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BA2C5-381B-4243-81E3-6757BD1FFE8F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F49C73-BE32-46E1-A65C-712177A5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37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1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defRPr sz="21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defRPr sz="21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defRPr sz="21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defRPr sz="2100"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3469CDF-B66A-4FA9-A655-63A32507E761}" type="slidenum">
              <a:rPr lang="en-US" altLang="en-US" sz="1200">
                <a:latin typeface="Verdana" pitchFamily="34" charset="0"/>
              </a:rPr>
              <a:pPr eaLnBrk="1" hangingPunct="1"/>
              <a:t>17</a:t>
            </a:fld>
            <a:endParaRPr lang="en-US" altLang="en-US" sz="1200">
              <a:latin typeface="Verdana" pitchFamily="34" charset="0"/>
            </a:endParaRPr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8C4A-A98B-427B-B868-5DD94B121ECC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26E8-6B14-40C5-BF2B-C368C3B2E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358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8C4A-A98B-427B-B868-5DD94B121ECC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26E8-6B14-40C5-BF2B-C368C3B2E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815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8C4A-A98B-427B-B868-5DD94B121ECC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26E8-6B14-40C5-BF2B-C368C3B2E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69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8C4A-A98B-427B-B868-5DD94B121ECC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26E8-6B14-40C5-BF2B-C368C3B2E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40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8C4A-A98B-427B-B868-5DD94B121ECC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26E8-6B14-40C5-BF2B-C368C3B2E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899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8C4A-A98B-427B-B868-5DD94B121ECC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26E8-6B14-40C5-BF2B-C368C3B2E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248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8C4A-A98B-427B-B868-5DD94B121ECC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26E8-6B14-40C5-BF2B-C368C3B2E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230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8C4A-A98B-427B-B868-5DD94B121ECC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26E8-6B14-40C5-BF2B-C368C3B2E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178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8C4A-A98B-427B-B868-5DD94B121ECC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26E8-6B14-40C5-BF2B-C368C3B2E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24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8C4A-A98B-427B-B868-5DD94B121ECC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26E8-6B14-40C5-BF2B-C368C3B2E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32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8C4A-A98B-427B-B868-5DD94B121ECC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26E8-6B14-40C5-BF2B-C368C3B2E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92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08C4A-A98B-427B-B868-5DD94B121ECC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026E8-6B14-40C5-BF2B-C368C3B2E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804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8 part 2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20-3 Revolts in Latin America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632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44" name="AutoShape 8"/>
          <p:cNvSpPr>
            <a:spLocks noChangeArrowheads="1"/>
          </p:cNvSpPr>
          <p:nvPr/>
        </p:nvSpPr>
        <p:spPr bwMode="auto">
          <a:xfrm rot="10792560" flipH="1">
            <a:off x="1139825" y="1752600"/>
            <a:ext cx="6896100" cy="1373188"/>
          </a:xfrm>
          <a:prstGeom prst="upArrowCallout">
            <a:avLst>
              <a:gd name="adj1" fmla="val 62449"/>
              <a:gd name="adj2" fmla="val 53103"/>
              <a:gd name="adj3" fmla="val 24014"/>
              <a:gd name="adj4" fmla="val 65750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wrap="none" anchor="ctr"/>
          <a:lstStyle/>
          <a:p>
            <a:pPr>
              <a:defRPr/>
            </a:pPr>
            <a:endParaRPr lang="en-US">
              <a:latin typeface="Verdana" pitchFamily="1" charset="0"/>
            </a:endParaRPr>
          </a:p>
        </p:txBody>
      </p:sp>
      <p:sp>
        <p:nvSpPr>
          <p:cNvPr id="17411" name="Text Box 129"/>
          <p:cNvSpPr txBox="1">
            <a:spLocks noChangeArrowheads="1"/>
          </p:cNvSpPr>
          <p:nvPr/>
        </p:nvSpPr>
        <p:spPr bwMode="auto">
          <a:xfrm>
            <a:off x="1143000" y="1830388"/>
            <a:ext cx="6858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b="1">
                <a:latin typeface="Verdana" pitchFamily="34" charset="0"/>
              </a:rPr>
              <a:t>In 1820, liberals forced the Spanish king to issue a constitution for Mexico.</a:t>
            </a:r>
          </a:p>
        </p:txBody>
      </p:sp>
      <p:sp>
        <p:nvSpPr>
          <p:cNvPr id="17412" name="Text Box 10"/>
          <p:cNvSpPr txBox="1">
            <a:spLocks noChangeArrowheads="1"/>
          </p:cNvSpPr>
          <p:nvPr/>
        </p:nvSpPr>
        <p:spPr bwMode="auto">
          <a:xfrm>
            <a:off x="1143000" y="3386138"/>
            <a:ext cx="69342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000000"/>
                </a:solidFill>
                <a:latin typeface="Verdana" pitchFamily="34" charset="0"/>
              </a:rPr>
              <a:t>A conservative creole, Agustín de Iturbide, feared that the new Spanish government might impose liberal reforms on the colonies.</a:t>
            </a:r>
          </a:p>
        </p:txBody>
      </p:sp>
    </p:spTree>
    <p:extLst>
      <p:ext uri="{BB962C8B-B14F-4D97-AF65-F5344CB8AC3E}">
        <p14:creationId xmlns:p14="http://schemas.microsoft.com/office/powerpoint/2010/main" val="3158218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8" name="AutoShape 4"/>
          <p:cNvSpPr>
            <a:spLocks noChangeArrowheads="1"/>
          </p:cNvSpPr>
          <p:nvPr/>
        </p:nvSpPr>
        <p:spPr bwMode="auto">
          <a:xfrm rot="5400000" flipH="1">
            <a:off x="1905000" y="1447800"/>
            <a:ext cx="2514600" cy="4191000"/>
          </a:xfrm>
          <a:prstGeom prst="upArrowCallout">
            <a:avLst>
              <a:gd name="adj1" fmla="val 17176"/>
              <a:gd name="adj2" fmla="val 16671"/>
              <a:gd name="adj3" fmla="val 23750"/>
              <a:gd name="adj4" fmla="val 79500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vert="eaVert" wrap="none" anchor="ctr"/>
          <a:lstStyle/>
          <a:p>
            <a:pPr>
              <a:defRPr/>
            </a:pPr>
            <a:endParaRPr lang="en-US">
              <a:latin typeface="Verdana" pitchFamily="1" charset="0"/>
            </a:endParaRP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1219200" y="2492375"/>
            <a:ext cx="3124200" cy="210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Verdana" pitchFamily="34" charset="0"/>
              </a:rPr>
              <a:t>Aided by creoles, native Americans, and mestizos, Iturbide overthrew the Spanish viceroy.</a:t>
            </a:r>
            <a:endParaRPr lang="en-US" altLang="en-US" sz="2000" b="1">
              <a:latin typeface="Verdana" pitchFamily="34" charset="0"/>
            </a:endParaRPr>
          </a:p>
        </p:txBody>
      </p:sp>
      <p:sp>
        <p:nvSpPr>
          <p:cNvPr id="29700" name="Text Box 6"/>
          <p:cNvSpPr txBox="1">
            <a:spLocks noChangeArrowheads="1"/>
          </p:cNvSpPr>
          <p:nvPr/>
        </p:nvSpPr>
        <p:spPr bwMode="auto">
          <a:xfrm>
            <a:off x="5562600" y="2387600"/>
            <a:ext cx="2743200" cy="277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>
                <a:solidFill>
                  <a:srgbClr val="0033CC"/>
                </a:solidFill>
                <a:latin typeface="Verdana" pitchFamily="34" charset="0"/>
              </a:rPr>
              <a:t>Mexico was now free!</a:t>
            </a:r>
          </a:p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>
                <a:solidFill>
                  <a:srgbClr val="0033CC"/>
                </a:solidFill>
                <a:latin typeface="Verdana" pitchFamily="34" charset="0"/>
              </a:rPr>
              <a:t>Iturbide took the title of Emperor Agustín I.</a:t>
            </a:r>
            <a:r>
              <a:rPr lang="en-US" altLang="en-US">
                <a:latin typeface="Verdana" pitchFamily="34" charset="0"/>
              </a:rPr>
              <a:t>  </a:t>
            </a:r>
          </a:p>
          <a:p>
            <a:pPr eaLnBrk="1" hangingPunct="1">
              <a:spcAft>
                <a:spcPct val="60000"/>
              </a:spcAft>
              <a:buSzPct val="80000"/>
              <a:buFontTx/>
              <a:buChar char="•"/>
            </a:pPr>
            <a:endParaRPr lang="en-US" altLang="en-US" sz="1100" b="1" u="sng">
              <a:solidFill>
                <a:srgbClr val="0000FF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784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4" name="AutoShape 6"/>
          <p:cNvSpPr>
            <a:spLocks noChangeArrowheads="1"/>
          </p:cNvSpPr>
          <p:nvPr/>
        </p:nvSpPr>
        <p:spPr bwMode="auto">
          <a:xfrm rot="5400000" flipH="1">
            <a:off x="1714500" y="952500"/>
            <a:ext cx="1981200" cy="3733800"/>
          </a:xfrm>
          <a:prstGeom prst="upArrowCallout">
            <a:avLst>
              <a:gd name="adj1" fmla="val 28694"/>
              <a:gd name="adj2" fmla="val 25000"/>
              <a:gd name="adj3" fmla="val 21801"/>
              <a:gd name="adj4" fmla="val 80843"/>
            </a:avLst>
          </a:prstGeom>
          <a:gradFill rotWithShape="1">
            <a:gsLst>
              <a:gs pos="0">
                <a:srgbClr val="CDCD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spcAft>
                <a:spcPct val="60000"/>
              </a:spcAft>
              <a:defRPr/>
            </a:pPr>
            <a:endParaRPr lang="en-US" sz="1800"/>
          </a:p>
        </p:txBody>
      </p:sp>
      <p:sp>
        <p:nvSpPr>
          <p:cNvPr id="19459" name="Text Box 7"/>
          <p:cNvSpPr txBox="1">
            <a:spLocks noChangeArrowheads="1"/>
          </p:cNvSpPr>
          <p:nvPr/>
        </p:nvSpPr>
        <p:spPr bwMode="auto">
          <a:xfrm>
            <a:off x="990600" y="1905000"/>
            <a:ext cx="28194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During the 1820s other Spanish-ruled lands in Central America declared independence.</a:t>
            </a:r>
            <a:endParaRPr lang="en-US" altLang="en-US">
              <a:latin typeface="Verdana" pitchFamily="34" charset="0"/>
            </a:endParaRPr>
          </a:p>
        </p:txBody>
      </p:sp>
      <p:sp>
        <p:nvSpPr>
          <p:cNvPr id="30724" name="Text Box 8"/>
          <p:cNvSpPr txBox="1">
            <a:spLocks noChangeArrowheads="1"/>
          </p:cNvSpPr>
          <p:nvPr/>
        </p:nvSpPr>
        <p:spPr bwMode="auto">
          <a:xfrm>
            <a:off x="5010150" y="1719263"/>
            <a:ext cx="35814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 b="1">
                <a:latin typeface="Verdana" pitchFamily="34" charset="0"/>
              </a:rPr>
              <a:t>Iturdide tried to add these lands to his new Mexican empire.</a:t>
            </a:r>
            <a:endParaRPr lang="en-US" altLang="en-US">
              <a:latin typeface="Verdana" pitchFamily="34" charset="0"/>
            </a:endParaRPr>
          </a:p>
        </p:txBody>
      </p:sp>
      <p:sp>
        <p:nvSpPr>
          <p:cNvPr id="30725" name="Text Box 11"/>
          <p:cNvSpPr txBox="1">
            <a:spLocks noChangeArrowheads="1"/>
          </p:cNvSpPr>
          <p:nvPr/>
        </p:nvSpPr>
        <p:spPr bwMode="auto">
          <a:xfrm>
            <a:off x="5010150" y="2971800"/>
            <a:ext cx="3505200" cy="163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>
                <a:latin typeface="Verdana" pitchFamily="34" charset="0"/>
              </a:rPr>
              <a:t>Liberal Mexicans toppled Iturdide and established the Republic of Mexico.</a:t>
            </a:r>
          </a:p>
        </p:txBody>
      </p:sp>
      <p:sp>
        <p:nvSpPr>
          <p:cNvPr id="30726" name="Text Box 12"/>
          <p:cNvSpPr txBox="1">
            <a:spLocks noChangeArrowheads="1"/>
          </p:cNvSpPr>
          <p:nvPr/>
        </p:nvSpPr>
        <p:spPr bwMode="auto">
          <a:xfrm>
            <a:off x="838200" y="4953000"/>
            <a:ext cx="7467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>
                <a:solidFill>
                  <a:srgbClr val="0033CC"/>
                </a:solidFill>
                <a:latin typeface="Verdana" pitchFamily="34" charset="0"/>
              </a:rPr>
              <a:t>These lands became the republics of Costa Rica, Guatemala, Nicaragua, El Salvador, and Honduras.</a:t>
            </a:r>
          </a:p>
        </p:txBody>
      </p:sp>
    </p:spTree>
    <p:extLst>
      <p:ext uri="{BB962C8B-B14F-4D97-AF65-F5344CB8AC3E}">
        <p14:creationId xmlns:p14="http://schemas.microsoft.com/office/powerpoint/2010/main" val="279446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25" grpId="0"/>
      <p:bldP spid="307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46" name="AutoShape 14"/>
          <p:cNvSpPr>
            <a:spLocks noChangeArrowheads="1"/>
          </p:cNvSpPr>
          <p:nvPr/>
        </p:nvSpPr>
        <p:spPr bwMode="auto">
          <a:xfrm rot="10792560" flipH="1">
            <a:off x="1104900" y="1447800"/>
            <a:ext cx="6934200" cy="1452563"/>
          </a:xfrm>
          <a:prstGeom prst="upArrowCallout">
            <a:avLst>
              <a:gd name="adj1" fmla="val 59363"/>
              <a:gd name="adj2" fmla="val 50478"/>
              <a:gd name="adj3" fmla="val 24014"/>
              <a:gd name="adj4" fmla="val 65060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Verdana" pitchFamily="1" charset="0"/>
            </a:endParaRPr>
          </a:p>
        </p:txBody>
      </p:sp>
      <p:sp>
        <p:nvSpPr>
          <p:cNvPr id="20483" name="Text Box 129"/>
          <p:cNvSpPr txBox="1">
            <a:spLocks noChangeArrowheads="1"/>
          </p:cNvSpPr>
          <p:nvPr/>
        </p:nvSpPr>
        <p:spPr bwMode="auto">
          <a:xfrm>
            <a:off x="1143000" y="1524000"/>
            <a:ext cx="6858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b="1">
                <a:latin typeface="Verdana" pitchFamily="34" charset="0"/>
              </a:rPr>
              <a:t>In 1810 </a:t>
            </a:r>
            <a:r>
              <a:rPr lang="en-US" altLang="en-US" b="1">
                <a:solidFill>
                  <a:srgbClr val="FF0000"/>
                </a:solidFill>
                <a:latin typeface="Verdana" pitchFamily="34" charset="0"/>
                <a:cs typeface="Arial" charset="0"/>
              </a:rPr>
              <a:t>Simón Bolívar </a:t>
            </a:r>
            <a:r>
              <a:rPr lang="en-US" altLang="en-US" b="1">
                <a:latin typeface="Verdana" pitchFamily="34" charset="0"/>
                <a:cs typeface="Arial" charset="0"/>
              </a:rPr>
              <a:t>led an uprising to create a republic in Venezuela.</a:t>
            </a:r>
          </a:p>
        </p:txBody>
      </p:sp>
      <p:sp>
        <p:nvSpPr>
          <p:cNvPr id="581645" name="Text Box 13"/>
          <p:cNvSpPr txBox="1">
            <a:spLocks noChangeArrowheads="1"/>
          </p:cNvSpPr>
          <p:nvPr/>
        </p:nvSpPr>
        <p:spPr bwMode="auto">
          <a:xfrm>
            <a:off x="4114800" y="3186113"/>
            <a:ext cx="4343400" cy="232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3363" indent="-233363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latin typeface="Verdana" pitchFamily="34" charset="0"/>
              </a:rPr>
              <a:t>The republic was quickly toppled by conservative forces, who forced him into exile.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solidFill>
                  <a:srgbClr val="0033CC"/>
                </a:solidFill>
                <a:latin typeface="Verdana" pitchFamily="34" charset="0"/>
              </a:rPr>
              <a:t>However, </a:t>
            </a:r>
            <a:r>
              <a:rPr lang="en-US" altLang="en-US">
                <a:solidFill>
                  <a:srgbClr val="0033CC"/>
                </a:solidFill>
                <a:latin typeface="Verdana" pitchFamily="34" charset="0"/>
                <a:cs typeface="Arial" charset="0"/>
              </a:rPr>
              <a:t>Bolívar responded with a daring plan.</a:t>
            </a:r>
          </a:p>
        </p:txBody>
      </p:sp>
      <p:pic>
        <p:nvPicPr>
          <p:cNvPr id="31752" name="Picture 8" descr="ch20_images_wh_se_p065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514600"/>
            <a:ext cx="2119313" cy="376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9193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81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81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816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816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5029200" y="3636963"/>
            <a:ext cx="3276600" cy="1392237"/>
            <a:chOff x="3120" y="2112"/>
            <a:chExt cx="1968" cy="877"/>
          </a:xfrm>
        </p:grpSpPr>
        <p:grpSp>
          <p:nvGrpSpPr>
            <p:cNvPr id="21517" name="Group 2"/>
            <p:cNvGrpSpPr>
              <a:grpSpLocks/>
            </p:cNvGrpSpPr>
            <p:nvPr/>
          </p:nvGrpSpPr>
          <p:grpSpPr bwMode="auto">
            <a:xfrm>
              <a:off x="3120" y="2112"/>
              <a:ext cx="1968" cy="877"/>
              <a:chOff x="3072" y="2579"/>
              <a:chExt cx="1968" cy="877"/>
            </a:xfrm>
          </p:grpSpPr>
          <p:sp>
            <p:nvSpPr>
              <p:cNvPr id="609283" name="Rectangle 3"/>
              <p:cNvSpPr>
                <a:spLocks noChangeArrowheads="1"/>
              </p:cNvSpPr>
              <p:nvPr/>
            </p:nvSpPr>
            <p:spPr bwMode="auto">
              <a:xfrm>
                <a:off x="3072" y="2579"/>
                <a:ext cx="1968" cy="877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ED273"/>
                  </a:gs>
                </a:gsLst>
                <a:lin ang="5400000" scaled="1"/>
              </a:gradFill>
              <a:ln w="12700">
                <a:solidFill>
                  <a:srgbClr val="666699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ADC793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>
                  <a:spcBef>
                    <a:spcPct val="20000"/>
                  </a:spcBef>
                  <a:defRPr/>
                </a:pPr>
                <a:endParaRPr lang="en-US">
                  <a:latin typeface="Verdana" pitchFamily="28" charset="0"/>
                </a:endParaRPr>
              </a:p>
            </p:txBody>
          </p:sp>
          <p:sp>
            <p:nvSpPr>
              <p:cNvPr id="32784" name="Text Box 21"/>
              <p:cNvSpPr txBox="1">
                <a:spLocks noChangeArrowheads="1"/>
              </p:cNvSpPr>
              <p:nvPr/>
            </p:nvSpPr>
            <p:spPr bwMode="auto">
              <a:xfrm>
                <a:off x="3120" y="2653"/>
                <a:ext cx="1875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rgbClr val="ADC793"/>
                </a:outerShdw>
              </a:effec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>
                    <a:latin typeface="Verdana" pitchFamily="28" charset="0"/>
                    <a:cs typeface="Arial" charset="0"/>
                  </a:rPr>
                  <a:t> </a:t>
                </a:r>
              </a:p>
            </p:txBody>
          </p:sp>
        </p:grpSp>
        <p:sp>
          <p:nvSpPr>
            <p:cNvPr id="21518" name="Text Box 15"/>
            <p:cNvSpPr txBox="1">
              <a:spLocks noChangeArrowheads="1"/>
            </p:cNvSpPr>
            <p:nvPr/>
          </p:nvSpPr>
          <p:spPr bwMode="auto">
            <a:xfrm>
              <a:off x="3237" y="2202"/>
              <a:ext cx="1776" cy="6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>
                  <a:latin typeface="Verdana" pitchFamily="34" charset="0"/>
                  <a:cs typeface="Arial" charset="0"/>
                </a:rPr>
                <a:t>Bolívar moved on to Ecuador, Bolivia, and Peru.</a:t>
              </a:r>
              <a:endParaRPr lang="en-US" altLang="en-US" b="1">
                <a:latin typeface="Verdana" pitchFamily="34" charset="0"/>
                <a:cs typeface="Arial" charset="0"/>
              </a:endParaRPr>
            </a:p>
          </p:txBody>
        </p:sp>
      </p:grpSp>
      <p:sp>
        <p:nvSpPr>
          <p:cNvPr id="17" name="Right Arrow 16"/>
          <p:cNvSpPr/>
          <p:nvPr/>
        </p:nvSpPr>
        <p:spPr>
          <a:xfrm>
            <a:off x="4114800" y="3683000"/>
            <a:ext cx="990600" cy="1295400"/>
          </a:xfrm>
          <a:prstGeom prst="rightArrow">
            <a:avLst>
              <a:gd name="adj1" fmla="val 52616"/>
              <a:gd name="adj2" fmla="val 35002"/>
            </a:avLst>
          </a:prstGeom>
          <a:gradFill flip="none" rotWithShape="1">
            <a:gsLst>
              <a:gs pos="0">
                <a:srgbClr val="83D7E5"/>
              </a:gs>
              <a:gs pos="100000">
                <a:srgbClr val="FED273"/>
              </a:gs>
            </a:gsLst>
            <a:lin ang="0" scaled="1"/>
            <a:tileRect/>
          </a:gradFill>
          <a:ln w="9525">
            <a:solidFill>
              <a:srgbClr val="666699"/>
            </a:solidFill>
          </a:ln>
          <a:effectLst>
            <a:outerShdw dist="53340" dir="2700000" algn="ctr" rotWithShape="0">
              <a:schemeClr val="bg2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847725" y="3636963"/>
            <a:ext cx="3419475" cy="1392237"/>
            <a:chOff x="847725" y="3560763"/>
            <a:chExt cx="3124200" cy="1392237"/>
          </a:xfrm>
        </p:grpSpPr>
        <p:sp>
          <p:nvSpPr>
            <p:cNvPr id="609288" name="Rectangle 8"/>
            <p:cNvSpPr>
              <a:spLocks noChangeArrowheads="1"/>
            </p:cNvSpPr>
            <p:nvPr/>
          </p:nvSpPr>
          <p:spPr bwMode="auto">
            <a:xfrm>
              <a:off x="847725" y="3560763"/>
              <a:ext cx="3124200" cy="139223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83D7E5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20000"/>
                </a:spcBef>
                <a:defRPr/>
              </a:pPr>
              <a:endParaRPr lang="en-US">
                <a:latin typeface="Verdana" pitchFamily="28" charset="0"/>
              </a:endParaRPr>
            </a:p>
          </p:txBody>
        </p:sp>
        <p:sp>
          <p:nvSpPr>
            <p:cNvPr id="21516" name="Text Box 21"/>
            <p:cNvSpPr txBox="1">
              <a:spLocks noChangeArrowheads="1"/>
            </p:cNvSpPr>
            <p:nvPr/>
          </p:nvSpPr>
          <p:spPr bwMode="auto">
            <a:xfrm>
              <a:off x="1117504" y="3708400"/>
              <a:ext cx="2778222" cy="1107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>
                  <a:latin typeface="Verdana" pitchFamily="34" charset="0"/>
                  <a:cs typeface="Arial" charset="0"/>
                </a:rPr>
                <a:t>Other victories followed; by 1821 Caracas was free.</a:t>
              </a:r>
            </a:p>
          </p:txBody>
        </p:sp>
      </p:grpSp>
      <p:sp>
        <p:nvSpPr>
          <p:cNvPr id="609290" name="AutoShape 10"/>
          <p:cNvSpPr>
            <a:spLocks noChangeArrowheads="1"/>
          </p:cNvSpPr>
          <p:nvPr/>
        </p:nvSpPr>
        <p:spPr bwMode="auto">
          <a:xfrm>
            <a:off x="1647825" y="2819400"/>
            <a:ext cx="1371600" cy="838200"/>
          </a:xfrm>
          <a:prstGeom prst="downArrow">
            <a:avLst>
              <a:gd name="adj1" fmla="val 50000"/>
              <a:gd name="adj2" fmla="val 34697"/>
            </a:avLst>
          </a:prstGeom>
          <a:gradFill rotWithShape="1">
            <a:gsLst>
              <a:gs pos="0">
                <a:srgbClr val="C9C9FF"/>
              </a:gs>
              <a:gs pos="100000">
                <a:srgbClr val="83D7E5"/>
              </a:gs>
            </a:gsLst>
            <a:lin ang="5400000" scaled="1"/>
          </a:gradFill>
          <a:ln w="9525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50000"/>
              </a:srgbClr>
            </a:outerShdw>
          </a:effectLst>
        </p:spPr>
        <p:txBody>
          <a:bodyPr vert="eaVert" wrap="none" anchor="ctr"/>
          <a:lstStyle/>
          <a:p>
            <a:pPr>
              <a:spcBef>
                <a:spcPct val="20000"/>
              </a:spcBef>
              <a:defRPr/>
            </a:pPr>
            <a:endParaRPr lang="en-US">
              <a:latin typeface="Verdana" pitchFamily="28" charset="0"/>
            </a:endParaRPr>
          </a:p>
        </p:txBody>
      </p:sp>
      <p:grpSp>
        <p:nvGrpSpPr>
          <p:cNvPr id="21510" name="Group 11"/>
          <p:cNvGrpSpPr>
            <a:grpSpLocks/>
          </p:cNvGrpSpPr>
          <p:nvPr/>
        </p:nvGrpSpPr>
        <p:grpSpPr bwMode="auto">
          <a:xfrm>
            <a:off x="838200" y="1546225"/>
            <a:ext cx="7467600" cy="1316038"/>
            <a:chOff x="663" y="1104"/>
            <a:chExt cx="4377" cy="829"/>
          </a:xfrm>
        </p:grpSpPr>
        <p:sp>
          <p:nvSpPr>
            <p:cNvPr id="609292" name="Rectangle 12"/>
            <p:cNvSpPr>
              <a:spLocks noChangeArrowheads="1"/>
            </p:cNvSpPr>
            <p:nvPr/>
          </p:nvSpPr>
          <p:spPr bwMode="auto">
            <a:xfrm>
              <a:off x="663" y="1104"/>
              <a:ext cx="4377" cy="829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9C9FF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spcBef>
                  <a:spcPct val="20000"/>
                </a:spcBef>
                <a:defRPr/>
              </a:pPr>
              <a:endParaRPr lang="en-US">
                <a:latin typeface="Verdana" pitchFamily="28" charset="0"/>
              </a:endParaRPr>
            </a:p>
          </p:txBody>
        </p:sp>
        <p:sp>
          <p:nvSpPr>
            <p:cNvPr id="32778" name="Text Box 21"/>
            <p:cNvSpPr txBox="1">
              <a:spLocks noChangeArrowheads="1"/>
            </p:cNvSpPr>
            <p:nvPr/>
          </p:nvSpPr>
          <p:spPr bwMode="auto">
            <a:xfrm>
              <a:off x="720" y="1165"/>
              <a:ext cx="427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ADC793"/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defRPr/>
              </a:pPr>
              <a:endParaRPr lang="en-US" b="1">
                <a:latin typeface="Verdana" pitchFamily="28" charset="0"/>
                <a:cs typeface="Arial" charset="0"/>
              </a:endParaRPr>
            </a:p>
          </p:txBody>
        </p:sp>
      </p:grpSp>
      <p:sp>
        <p:nvSpPr>
          <p:cNvPr id="21511" name="Text Box 14"/>
          <p:cNvSpPr txBox="1">
            <a:spLocks noChangeArrowheads="1"/>
          </p:cNvSpPr>
          <p:nvPr/>
        </p:nvSpPr>
        <p:spPr bwMode="auto">
          <a:xfrm>
            <a:off x="995363" y="1660525"/>
            <a:ext cx="712787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b="1">
                <a:latin typeface="Verdana" pitchFamily="34" charset="0"/>
                <a:cs typeface="Arial" charset="0"/>
              </a:rPr>
              <a:t>Bolívar and his army crossed the Andes; in August 1819, he surprised the Spanish in Bogotá, now capital of Colombia.</a:t>
            </a:r>
            <a:endParaRPr lang="en-US" altLang="en-US" b="1">
              <a:solidFill>
                <a:srgbClr val="FF0000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32776" name="Text Box 16"/>
          <p:cNvSpPr txBox="1">
            <a:spLocks noChangeArrowheads="1"/>
          </p:cNvSpPr>
          <p:nvPr/>
        </p:nvSpPr>
        <p:spPr bwMode="auto">
          <a:xfrm>
            <a:off x="1066800" y="5334000"/>
            <a:ext cx="7543800" cy="96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>
                <a:solidFill>
                  <a:srgbClr val="0033CC"/>
                </a:solidFill>
                <a:latin typeface="Verdana" pitchFamily="34" charset="0"/>
              </a:rPr>
              <a:t>Now called “The Liberator,” he joined forces with </a:t>
            </a:r>
            <a:r>
              <a:rPr lang="en-US" altLang="en-US">
                <a:solidFill>
                  <a:srgbClr val="0033CC"/>
                </a:solidFill>
                <a:latin typeface="Verdana" pitchFamily="34" charset="0"/>
                <a:cs typeface="Arial" charset="0"/>
              </a:rPr>
              <a:t>José de San Martín.</a:t>
            </a:r>
            <a:r>
              <a:rPr lang="en-US" altLang="en-US">
                <a:solidFill>
                  <a:srgbClr val="0033CC"/>
                </a:solidFill>
                <a:latin typeface="Verdana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2582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3277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Text Box 2"/>
          <p:cNvSpPr txBox="1">
            <a:spLocks noChangeArrowheads="1"/>
          </p:cNvSpPr>
          <p:nvPr/>
        </p:nvSpPr>
        <p:spPr bwMode="auto">
          <a:xfrm>
            <a:off x="4114800" y="1825625"/>
            <a:ext cx="44958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>
                <a:latin typeface="Verdana" pitchFamily="34" charset="0"/>
              </a:rPr>
              <a:t>He then led an army over the Andes to defeat the Spanish in Chile.</a:t>
            </a:r>
          </a:p>
          <a:p>
            <a:pPr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>
                <a:latin typeface="Verdana" pitchFamily="34" charset="0"/>
              </a:rPr>
              <a:t>Moving next to Peru, he turned his forces over to </a:t>
            </a:r>
            <a:r>
              <a:rPr lang="en-US" altLang="en-US">
                <a:latin typeface="Verdana" pitchFamily="34" charset="0"/>
                <a:cs typeface="Arial" charset="0"/>
              </a:rPr>
              <a:t>Bolívar, who was victorious.</a:t>
            </a:r>
          </a:p>
        </p:txBody>
      </p:sp>
      <p:sp>
        <p:nvSpPr>
          <p:cNvPr id="584707" name="AutoShape 3"/>
          <p:cNvSpPr>
            <a:spLocks noChangeArrowheads="1"/>
          </p:cNvSpPr>
          <p:nvPr/>
        </p:nvSpPr>
        <p:spPr bwMode="auto">
          <a:xfrm rot="5400000" flipH="1">
            <a:off x="1409700" y="1254125"/>
            <a:ext cx="1981200" cy="3124200"/>
          </a:xfrm>
          <a:prstGeom prst="upArrowCallout">
            <a:avLst>
              <a:gd name="adj1" fmla="val 20843"/>
              <a:gd name="adj2" fmla="val 18875"/>
              <a:gd name="adj3" fmla="val 20135"/>
              <a:gd name="adj4" fmla="val 82079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vert="eaVert" wrap="none" anchor="ctr"/>
          <a:lstStyle/>
          <a:p>
            <a:pPr>
              <a:spcAft>
                <a:spcPct val="60000"/>
              </a:spcAft>
              <a:defRPr/>
            </a:pPr>
            <a:endParaRPr lang="en-US">
              <a:latin typeface="Verdana" pitchFamily="28" charset="0"/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914400" y="1901825"/>
            <a:ext cx="2743200" cy="176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b="1">
                <a:latin typeface="Verdana" pitchFamily="34" charset="0"/>
                <a:cs typeface="Arial" charset="0"/>
              </a:rPr>
              <a:t>In 1816</a:t>
            </a:r>
            <a:r>
              <a:rPr lang="en-US" altLang="en-US" b="1">
                <a:solidFill>
                  <a:srgbClr val="FF0000"/>
                </a:solidFill>
                <a:latin typeface="Verdana" pitchFamily="34" charset="0"/>
                <a:cs typeface="Arial" charset="0"/>
              </a:rPr>
              <a:t> José  de San Martín </a:t>
            </a:r>
            <a:r>
              <a:rPr lang="en-US" altLang="en-US" b="1">
                <a:latin typeface="Verdana" pitchFamily="34" charset="0"/>
                <a:cs typeface="Arial" charset="0"/>
              </a:rPr>
              <a:t>helped win independence for Argentina.</a:t>
            </a:r>
          </a:p>
        </p:txBody>
      </p:sp>
      <p:sp>
        <p:nvSpPr>
          <p:cNvPr id="584709" name="Text Box 5"/>
          <p:cNvSpPr txBox="1">
            <a:spLocks noChangeArrowheads="1"/>
          </p:cNvSpPr>
          <p:nvPr/>
        </p:nvSpPr>
        <p:spPr bwMode="auto">
          <a:xfrm>
            <a:off x="723900" y="4416425"/>
            <a:ext cx="78867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>
                <a:solidFill>
                  <a:srgbClr val="0033CC"/>
                </a:solidFill>
                <a:latin typeface="Verdana" pitchFamily="34" charset="0"/>
              </a:rPr>
              <a:t>By 1824, the new nation of Gran Colombia was free. However, rivalries turned to civil war and it </a:t>
            </a:r>
            <a:r>
              <a:rPr lang="en-US" altLang="en-US">
                <a:solidFill>
                  <a:srgbClr val="0033CC"/>
                </a:solidFill>
                <a:latin typeface="Verdana" pitchFamily="34" charset="0"/>
                <a:cs typeface="Arial" charset="0"/>
              </a:rPr>
              <a:t>split into Colombia, Panama, Ecuador, and Venezuela. </a:t>
            </a:r>
            <a:r>
              <a:rPr lang="en-US" altLang="en-US">
                <a:solidFill>
                  <a:srgbClr val="0033CC"/>
                </a:solidFill>
                <a:latin typeface="Verdana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12849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84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84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84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84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84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84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70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838200" y="1495425"/>
            <a:ext cx="7467600" cy="96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Aft>
                <a:spcPct val="60000"/>
              </a:spcAft>
            </a:pPr>
            <a:r>
              <a:rPr lang="en-US" altLang="en-US" b="1">
                <a:latin typeface="Verdana" pitchFamily="34" charset="0"/>
              </a:rPr>
              <a:t>Under </a:t>
            </a:r>
            <a:r>
              <a:rPr lang="en-US" altLang="en-US" b="1">
                <a:solidFill>
                  <a:srgbClr val="FF0000"/>
                </a:solidFill>
                <a:latin typeface="Verdana" pitchFamily="34" charset="0"/>
              </a:rPr>
              <a:t>Dom Pedro,</a:t>
            </a:r>
            <a:r>
              <a:rPr lang="en-US" altLang="en-US" b="1">
                <a:latin typeface="Verdana" pitchFamily="34" charset="0"/>
              </a:rPr>
              <a:t> son of the Portuguese king, Brazil became an independent nation.</a:t>
            </a:r>
            <a:endParaRPr lang="en-US" altLang="en-US">
              <a:latin typeface="Verdana" pitchFamily="34" charset="0"/>
            </a:endParaRPr>
          </a:p>
        </p:txBody>
      </p:sp>
      <p:sp>
        <p:nvSpPr>
          <p:cNvPr id="585731" name="AutoShape 3"/>
          <p:cNvSpPr>
            <a:spLocks noChangeArrowheads="1"/>
          </p:cNvSpPr>
          <p:nvPr/>
        </p:nvSpPr>
        <p:spPr bwMode="auto">
          <a:xfrm rot="5400000" flipH="1">
            <a:off x="1181100" y="2527300"/>
            <a:ext cx="2362200" cy="2743200"/>
          </a:xfrm>
          <a:prstGeom prst="upArrowCallout">
            <a:avLst>
              <a:gd name="adj1" fmla="val 20843"/>
              <a:gd name="adj2" fmla="val 18875"/>
              <a:gd name="adj3" fmla="val 15817"/>
              <a:gd name="adj4" fmla="val 80343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vert="eaVert" wrap="none" anchor="ctr"/>
          <a:lstStyle/>
          <a:p>
            <a:pPr>
              <a:spcAft>
                <a:spcPct val="60000"/>
              </a:spcAft>
              <a:defRPr/>
            </a:pPr>
            <a:endParaRPr lang="en-US">
              <a:latin typeface="Verdana" pitchFamily="28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085850" y="2832100"/>
            <a:ext cx="2190750" cy="210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Verdana" pitchFamily="34" charset="0"/>
              </a:rPr>
              <a:t>When Napoleon conquered Portugal, Dom Pedro fled to Brazil. </a:t>
            </a:r>
            <a:endParaRPr lang="en-US" altLang="en-US" b="1">
              <a:latin typeface="Verdana" pitchFamily="34" charset="0"/>
            </a:endParaRPr>
          </a:p>
        </p:txBody>
      </p:sp>
      <p:sp>
        <p:nvSpPr>
          <p:cNvPr id="34821" name="Text Box 8"/>
          <p:cNvSpPr txBox="1">
            <a:spLocks noChangeArrowheads="1"/>
          </p:cNvSpPr>
          <p:nvPr/>
        </p:nvSpPr>
        <p:spPr bwMode="auto">
          <a:xfrm>
            <a:off x="3810000" y="2593975"/>
            <a:ext cx="5029200" cy="357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>
                <a:latin typeface="Verdana" pitchFamily="34" charset="0"/>
              </a:rPr>
              <a:t>In 1822, Portugal threatened </a:t>
            </a:r>
            <a:br>
              <a:rPr lang="en-US" altLang="en-US">
                <a:latin typeface="Verdana" pitchFamily="34" charset="0"/>
              </a:rPr>
            </a:br>
            <a:r>
              <a:rPr lang="en-US" altLang="en-US">
                <a:latin typeface="Verdana" pitchFamily="34" charset="0"/>
              </a:rPr>
              <a:t>to end reforms in Brazil.</a:t>
            </a:r>
          </a:p>
          <a:p>
            <a:pPr eaLnBrk="1" hangingPunct="1"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>
                <a:latin typeface="Verdana" pitchFamily="34" charset="0"/>
              </a:rPr>
              <a:t>Dom Pedro declared himself emperor of a free Brazil.</a:t>
            </a:r>
          </a:p>
          <a:p>
            <a:pPr eaLnBrk="1" hangingPunct="1"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>
                <a:latin typeface="Verdana" pitchFamily="34" charset="0"/>
              </a:rPr>
              <a:t>He accepted a constitution </a:t>
            </a:r>
            <a:br>
              <a:rPr lang="en-US" altLang="en-US">
                <a:latin typeface="Verdana" pitchFamily="34" charset="0"/>
              </a:rPr>
            </a:br>
            <a:r>
              <a:rPr lang="en-US" altLang="en-US">
                <a:latin typeface="Verdana" pitchFamily="34" charset="0"/>
              </a:rPr>
              <a:t>and many freedoms.</a:t>
            </a:r>
          </a:p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>
                <a:solidFill>
                  <a:srgbClr val="0033CC"/>
                </a:solidFill>
                <a:latin typeface="Verdana" pitchFamily="34" charset="0"/>
              </a:rPr>
              <a:t>Brazil remained a monarchy until 1889.</a:t>
            </a:r>
            <a:endParaRPr lang="en-US" altLang="en-US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22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1"/>
          <p:cNvSpPr>
            <a:spLocks noChangeArrowheads="1"/>
          </p:cNvSpPr>
          <p:nvPr/>
        </p:nvSpPr>
        <p:spPr bwMode="auto">
          <a:xfrm>
            <a:off x="1216025" y="1711325"/>
            <a:ext cx="7086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 sz="2400" b="1">
                <a:latin typeface="Verdana" pitchFamily="34" charset="0"/>
              </a:rPr>
              <a:t>Who were the key revolutionaries who led the movements for independence in Latin America, and what were their accomplishments?</a:t>
            </a:r>
          </a:p>
        </p:txBody>
      </p:sp>
      <p:pic>
        <p:nvPicPr>
          <p:cNvPr id="8196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5625"/>
            <a:ext cx="53022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712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8"/>
          <p:cNvSpPr txBox="1">
            <a:spLocks noChangeArrowheads="1"/>
          </p:cNvSpPr>
          <p:nvPr/>
        </p:nvSpPr>
        <p:spPr bwMode="auto">
          <a:xfrm>
            <a:off x="838200" y="1752600"/>
            <a:ext cx="74676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Aft>
                <a:spcPct val="60000"/>
              </a:spcAft>
            </a:pPr>
            <a:r>
              <a:rPr lang="en-US" altLang="en-US" b="1">
                <a:latin typeface="Verdana" pitchFamily="34" charset="0"/>
                <a:cs typeface="Arial" charset="0"/>
              </a:rPr>
              <a:t>After 300 years of colonial rule, the revolutionary fever of Europe also gripped Latin Americans.</a:t>
            </a:r>
          </a:p>
        </p:txBody>
      </p:sp>
      <p:sp>
        <p:nvSpPr>
          <p:cNvPr id="9219" name="Text Box 19"/>
          <p:cNvSpPr txBox="1">
            <a:spLocks noChangeArrowheads="1"/>
          </p:cNvSpPr>
          <p:nvPr/>
        </p:nvSpPr>
        <p:spPr bwMode="auto">
          <a:xfrm>
            <a:off x="838200" y="3505200"/>
            <a:ext cx="7467600" cy="96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Aft>
                <a:spcPct val="60000"/>
              </a:spcAft>
            </a:pPr>
            <a:r>
              <a:rPr lang="en-US" altLang="en-US">
                <a:solidFill>
                  <a:srgbClr val="0033CC"/>
                </a:solidFill>
                <a:latin typeface="Verdana" pitchFamily="34" charset="0"/>
                <a:cs typeface="Arial" charset="0"/>
              </a:rPr>
              <a:t>Many groups were unhappy with the strict social structure found across most of Latin America. </a:t>
            </a:r>
          </a:p>
        </p:txBody>
      </p:sp>
    </p:spTree>
    <p:extLst>
      <p:ext uri="{BB962C8B-B14F-4D97-AF65-F5344CB8AC3E}">
        <p14:creationId xmlns:p14="http://schemas.microsoft.com/office/powerpoint/2010/main" val="1170988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457200" y="2836863"/>
            <a:ext cx="8229600" cy="22590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9C9FF"/>
              </a:gs>
            </a:gsLst>
            <a:lin ang="5400000" scaled="1"/>
          </a:gradFill>
          <a:ln w="19050">
            <a:solidFill>
              <a:srgbClr val="6666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>
              <a:latin typeface="Verdana" pitchFamily="34" charset="0"/>
            </a:endParaRP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457200" y="1731963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b="1">
                <a:latin typeface="Verdana" pitchFamily="34" charset="0"/>
                <a:cs typeface="Arial" charset="0"/>
              </a:rPr>
              <a:t>Discontent was rooted in the social, racial, and political structure.</a:t>
            </a:r>
          </a:p>
        </p:txBody>
      </p:sp>
      <p:graphicFrame>
        <p:nvGraphicFramePr>
          <p:cNvPr id="22551" name="Group 23"/>
          <p:cNvGraphicFramePr>
            <a:graphicFrameLocks noGrp="1"/>
          </p:cNvGraphicFramePr>
          <p:nvPr/>
        </p:nvGraphicFramePr>
        <p:xfrm>
          <a:off x="549275" y="2886075"/>
          <a:ext cx="8047038" cy="2109788"/>
        </p:xfrm>
        <a:graphic>
          <a:graphicData uri="http://schemas.openxmlformats.org/drawingml/2006/table">
            <a:tbl>
              <a:tblPr/>
              <a:tblGrid>
                <a:gridCol w="2423256"/>
                <a:gridCol w="5623782"/>
              </a:tblGrid>
              <a:tr h="95628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28" charset="0"/>
                        </a:rPr>
                        <a:t>peninsulares</a:t>
                      </a: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28" charset="0"/>
                      </a:endParaRPr>
                    </a:p>
                  </a:txBody>
                  <a:tcPr marL="91444" marR="91444" marT="45734" marB="45734" anchor="ctr" horzOverflow="overflow">
                    <a:lnL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Spanish-born upper class; held top government and church positions</a:t>
                      </a:r>
                    </a:p>
                  </a:txBody>
                  <a:tcPr marL="91444" marR="91444" marT="45734" marB="45734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350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28" charset="0"/>
                        </a:rPr>
                        <a:t>creoles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28" charset="0"/>
                      </a:endParaRPr>
                    </a:p>
                  </a:txBody>
                  <a:tcPr marL="91444" marR="91444" marT="45734" marB="45734" anchor="ctr" horzOverflow="overflow">
                    <a:lnL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European descent; resented second-class status; owned mines, haciendas, and ranches</a:t>
                      </a:r>
                    </a:p>
                  </a:txBody>
                  <a:tcPr marL="91444" marR="91444" marT="45734" marB="45734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5682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457200" y="2686050"/>
            <a:ext cx="8229600" cy="30289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9C9FF"/>
              </a:gs>
            </a:gsLst>
            <a:lin ang="5400000" scaled="1"/>
          </a:gradFill>
          <a:ln w="19050">
            <a:solidFill>
              <a:srgbClr val="6666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>
              <a:latin typeface="Verdana" pitchFamily="34" charset="0"/>
            </a:endParaRP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457200" y="1724025"/>
            <a:ext cx="8229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b="1">
                <a:latin typeface="Verdana" pitchFamily="34" charset="0"/>
                <a:cs typeface="Arial" charset="0"/>
              </a:rPr>
              <a:t>Discontent was rooted in the social, racial, and political structure.</a:t>
            </a:r>
            <a:r>
              <a:rPr lang="en-US" altLang="en-US" sz="1800" b="1">
                <a:latin typeface="Verdana" pitchFamily="34" charset="0"/>
              </a:rPr>
              <a:t> </a:t>
            </a:r>
            <a:r>
              <a:rPr lang="en-US" altLang="en-US" sz="1800">
                <a:latin typeface="Verdana" pitchFamily="34" charset="0"/>
              </a:rPr>
              <a:t>(continued)</a:t>
            </a:r>
            <a:endParaRPr lang="en-US" altLang="en-US" sz="1800" b="1">
              <a:latin typeface="Verdana" pitchFamily="34" charset="0"/>
              <a:cs typeface="Arial" charset="0"/>
            </a:endParaRPr>
          </a:p>
        </p:txBody>
      </p:sp>
      <p:graphicFrame>
        <p:nvGraphicFramePr>
          <p:cNvPr id="22551" name="Group 23"/>
          <p:cNvGraphicFramePr>
            <a:graphicFrameLocks noGrp="1"/>
          </p:cNvGraphicFramePr>
          <p:nvPr/>
        </p:nvGraphicFramePr>
        <p:xfrm>
          <a:off x="538163" y="2759075"/>
          <a:ext cx="8056562" cy="2879725"/>
        </p:xfrm>
        <a:graphic>
          <a:graphicData uri="http://schemas.openxmlformats.org/drawingml/2006/table">
            <a:tbl>
              <a:tblPr/>
              <a:tblGrid>
                <a:gridCol w="2280830"/>
                <a:gridCol w="5775732"/>
              </a:tblGrid>
              <a:tr h="89830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28" charset="0"/>
                        </a:rPr>
                        <a:t>mestizos</a:t>
                      </a: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28" charset="0"/>
                      </a:endParaRPr>
                    </a:p>
                  </a:txBody>
                  <a:tcPr marL="91436" marR="91436" marT="45725" marB="45725" anchor="ctr" horzOverflow="overflow">
                    <a:lnL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A growing group of people of mixed European and Native American descent</a:t>
                      </a:r>
                    </a:p>
                  </a:txBody>
                  <a:tcPr marL="91436" marR="91436" marT="45725" marB="45725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1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28" charset="0"/>
                        </a:rPr>
                        <a:t>mulattoes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28" charset="0"/>
                      </a:endParaRPr>
                    </a:p>
                  </a:txBody>
                  <a:tcPr marL="91436" marR="91436" marT="45725" marB="45725" anchor="ctr" horzOverflow="overflow">
                    <a:lnL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Of mixed European and African descent; angry about lack of status and opportunities</a:t>
                      </a:r>
                    </a:p>
                  </a:txBody>
                  <a:tcPr marL="91436" marR="91436" marT="45725" marB="45725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9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Africans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28" charset="0"/>
                      </a:endParaRPr>
                    </a:p>
                  </a:txBody>
                  <a:tcPr marL="91436" marR="91436" marT="45725" marB="45725" anchor="ctr" horzOverflow="overflow">
                    <a:lnL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Many were enslaved on plantations and longed for freedom</a:t>
                      </a:r>
                    </a:p>
                  </a:txBody>
                  <a:tcPr marL="91436" marR="91436" marT="45725" marB="45725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035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457200" y="4800600"/>
            <a:ext cx="8229600" cy="990600"/>
            <a:chOff x="288" y="2880"/>
            <a:chExt cx="4992" cy="624"/>
          </a:xfrm>
        </p:grpSpPr>
        <p:sp>
          <p:nvSpPr>
            <p:cNvPr id="575494" name="Rectangle 6"/>
            <p:cNvSpPr>
              <a:spLocks noChangeArrowheads="1"/>
            </p:cNvSpPr>
            <p:nvPr/>
          </p:nvSpPr>
          <p:spPr bwMode="auto">
            <a:xfrm>
              <a:off x="288" y="2880"/>
              <a:ext cx="4992" cy="62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ED273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1" charset="0"/>
              </a:endParaRPr>
            </a:p>
          </p:txBody>
        </p:sp>
        <p:sp>
          <p:nvSpPr>
            <p:cNvPr id="12299" name="Text Box 5"/>
            <p:cNvSpPr txBox="1">
              <a:spLocks noChangeArrowheads="1"/>
            </p:cNvSpPr>
            <p:nvPr/>
          </p:nvSpPr>
          <p:spPr bwMode="auto">
            <a:xfrm>
              <a:off x="443" y="2953"/>
              <a:ext cx="4831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>
                  <a:latin typeface="Verdana" pitchFamily="34" charset="0"/>
                </a:rPr>
                <a:t>In 1808 Napoleon invaded Spain. They saw Spain’s weakness as an opportunity to gain independence.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5410200" y="1752600"/>
            <a:ext cx="3352800" cy="2028825"/>
            <a:chOff x="3120" y="1008"/>
            <a:chExt cx="2210" cy="1278"/>
          </a:xfrm>
        </p:grpSpPr>
        <p:sp>
          <p:nvSpPr>
            <p:cNvPr id="575491" name="Rectangle 3"/>
            <p:cNvSpPr>
              <a:spLocks noChangeArrowheads="1"/>
            </p:cNvSpPr>
            <p:nvPr/>
          </p:nvSpPr>
          <p:spPr bwMode="auto">
            <a:xfrm>
              <a:off x="3120" y="1008"/>
              <a:ext cx="2160" cy="127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83D7E5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1" charset="0"/>
              </a:endParaRPr>
            </a:p>
          </p:txBody>
        </p:sp>
        <p:sp>
          <p:nvSpPr>
            <p:cNvPr id="12297" name="Text Box 5"/>
            <p:cNvSpPr txBox="1">
              <a:spLocks noChangeArrowheads="1"/>
            </p:cNvSpPr>
            <p:nvPr/>
          </p:nvSpPr>
          <p:spPr bwMode="auto">
            <a:xfrm>
              <a:off x="3247" y="1095"/>
              <a:ext cx="2083" cy="1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>
                  <a:latin typeface="Verdana" pitchFamily="34" charset="0"/>
                </a:rPr>
                <a:t>Many traveled to Europe and were inspired by the ideals of the French Revolution. </a:t>
              </a:r>
              <a:endParaRPr lang="en-US" altLang="en-US" b="1">
                <a:solidFill>
                  <a:srgbClr val="FF0000"/>
                </a:solidFill>
                <a:latin typeface="Verdana" pitchFamily="34" charset="0"/>
              </a:endParaRPr>
            </a:p>
          </p:txBody>
        </p:sp>
      </p:grpSp>
      <p:sp>
        <p:nvSpPr>
          <p:cNvPr id="12" name="Right Arrow 11"/>
          <p:cNvSpPr/>
          <p:nvPr/>
        </p:nvSpPr>
        <p:spPr>
          <a:xfrm>
            <a:off x="4343400" y="2133600"/>
            <a:ext cx="1223963" cy="1295400"/>
          </a:xfrm>
          <a:prstGeom prst="rightArrow">
            <a:avLst>
              <a:gd name="adj1" fmla="val 52616"/>
              <a:gd name="adj2" fmla="val 31683"/>
            </a:avLst>
          </a:prstGeom>
          <a:gradFill>
            <a:gsLst>
              <a:gs pos="0">
                <a:srgbClr val="C9C9FF"/>
              </a:gs>
              <a:gs pos="100000">
                <a:srgbClr val="83D7E5"/>
              </a:gs>
            </a:gsLst>
            <a:lin ang="0" scaled="1"/>
          </a:gradFill>
          <a:ln w="9525">
            <a:solidFill>
              <a:srgbClr val="666699"/>
            </a:solidFill>
          </a:ln>
          <a:effectLst>
            <a:outerShdw dist="53340" dir="2700000" algn="ctr" rotWithShape="0">
              <a:schemeClr val="bg2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75496" name="AutoShape 8"/>
          <p:cNvSpPr>
            <a:spLocks noChangeArrowheads="1"/>
          </p:cNvSpPr>
          <p:nvPr/>
        </p:nvSpPr>
        <p:spPr bwMode="auto">
          <a:xfrm>
            <a:off x="1828800" y="3581400"/>
            <a:ext cx="1219200" cy="1295400"/>
          </a:xfrm>
          <a:prstGeom prst="downArrow">
            <a:avLst>
              <a:gd name="adj1" fmla="val 50000"/>
              <a:gd name="adj2" fmla="val 26563"/>
            </a:avLst>
          </a:prstGeom>
          <a:gradFill rotWithShape="1">
            <a:gsLst>
              <a:gs pos="0">
                <a:srgbClr val="C9C9FF"/>
              </a:gs>
              <a:gs pos="100000">
                <a:srgbClr val="FED273"/>
              </a:gs>
            </a:gsLst>
            <a:lin ang="5400000" scaled="1"/>
          </a:gradFill>
          <a:ln w="9525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50000"/>
              </a:srgbClr>
            </a:outerShdw>
          </a:effectLst>
        </p:spPr>
        <p:txBody>
          <a:bodyPr vert="eaVert" wrap="none" anchor="ctr"/>
          <a:lstStyle/>
          <a:p>
            <a:pPr>
              <a:defRPr/>
            </a:pPr>
            <a:endParaRPr lang="en-US">
              <a:latin typeface="Verdana" pitchFamily="1" charset="0"/>
            </a:endParaRPr>
          </a:p>
        </p:txBody>
      </p:sp>
      <p:sp>
        <p:nvSpPr>
          <p:cNvPr id="575498" name="Rectangle 10"/>
          <p:cNvSpPr>
            <a:spLocks noChangeArrowheads="1"/>
          </p:cNvSpPr>
          <p:nvPr/>
        </p:nvSpPr>
        <p:spPr bwMode="auto">
          <a:xfrm>
            <a:off x="457200" y="1752600"/>
            <a:ext cx="3962400" cy="2057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9C9FF"/>
              </a:gs>
            </a:gsLst>
            <a:lin ang="5400000" scaled="1"/>
          </a:gradFill>
          <a:ln w="12700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Verdana" pitchFamily="1" charset="0"/>
            </a:endParaRPr>
          </a:p>
        </p:txBody>
      </p:sp>
      <p:sp>
        <p:nvSpPr>
          <p:cNvPr id="12295" name="Text Box 21"/>
          <p:cNvSpPr txBox="1">
            <a:spLocks noChangeArrowheads="1"/>
          </p:cNvSpPr>
          <p:nvPr/>
        </p:nvSpPr>
        <p:spPr bwMode="auto">
          <a:xfrm>
            <a:off x="558800" y="1838325"/>
            <a:ext cx="3886200" cy="176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b="1">
                <a:latin typeface="Verdana" pitchFamily="34" charset="0"/>
              </a:rPr>
              <a:t>Educated creoles read Enlightenment writers and saw the North Americans throw off colonial rule.</a:t>
            </a:r>
          </a:p>
        </p:txBody>
      </p:sp>
    </p:spTree>
    <p:extLst>
      <p:ext uri="{BB962C8B-B14F-4D97-AF65-F5344CB8AC3E}">
        <p14:creationId xmlns:p14="http://schemas.microsoft.com/office/powerpoint/2010/main" val="3789159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90" name="AutoShape 22"/>
          <p:cNvSpPr>
            <a:spLocks noChangeArrowheads="1"/>
          </p:cNvSpPr>
          <p:nvPr/>
        </p:nvSpPr>
        <p:spPr bwMode="auto">
          <a:xfrm rot="5400000" flipH="1">
            <a:off x="1638300" y="1866900"/>
            <a:ext cx="1981200" cy="3581400"/>
          </a:xfrm>
          <a:prstGeom prst="upArrowCallout">
            <a:avLst>
              <a:gd name="adj1" fmla="val 32380"/>
              <a:gd name="adj2" fmla="val 25565"/>
              <a:gd name="adj3" fmla="val 14068"/>
              <a:gd name="adj4" fmla="val 85375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71842" dir="2700000" algn="ctr" rotWithShape="0">
              <a:srgbClr val="ADC793">
                <a:alpha val="46001"/>
              </a:srgbClr>
            </a:outerShdw>
          </a:effectLst>
        </p:spPr>
        <p:txBody>
          <a:bodyPr rot="10800000" vert="eaVert" wrap="none" anchor="ctr"/>
          <a:lstStyle/>
          <a:p>
            <a:pPr>
              <a:spcAft>
                <a:spcPct val="60000"/>
              </a:spcAft>
              <a:defRPr/>
            </a:pPr>
            <a:endParaRPr lang="en-US">
              <a:latin typeface="Verdana" pitchFamily="28" charset="0"/>
            </a:endParaRPr>
          </a:p>
        </p:txBody>
      </p:sp>
      <p:sp>
        <p:nvSpPr>
          <p:cNvPr id="13315" name="Text Box 23"/>
          <p:cNvSpPr txBox="1">
            <a:spLocks noChangeArrowheads="1"/>
          </p:cNvSpPr>
          <p:nvPr/>
        </p:nvSpPr>
        <p:spPr bwMode="auto">
          <a:xfrm>
            <a:off x="952500" y="2771775"/>
            <a:ext cx="297180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>
                <a:latin typeface="Verdana" pitchFamily="34" charset="0"/>
              </a:rPr>
              <a:t>Enslaved Africans led by </a:t>
            </a:r>
            <a:r>
              <a:rPr lang="en-US" altLang="en-US" b="1">
                <a:solidFill>
                  <a:srgbClr val="FF0000"/>
                </a:solidFill>
                <a:latin typeface="Verdana" pitchFamily="34" charset="0"/>
              </a:rPr>
              <a:t>Toussaint L’Ouverture </a:t>
            </a:r>
            <a:r>
              <a:rPr lang="en-US" altLang="en-US">
                <a:latin typeface="Verdana" pitchFamily="34" charset="0"/>
              </a:rPr>
              <a:t>began a bloody revolution in 1791.</a:t>
            </a:r>
            <a:r>
              <a:rPr lang="en-US" altLang="en-US" b="1">
                <a:latin typeface="Verdana" pitchFamily="34" charset="0"/>
              </a:rPr>
              <a:t> </a:t>
            </a:r>
            <a:endParaRPr lang="en-US" altLang="en-US" sz="2000">
              <a:latin typeface="Verdana" pitchFamily="34" charset="0"/>
            </a:endParaRPr>
          </a:p>
          <a:p>
            <a:pPr eaLnBrk="1" hangingPunct="1">
              <a:spcAft>
                <a:spcPct val="60000"/>
              </a:spcAft>
              <a:buFontTx/>
              <a:buChar char="•"/>
            </a:pPr>
            <a:endParaRPr lang="en-US" altLang="en-US" sz="2000">
              <a:latin typeface="Verdana" pitchFamily="34" charset="0"/>
            </a:endParaRPr>
          </a:p>
        </p:txBody>
      </p:sp>
      <p:sp>
        <p:nvSpPr>
          <p:cNvPr id="544793" name="Text Box 25"/>
          <p:cNvSpPr txBox="1">
            <a:spLocks noChangeArrowheads="1"/>
          </p:cNvSpPr>
          <p:nvPr/>
        </p:nvSpPr>
        <p:spPr bwMode="auto">
          <a:xfrm>
            <a:off x="4826000" y="2552700"/>
            <a:ext cx="3479800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 sz="2000">
                <a:latin typeface="Verdana" pitchFamily="34" charset="0"/>
              </a:rPr>
              <a:t>By 1798 the rebels had taken most of Haiti.</a:t>
            </a:r>
          </a:p>
          <a:p>
            <a:pPr eaLnBrk="1" hangingPunct="1"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 sz="2000">
                <a:latin typeface="Verdana" pitchFamily="34" charset="0"/>
              </a:rPr>
              <a:t>Napoleon sent an army to retake the island.</a:t>
            </a:r>
          </a:p>
          <a:p>
            <a:pPr eaLnBrk="1" hangingPunct="1"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 sz="2000">
                <a:latin typeface="Verdana" pitchFamily="34" charset="0"/>
              </a:rPr>
              <a:t>Despite a truce, they arrested L’Ouverture, who died in France.</a:t>
            </a:r>
            <a:endParaRPr lang="en-US" altLang="en-US" sz="1100" u="sng">
              <a:solidFill>
                <a:srgbClr val="0000FF"/>
              </a:solidFill>
              <a:latin typeface="Courier New" pitchFamily="49" charset="0"/>
            </a:endParaRPr>
          </a:p>
        </p:txBody>
      </p:sp>
      <p:sp>
        <p:nvSpPr>
          <p:cNvPr id="13317" name="Text Box 26"/>
          <p:cNvSpPr txBox="1">
            <a:spLocks noChangeArrowheads="1"/>
          </p:cNvSpPr>
          <p:nvPr/>
        </p:nvSpPr>
        <p:spPr bwMode="auto">
          <a:xfrm>
            <a:off x="457200" y="1419225"/>
            <a:ext cx="8229600" cy="96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Aft>
                <a:spcPct val="60000"/>
              </a:spcAft>
            </a:pPr>
            <a:r>
              <a:rPr lang="en-US" altLang="en-US" b="1">
                <a:latin typeface="Verdana" pitchFamily="34" charset="0"/>
              </a:rPr>
              <a:t>Before any revolts took place in Spanish colonies, a rebellion began in French-controlled Haiti.</a:t>
            </a:r>
            <a:endParaRPr lang="en-US" altLang="en-US">
              <a:latin typeface="Verdana" pitchFamily="34" charset="0"/>
            </a:endParaRPr>
          </a:p>
        </p:txBody>
      </p:sp>
      <p:sp>
        <p:nvSpPr>
          <p:cNvPr id="24583" name="Text Box 27"/>
          <p:cNvSpPr txBox="1">
            <a:spLocks noChangeArrowheads="1"/>
          </p:cNvSpPr>
          <p:nvPr/>
        </p:nvSpPr>
        <p:spPr bwMode="auto">
          <a:xfrm>
            <a:off x="838200" y="5516563"/>
            <a:ext cx="74676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>
                <a:solidFill>
                  <a:srgbClr val="0033CC"/>
                </a:solidFill>
                <a:latin typeface="Verdana" pitchFamily="34" charset="0"/>
              </a:rPr>
              <a:t>The French were defeated and left Haiti in 1804. </a:t>
            </a:r>
            <a:endParaRPr lang="en-US" altLang="en-US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635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447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447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447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447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447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447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0" name="AutoShape 2"/>
          <p:cNvSpPr>
            <a:spLocks noChangeArrowheads="1"/>
          </p:cNvSpPr>
          <p:nvPr/>
        </p:nvSpPr>
        <p:spPr bwMode="auto">
          <a:xfrm rot="5400000" flipH="1">
            <a:off x="2133600" y="538163"/>
            <a:ext cx="1676400" cy="4267200"/>
          </a:xfrm>
          <a:prstGeom prst="upArrowCallout">
            <a:avLst>
              <a:gd name="adj1" fmla="val 27463"/>
              <a:gd name="adj2" fmla="val 25565"/>
              <a:gd name="adj3" fmla="val 27646"/>
              <a:gd name="adj4" fmla="val 81736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71842" dir="2700000" algn="ctr" rotWithShape="0">
              <a:srgbClr val="ADC793">
                <a:alpha val="46001"/>
              </a:srgbClr>
            </a:outerShdw>
          </a:effectLst>
        </p:spPr>
        <p:txBody>
          <a:bodyPr rot="10800000" vert="eaVert" wrap="none" anchor="ctr"/>
          <a:lstStyle/>
          <a:p>
            <a:pPr>
              <a:defRPr/>
            </a:pPr>
            <a:endParaRPr lang="en-US">
              <a:latin typeface="Verdana" pitchFamily="1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952500" y="1933575"/>
            <a:ext cx="3200400" cy="176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Verdana" pitchFamily="34" charset="0"/>
              </a:rPr>
              <a:t>In most of Spanish America, creoles wanted more power and control. </a:t>
            </a:r>
            <a:endParaRPr lang="en-US" altLang="en-US" sz="2000">
              <a:latin typeface="Verdana" pitchFamily="34" charset="0"/>
            </a:endParaRPr>
          </a:p>
          <a:p>
            <a:pPr eaLnBrk="1" hangingPunct="1">
              <a:lnSpc>
                <a:spcPct val="110000"/>
              </a:lnSpc>
              <a:buFontTx/>
              <a:buChar char="•"/>
            </a:pPr>
            <a:endParaRPr lang="en-US" altLang="en-US" sz="2000">
              <a:latin typeface="Verdana" pitchFamily="34" charset="0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476625" y="5873750"/>
            <a:ext cx="1841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>
              <a:latin typeface="Verdana" pitchFamily="34" charset="0"/>
            </a:endParaRP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257800" y="1731963"/>
            <a:ext cx="3200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 sz="2000">
                <a:latin typeface="Verdana" pitchFamily="34" charset="0"/>
              </a:rPr>
              <a:t>But most had no desire for economic or social disruption.</a:t>
            </a:r>
          </a:p>
          <a:p>
            <a:pPr eaLnBrk="1" hangingPunct="1"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 sz="2000">
                <a:latin typeface="Verdana" pitchFamily="34" charset="0"/>
              </a:rPr>
              <a:t>The slave revolt in Haiti worried them, because most owned haciendas, mines, or farms. Some used slave labor.</a:t>
            </a:r>
            <a:endParaRPr lang="en-US" altLang="en-US" sz="1100" u="sng">
              <a:solidFill>
                <a:srgbClr val="0000FF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649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5334000" y="3763963"/>
            <a:ext cx="2971800" cy="1600200"/>
            <a:chOff x="3360" y="2160"/>
            <a:chExt cx="1872" cy="1008"/>
          </a:xfrm>
        </p:grpSpPr>
        <p:sp>
          <p:nvSpPr>
            <p:cNvPr id="605187" name="Rectangle 3"/>
            <p:cNvSpPr>
              <a:spLocks noChangeArrowheads="1"/>
            </p:cNvSpPr>
            <p:nvPr/>
          </p:nvSpPr>
          <p:spPr bwMode="auto">
            <a:xfrm>
              <a:off x="3360" y="2160"/>
              <a:ext cx="1872" cy="100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ED273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Verdana" pitchFamily="1" charset="0"/>
              </a:endParaRPr>
            </a:p>
          </p:txBody>
        </p:sp>
        <p:sp>
          <p:nvSpPr>
            <p:cNvPr id="15372" name="Text Box 21"/>
            <p:cNvSpPr txBox="1">
              <a:spLocks noChangeArrowheads="1"/>
            </p:cNvSpPr>
            <p:nvPr/>
          </p:nvSpPr>
          <p:spPr bwMode="auto">
            <a:xfrm>
              <a:off x="3404" y="2213"/>
              <a:ext cx="1822" cy="9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33CC"/>
                  </a:solidFill>
                  <a:latin typeface="Verdana" pitchFamily="34" charset="0"/>
                  <a:cs typeface="Arial" charset="0"/>
                </a:rPr>
                <a:t>Despite some early successes, without creole support the rebellion collapsed.</a:t>
              </a:r>
            </a:p>
          </p:txBody>
        </p:sp>
      </p:grpSp>
      <p:sp>
        <p:nvSpPr>
          <p:cNvPr id="13" name="Right Arrow 12"/>
          <p:cNvSpPr/>
          <p:nvPr/>
        </p:nvSpPr>
        <p:spPr>
          <a:xfrm>
            <a:off x="4343400" y="3916363"/>
            <a:ext cx="990600" cy="1295400"/>
          </a:xfrm>
          <a:prstGeom prst="rightArrow">
            <a:avLst>
              <a:gd name="adj1" fmla="val 52616"/>
              <a:gd name="adj2" fmla="val 35002"/>
            </a:avLst>
          </a:prstGeom>
          <a:gradFill flip="none" rotWithShape="1">
            <a:gsLst>
              <a:gs pos="0">
                <a:srgbClr val="83D7E5"/>
              </a:gs>
              <a:gs pos="100000">
                <a:srgbClr val="FED273"/>
              </a:gs>
            </a:gsLst>
            <a:lin ang="0" scaled="1"/>
            <a:tileRect/>
          </a:gradFill>
          <a:ln w="9525">
            <a:solidFill>
              <a:srgbClr val="666699"/>
            </a:solidFill>
          </a:ln>
          <a:effectLst>
            <a:outerShdw dist="53340" dir="2700000" algn="ctr" rotWithShape="0">
              <a:schemeClr val="bg2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838200" y="3725863"/>
            <a:ext cx="3605213" cy="1676400"/>
            <a:chOff x="838200" y="3725863"/>
            <a:chExt cx="3605213" cy="1676400"/>
          </a:xfrm>
        </p:grpSpPr>
        <p:sp>
          <p:nvSpPr>
            <p:cNvPr id="605192" name="Rectangle 8"/>
            <p:cNvSpPr>
              <a:spLocks noChangeArrowheads="1"/>
            </p:cNvSpPr>
            <p:nvPr/>
          </p:nvSpPr>
          <p:spPr bwMode="auto">
            <a:xfrm>
              <a:off x="838200" y="3725863"/>
              <a:ext cx="3605213" cy="167640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83D7E5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Verdana" pitchFamily="1" charset="0"/>
              </a:endParaRPr>
            </a:p>
          </p:txBody>
        </p:sp>
        <p:sp>
          <p:nvSpPr>
            <p:cNvPr id="15370" name="Text Box 14"/>
            <p:cNvSpPr txBox="1">
              <a:spLocks noChangeArrowheads="1"/>
            </p:cNvSpPr>
            <p:nvPr/>
          </p:nvSpPr>
          <p:spPr bwMode="auto">
            <a:xfrm>
              <a:off x="915988" y="3848101"/>
              <a:ext cx="3486150" cy="143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Verdana" pitchFamily="34" charset="0"/>
                  <a:cs typeface="Arial" charset="0"/>
                </a:rPr>
                <a:t>A ragged army of poor mestizos and Native Americans marched </a:t>
              </a:r>
              <a:br>
                <a:rPr lang="en-US" altLang="en-US">
                  <a:latin typeface="Verdana" pitchFamily="34" charset="0"/>
                  <a:cs typeface="Arial" charset="0"/>
                </a:rPr>
              </a:br>
              <a:r>
                <a:rPr lang="en-US" altLang="en-US">
                  <a:latin typeface="Verdana" pitchFamily="34" charset="0"/>
                  <a:cs typeface="Arial" charset="0"/>
                </a:rPr>
                <a:t>on Mexico City.</a:t>
              </a:r>
            </a:p>
          </p:txBody>
        </p:sp>
      </p:grpSp>
      <p:sp>
        <p:nvSpPr>
          <p:cNvPr id="605194" name="AutoShape 10"/>
          <p:cNvSpPr>
            <a:spLocks noChangeArrowheads="1"/>
          </p:cNvSpPr>
          <p:nvPr/>
        </p:nvSpPr>
        <p:spPr bwMode="auto">
          <a:xfrm>
            <a:off x="1905000" y="2743200"/>
            <a:ext cx="1447800" cy="1066800"/>
          </a:xfrm>
          <a:prstGeom prst="down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C9C9FF"/>
              </a:gs>
              <a:gs pos="100000">
                <a:srgbClr val="83D7E5"/>
              </a:gs>
            </a:gsLst>
            <a:lin ang="5400000" scaled="1"/>
          </a:gradFill>
          <a:ln w="9525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50000"/>
              </a:srgbClr>
            </a:outerShdw>
          </a:effectLst>
        </p:spPr>
        <p:txBody>
          <a:bodyPr vert="eaVert" wrap="none" anchor="ctr"/>
          <a:lstStyle/>
          <a:p>
            <a:pPr>
              <a:defRPr/>
            </a:pPr>
            <a:endParaRPr lang="en-US">
              <a:latin typeface="Verdana" pitchFamily="1" charset="0"/>
            </a:endParaRPr>
          </a:p>
        </p:txBody>
      </p:sp>
      <p:sp>
        <p:nvSpPr>
          <p:cNvPr id="605196" name="Rectangle 12"/>
          <p:cNvSpPr>
            <a:spLocks noChangeArrowheads="1"/>
          </p:cNvSpPr>
          <p:nvPr/>
        </p:nvSpPr>
        <p:spPr bwMode="auto">
          <a:xfrm>
            <a:off x="838200" y="1524000"/>
            <a:ext cx="7467600" cy="131603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9C9FF"/>
              </a:gs>
            </a:gsLst>
            <a:lin ang="5400000" scaled="1"/>
          </a:gradFill>
          <a:ln w="12700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Verdana" pitchFamily="1" charset="0"/>
            </a:endParaRPr>
          </a:p>
        </p:txBody>
      </p:sp>
      <p:sp>
        <p:nvSpPr>
          <p:cNvPr id="15367" name="Text Box 21"/>
          <p:cNvSpPr txBox="1">
            <a:spLocks noChangeArrowheads="1"/>
          </p:cNvSpPr>
          <p:nvPr/>
        </p:nvSpPr>
        <p:spPr bwMode="auto">
          <a:xfrm>
            <a:off x="971550" y="1620838"/>
            <a:ext cx="73152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b="1">
                <a:latin typeface="Verdana" pitchFamily="34" charset="0"/>
                <a:cs typeface="Arial" charset="0"/>
              </a:rPr>
              <a:t>In September 1810 a parish priest, </a:t>
            </a:r>
            <a:r>
              <a:rPr lang="en-US" altLang="en-US" b="1">
                <a:solidFill>
                  <a:srgbClr val="FF0000"/>
                </a:solidFill>
                <a:latin typeface="Verdana" pitchFamily="34" charset="0"/>
                <a:cs typeface="Arial" charset="0"/>
              </a:rPr>
              <a:t>Father Miguel Hidalgo,</a:t>
            </a:r>
            <a:r>
              <a:rPr lang="en-US" altLang="en-US" b="1">
                <a:latin typeface="Verdana" pitchFamily="34" charset="0"/>
                <a:cs typeface="Arial" charset="0"/>
              </a:rPr>
              <a:t> called for Mexicans to fight for their independence.</a:t>
            </a:r>
          </a:p>
        </p:txBody>
      </p:sp>
      <p:sp>
        <p:nvSpPr>
          <p:cNvPr id="26631" name="Text Box 15"/>
          <p:cNvSpPr txBox="1">
            <a:spLocks noChangeArrowheads="1"/>
          </p:cNvSpPr>
          <p:nvPr/>
        </p:nvSpPr>
        <p:spPr bwMode="auto">
          <a:xfrm>
            <a:off x="838200" y="5745163"/>
            <a:ext cx="74676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0033CC"/>
                </a:solidFill>
                <a:latin typeface="Verdana" pitchFamily="34" charset="0"/>
              </a:rPr>
              <a:t>Hidalgo was captured and executed.</a:t>
            </a:r>
          </a:p>
        </p:txBody>
      </p:sp>
    </p:spTree>
    <p:extLst>
      <p:ext uri="{BB962C8B-B14F-4D97-AF65-F5344CB8AC3E}">
        <p14:creationId xmlns:p14="http://schemas.microsoft.com/office/powerpoint/2010/main" val="819452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66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076950" y="3505200"/>
            <a:ext cx="2286000" cy="1754188"/>
            <a:chOff x="3792" y="2208"/>
            <a:chExt cx="1440" cy="1105"/>
          </a:xfrm>
        </p:grpSpPr>
        <p:sp>
          <p:nvSpPr>
            <p:cNvPr id="16393" name="Rectangle 5"/>
            <p:cNvSpPr>
              <a:spLocks noChangeArrowheads="1"/>
            </p:cNvSpPr>
            <p:nvPr/>
          </p:nvSpPr>
          <p:spPr bwMode="auto">
            <a:xfrm>
              <a:off x="3792" y="2208"/>
              <a:ext cx="1333" cy="1105"/>
            </a:xfrm>
            <a:prstGeom prst="rect">
              <a:avLst/>
            </a:prstGeom>
            <a:gradFill rotWithShape="0">
              <a:gsLst>
                <a:gs pos="0">
                  <a:srgbClr val="FED273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>
                <a:latin typeface="Verdana" pitchFamily="34" charset="0"/>
              </a:endParaRPr>
            </a:p>
          </p:txBody>
        </p:sp>
        <p:sp>
          <p:nvSpPr>
            <p:cNvPr id="16394" name="Text Box 6"/>
            <p:cNvSpPr txBox="1">
              <a:spLocks noChangeArrowheads="1"/>
            </p:cNvSpPr>
            <p:nvPr/>
          </p:nvSpPr>
          <p:spPr bwMode="auto">
            <a:xfrm>
              <a:off x="3845" y="2309"/>
              <a:ext cx="1387" cy="9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33CC"/>
                  </a:solidFill>
                  <a:latin typeface="Verdana" pitchFamily="34" charset="0"/>
                </a:rPr>
                <a:t>It looked like the rebel movement had ended.</a:t>
              </a:r>
              <a:r>
                <a:rPr lang="en-US" altLang="en-US" b="1">
                  <a:solidFill>
                    <a:srgbClr val="FF0000"/>
                  </a:solidFill>
                  <a:latin typeface="Verdana" pitchFamily="34" charset="0"/>
                </a:rPr>
                <a:t> </a:t>
              </a:r>
              <a:endParaRPr lang="en-US" altLang="en-US">
                <a:latin typeface="Verdana" pitchFamily="34" charset="0"/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3524250" y="3505200"/>
            <a:ext cx="2667000" cy="1752600"/>
            <a:chOff x="2184" y="2208"/>
            <a:chExt cx="1680" cy="1104"/>
          </a:xfrm>
        </p:grpSpPr>
        <p:sp>
          <p:nvSpPr>
            <p:cNvPr id="576520" name="AutoShape 8"/>
            <p:cNvSpPr>
              <a:spLocks noChangeArrowheads="1"/>
            </p:cNvSpPr>
            <p:nvPr/>
          </p:nvSpPr>
          <p:spPr bwMode="auto">
            <a:xfrm rot="5400000" flipH="1">
              <a:off x="2472" y="1920"/>
              <a:ext cx="1104" cy="1680"/>
            </a:xfrm>
            <a:prstGeom prst="upArrowCallout">
              <a:avLst>
                <a:gd name="adj1" fmla="val 20843"/>
                <a:gd name="adj2" fmla="val 18875"/>
                <a:gd name="adj3" fmla="val 22671"/>
                <a:gd name="adj4" fmla="val 76542"/>
              </a:avLst>
            </a:prstGeom>
            <a:gradFill rotWithShape="1">
              <a:gsLst>
                <a:gs pos="0">
                  <a:srgbClr val="83D7E5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46001"/>
                </a:srgbClr>
              </a:outerShdw>
            </a:effectLst>
          </p:spPr>
          <p:txBody>
            <a:bodyPr rot="10800000" vert="eaVert" wrap="none" anchor="ctr"/>
            <a:lstStyle/>
            <a:p>
              <a:pPr>
                <a:defRPr/>
              </a:pPr>
              <a:endParaRPr lang="en-US">
                <a:latin typeface="Verdana" pitchFamily="1" charset="0"/>
              </a:endParaRPr>
            </a:p>
          </p:txBody>
        </p:sp>
        <p:sp>
          <p:nvSpPr>
            <p:cNvPr id="16392" name="Text Box 9"/>
            <p:cNvSpPr txBox="1">
              <a:spLocks noChangeArrowheads="1"/>
            </p:cNvSpPr>
            <p:nvPr/>
          </p:nvSpPr>
          <p:spPr bwMode="auto">
            <a:xfrm>
              <a:off x="2229" y="2309"/>
              <a:ext cx="1243" cy="9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Verdana" pitchFamily="34" charset="0"/>
                </a:rPr>
                <a:t>In 1815 he was taken prisoner and executed. </a:t>
              </a:r>
            </a:p>
          </p:txBody>
        </p:sp>
      </p:grpSp>
      <p:sp>
        <p:nvSpPr>
          <p:cNvPr id="16388" name="Text Box 10"/>
          <p:cNvSpPr txBox="1">
            <a:spLocks noChangeArrowheads="1"/>
          </p:cNvSpPr>
          <p:nvPr/>
        </p:nvSpPr>
        <p:spPr bwMode="auto">
          <a:xfrm>
            <a:off x="838200" y="1508125"/>
            <a:ext cx="76962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Verdana" pitchFamily="34" charset="0"/>
              </a:rPr>
              <a:t>Another priest, </a:t>
            </a:r>
            <a:r>
              <a:rPr lang="en-US" altLang="en-US" b="1">
                <a:solidFill>
                  <a:srgbClr val="FF0000"/>
                </a:solidFill>
                <a:latin typeface="Verdana" pitchFamily="34" charset="0"/>
                <a:cs typeface="Arial" charset="0"/>
              </a:rPr>
              <a:t>Father José Morelos,</a:t>
            </a:r>
            <a:r>
              <a:rPr lang="en-US" altLang="en-US" b="1">
                <a:latin typeface="Verdana" pitchFamily="34" charset="0"/>
                <a:cs typeface="Arial" charset="0"/>
              </a:rPr>
              <a:t> began another rebellion.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33CC"/>
                </a:solidFill>
              </a:rPr>
              <a:t>He urged reforms such as the abolition of slavery, and the right to vote for all men.</a:t>
            </a:r>
            <a:endParaRPr lang="en-US" altLang="en-US">
              <a:solidFill>
                <a:srgbClr val="0033CC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576514" name="AutoShape 2"/>
          <p:cNvSpPr>
            <a:spLocks noChangeArrowheads="1"/>
          </p:cNvSpPr>
          <p:nvPr/>
        </p:nvSpPr>
        <p:spPr bwMode="auto">
          <a:xfrm rot="5400000" flipH="1">
            <a:off x="1409700" y="3048000"/>
            <a:ext cx="1752600" cy="2667000"/>
          </a:xfrm>
          <a:prstGeom prst="upArrowCallout">
            <a:avLst>
              <a:gd name="adj1" fmla="val 19889"/>
              <a:gd name="adj2" fmla="val 18875"/>
              <a:gd name="adj3" fmla="val 23242"/>
              <a:gd name="adj4" fmla="val 75421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vert="eaVert" wrap="none" anchor="ctr"/>
          <a:lstStyle/>
          <a:p>
            <a:pPr>
              <a:defRPr/>
            </a:pPr>
            <a:endParaRPr lang="en-US">
              <a:latin typeface="Verdana" pitchFamily="1" charset="0"/>
            </a:endParaRPr>
          </a:p>
        </p:txBody>
      </p:sp>
      <p:sp>
        <p:nvSpPr>
          <p:cNvPr id="16390" name="Text Box 9"/>
          <p:cNvSpPr txBox="1">
            <a:spLocks noChangeArrowheads="1"/>
          </p:cNvSpPr>
          <p:nvPr/>
        </p:nvSpPr>
        <p:spPr bwMode="auto">
          <a:xfrm>
            <a:off x="952500" y="3665538"/>
            <a:ext cx="20320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Verdana" pitchFamily="34" charset="0"/>
              </a:rPr>
              <a:t>For four years, rebels with Morelos fought.</a:t>
            </a:r>
            <a:endParaRPr lang="en-US" altLang="en-US">
              <a:solidFill>
                <a:srgbClr val="0066CC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772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755</Words>
  <Application>Microsoft Office PowerPoint</Application>
  <PresentationFormat>On-screen Show (4:3)</PresentationFormat>
  <Paragraphs>66</Paragraphs>
  <Slides>17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Unit 8 part 2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Marion County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8 part 2 </dc:title>
  <dc:creator>shawiakm</dc:creator>
  <cp:lastModifiedBy>shawiakm</cp:lastModifiedBy>
  <cp:revision>1</cp:revision>
  <dcterms:created xsi:type="dcterms:W3CDTF">2014-01-13T13:53:05Z</dcterms:created>
  <dcterms:modified xsi:type="dcterms:W3CDTF">2014-01-13T13:58:16Z</dcterms:modified>
</cp:coreProperties>
</file>