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96"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4"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B28E4-C480-4C02-97CF-2D0E1FB3419C}"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9EB6D-467F-4BC1-947F-9A885D90AB29}" type="slidenum">
              <a:rPr lang="en-US" smtClean="0"/>
              <a:t>‹#›</a:t>
            </a:fld>
            <a:endParaRPr lang="en-US"/>
          </a:p>
        </p:txBody>
      </p:sp>
    </p:spTree>
    <p:extLst>
      <p:ext uri="{BB962C8B-B14F-4D97-AF65-F5344CB8AC3E}">
        <p14:creationId xmlns:p14="http://schemas.microsoft.com/office/powerpoint/2010/main" val="429251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2200">
                <a:solidFill>
                  <a:schemeClr val="tx1"/>
                </a:solidFill>
                <a:latin typeface="Verdana" pitchFamily="34" charset="0"/>
                <a:cs typeface="Arial" charset="0"/>
              </a:defRPr>
            </a:lvl1pPr>
            <a:lvl2pPr marL="742950" indent="-285750" defTabSz="966788" eaLnBrk="0" hangingPunct="0">
              <a:defRPr sz="2200">
                <a:solidFill>
                  <a:schemeClr val="tx1"/>
                </a:solidFill>
                <a:latin typeface="Verdana" pitchFamily="34" charset="0"/>
                <a:cs typeface="Arial" charset="0"/>
              </a:defRPr>
            </a:lvl2pPr>
            <a:lvl3pPr marL="1143000" indent="-228600" defTabSz="966788" eaLnBrk="0" hangingPunct="0">
              <a:defRPr sz="2200">
                <a:solidFill>
                  <a:schemeClr val="tx1"/>
                </a:solidFill>
                <a:latin typeface="Verdana" pitchFamily="34" charset="0"/>
                <a:cs typeface="Arial" charset="0"/>
              </a:defRPr>
            </a:lvl3pPr>
            <a:lvl4pPr marL="1600200" indent="-228600" defTabSz="966788" eaLnBrk="0" hangingPunct="0">
              <a:defRPr sz="2200">
                <a:solidFill>
                  <a:schemeClr val="tx1"/>
                </a:solidFill>
                <a:latin typeface="Verdana" pitchFamily="34" charset="0"/>
                <a:cs typeface="Arial" charset="0"/>
              </a:defRPr>
            </a:lvl4pPr>
            <a:lvl5pPr marL="2057400" indent="-228600" defTabSz="966788" eaLnBrk="0" hangingPunct="0">
              <a:defRPr sz="2200">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sz="2200">
                <a:solidFill>
                  <a:schemeClr val="tx1"/>
                </a:solidFill>
                <a:latin typeface="Verdana" pitchFamily="34" charset="0"/>
                <a:cs typeface="Arial" charset="0"/>
              </a:defRPr>
            </a:lvl9pPr>
          </a:lstStyle>
          <a:p>
            <a:pPr algn="r" eaLnBrk="1" hangingPunct="1"/>
            <a:fld id="{35D8E4C0-5576-497A-93C0-DFB3E7F67B16}" type="slidenum">
              <a:rPr lang="en-US" altLang="en-US" sz="1200"/>
              <a:pPr algn="r" eaLnBrk="1" hangingPunct="1"/>
              <a:t>2</a:t>
            </a:fld>
            <a:endParaRPr lang="en-US" altLang="en-US" sz="1200"/>
          </a:p>
        </p:txBody>
      </p:sp>
      <p:sp>
        <p:nvSpPr>
          <p:cNvPr id="25603" name="Rectangle 2"/>
          <p:cNvSpPr>
            <a:spLocks noRot="1" noChangeArrowheads="1" noTextEdit="1"/>
          </p:cNvSpPr>
          <p:nvPr>
            <p:ph type="sldImg"/>
          </p:nvPr>
        </p:nvSpPr>
        <p:spPr>
          <a:ln/>
        </p:spPr>
      </p:sp>
      <p:sp>
        <p:nvSpPr>
          <p:cNvPr id="25605" name="Text Box 4"/>
          <p:cNvSpPr txBox="1">
            <a:spLocks noChangeArrowheads="1"/>
          </p:cNvSpPr>
          <p:nvPr/>
        </p:nvSpPr>
        <p:spPr bwMode="auto">
          <a:xfrm>
            <a:off x="1448098" y="4724704"/>
            <a:ext cx="184714"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defRPr sz="2200">
                <a:solidFill>
                  <a:schemeClr val="tx1"/>
                </a:solidFill>
                <a:latin typeface="Verdana" pitchFamily="34" charset="0"/>
                <a:cs typeface="Arial" charset="0"/>
              </a:defRPr>
            </a:lvl1pPr>
            <a:lvl2pPr marL="742950" indent="-285750" defTabSz="966788" eaLnBrk="0" hangingPunct="0">
              <a:defRPr sz="2200">
                <a:solidFill>
                  <a:schemeClr val="tx1"/>
                </a:solidFill>
                <a:latin typeface="Verdana" pitchFamily="34" charset="0"/>
                <a:cs typeface="Arial" charset="0"/>
              </a:defRPr>
            </a:lvl2pPr>
            <a:lvl3pPr marL="1143000" indent="-228600" defTabSz="966788" eaLnBrk="0" hangingPunct="0">
              <a:defRPr sz="2200">
                <a:solidFill>
                  <a:schemeClr val="tx1"/>
                </a:solidFill>
                <a:latin typeface="Verdana" pitchFamily="34" charset="0"/>
                <a:cs typeface="Arial" charset="0"/>
              </a:defRPr>
            </a:lvl3pPr>
            <a:lvl4pPr marL="1600200" indent="-228600" defTabSz="966788" eaLnBrk="0" hangingPunct="0">
              <a:defRPr sz="2200">
                <a:solidFill>
                  <a:schemeClr val="tx1"/>
                </a:solidFill>
                <a:latin typeface="Verdana" pitchFamily="34" charset="0"/>
                <a:cs typeface="Arial" charset="0"/>
              </a:defRPr>
            </a:lvl4pPr>
            <a:lvl5pPr marL="2057400" indent="-228600" defTabSz="966788" eaLnBrk="0" hangingPunct="0">
              <a:defRPr sz="2200">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2200">
                <a:solidFill>
                  <a:schemeClr val="tx1"/>
                </a:solidFill>
                <a:latin typeface="Verdana" pitchFamily="34" charset="0"/>
                <a:cs typeface="Arial" charset="0"/>
              </a:defRPr>
            </a:lvl1pPr>
            <a:lvl2pPr marL="742950" indent="-285750" defTabSz="966788" eaLnBrk="0" hangingPunct="0">
              <a:defRPr sz="2200">
                <a:solidFill>
                  <a:schemeClr val="tx1"/>
                </a:solidFill>
                <a:latin typeface="Verdana" pitchFamily="34" charset="0"/>
                <a:cs typeface="Arial" charset="0"/>
              </a:defRPr>
            </a:lvl2pPr>
            <a:lvl3pPr marL="1143000" indent="-228600" defTabSz="966788" eaLnBrk="0" hangingPunct="0">
              <a:defRPr sz="2200">
                <a:solidFill>
                  <a:schemeClr val="tx1"/>
                </a:solidFill>
                <a:latin typeface="Verdana" pitchFamily="34" charset="0"/>
                <a:cs typeface="Arial" charset="0"/>
              </a:defRPr>
            </a:lvl3pPr>
            <a:lvl4pPr marL="1600200" indent="-228600" defTabSz="966788" eaLnBrk="0" hangingPunct="0">
              <a:defRPr sz="2200">
                <a:solidFill>
                  <a:schemeClr val="tx1"/>
                </a:solidFill>
                <a:latin typeface="Verdana" pitchFamily="34" charset="0"/>
                <a:cs typeface="Arial" charset="0"/>
              </a:defRPr>
            </a:lvl4pPr>
            <a:lvl5pPr marL="2057400" indent="-228600" defTabSz="966788" eaLnBrk="0" hangingPunct="0">
              <a:defRPr sz="2200">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sz="2200">
                <a:solidFill>
                  <a:schemeClr val="tx1"/>
                </a:solidFill>
                <a:latin typeface="Verdana" pitchFamily="34" charset="0"/>
                <a:cs typeface="Arial" charset="0"/>
              </a:defRPr>
            </a:lvl9pPr>
          </a:lstStyle>
          <a:p>
            <a:pPr algn="r" eaLnBrk="1" hangingPunct="1"/>
            <a:fld id="{C0D3E7B9-237A-4972-A04D-9FD82D04305A}" type="slidenum">
              <a:rPr lang="en-US" altLang="en-US" sz="1200"/>
              <a:pPr algn="r" eaLnBrk="1" hangingPunct="1"/>
              <a:t>28</a:t>
            </a:fld>
            <a:endParaRPr lang="en-US" altLang="en-US" sz="1200"/>
          </a:p>
        </p:txBody>
      </p:sp>
      <p:sp>
        <p:nvSpPr>
          <p:cNvPr id="28675" name="Rectangle 2"/>
          <p:cNvSpPr>
            <a:spLocks noRot="1" noChangeArrowheads="1" noTextEdit="1"/>
          </p:cNvSpPr>
          <p:nvPr>
            <p:ph type="sldImg"/>
          </p:nvPr>
        </p:nvSpPr>
        <p:spPr>
          <a:ln/>
        </p:spPr>
      </p:sp>
      <p:sp>
        <p:nvSpPr>
          <p:cNvPr id="28677" name="Text Box 4"/>
          <p:cNvSpPr txBox="1">
            <a:spLocks noChangeArrowheads="1"/>
          </p:cNvSpPr>
          <p:nvPr/>
        </p:nvSpPr>
        <p:spPr bwMode="auto">
          <a:xfrm>
            <a:off x="1448098" y="4724704"/>
            <a:ext cx="184714"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defRPr sz="2200">
                <a:solidFill>
                  <a:schemeClr val="tx1"/>
                </a:solidFill>
                <a:latin typeface="Verdana" pitchFamily="34" charset="0"/>
                <a:cs typeface="Arial" charset="0"/>
              </a:defRPr>
            </a:lvl1pPr>
            <a:lvl2pPr marL="742950" indent="-285750" defTabSz="966788" eaLnBrk="0" hangingPunct="0">
              <a:defRPr sz="2200">
                <a:solidFill>
                  <a:schemeClr val="tx1"/>
                </a:solidFill>
                <a:latin typeface="Verdana" pitchFamily="34" charset="0"/>
                <a:cs typeface="Arial" charset="0"/>
              </a:defRPr>
            </a:lvl2pPr>
            <a:lvl3pPr marL="1143000" indent="-228600" defTabSz="966788" eaLnBrk="0" hangingPunct="0">
              <a:defRPr sz="2200">
                <a:solidFill>
                  <a:schemeClr val="tx1"/>
                </a:solidFill>
                <a:latin typeface="Verdana" pitchFamily="34" charset="0"/>
                <a:cs typeface="Arial" charset="0"/>
              </a:defRPr>
            </a:lvl3pPr>
            <a:lvl4pPr marL="1600200" indent="-228600" defTabSz="966788" eaLnBrk="0" hangingPunct="0">
              <a:defRPr sz="2200">
                <a:solidFill>
                  <a:schemeClr val="tx1"/>
                </a:solidFill>
                <a:latin typeface="Verdana" pitchFamily="34" charset="0"/>
                <a:cs typeface="Arial" charset="0"/>
              </a:defRPr>
            </a:lvl4pPr>
            <a:lvl5pPr marL="2057400" indent="-228600" defTabSz="966788" eaLnBrk="0" hangingPunct="0">
              <a:defRPr sz="2200">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2200">
                <a:solidFill>
                  <a:schemeClr val="tx1"/>
                </a:solidFill>
                <a:latin typeface="Verdana" pitchFamily="34" charset="0"/>
                <a:cs typeface="Arial" charset="0"/>
              </a:defRPr>
            </a:lvl1pPr>
            <a:lvl2pPr marL="742950" indent="-285750" defTabSz="966788" eaLnBrk="0" hangingPunct="0">
              <a:defRPr sz="2200">
                <a:solidFill>
                  <a:schemeClr val="tx1"/>
                </a:solidFill>
                <a:latin typeface="Verdana" pitchFamily="34" charset="0"/>
                <a:cs typeface="Arial" charset="0"/>
              </a:defRPr>
            </a:lvl2pPr>
            <a:lvl3pPr marL="1143000" indent="-228600" defTabSz="966788" eaLnBrk="0" hangingPunct="0">
              <a:defRPr sz="2200">
                <a:solidFill>
                  <a:schemeClr val="tx1"/>
                </a:solidFill>
                <a:latin typeface="Verdana" pitchFamily="34" charset="0"/>
                <a:cs typeface="Arial" charset="0"/>
              </a:defRPr>
            </a:lvl3pPr>
            <a:lvl4pPr marL="1600200" indent="-228600" defTabSz="966788" eaLnBrk="0" hangingPunct="0">
              <a:defRPr sz="2200">
                <a:solidFill>
                  <a:schemeClr val="tx1"/>
                </a:solidFill>
                <a:latin typeface="Verdana" pitchFamily="34" charset="0"/>
                <a:cs typeface="Arial" charset="0"/>
              </a:defRPr>
            </a:lvl4pPr>
            <a:lvl5pPr marL="2057400" indent="-228600" defTabSz="966788" eaLnBrk="0" hangingPunct="0">
              <a:defRPr sz="2200">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sz="2200">
                <a:solidFill>
                  <a:schemeClr val="tx1"/>
                </a:solidFill>
                <a:latin typeface="Verdana" pitchFamily="34" charset="0"/>
                <a:cs typeface="Arial" charset="0"/>
              </a:defRPr>
            </a:lvl9pPr>
          </a:lstStyle>
          <a:p>
            <a:pPr algn="r" eaLnBrk="1" hangingPunct="1"/>
            <a:fld id="{554BB0D4-FF30-4D63-A9DB-F3EC72E85AD5}" type="slidenum">
              <a:rPr lang="en-US" altLang="en-US" sz="1200"/>
              <a:pPr algn="r" eaLnBrk="1" hangingPunct="1"/>
              <a:t>31</a:t>
            </a:fld>
            <a:endParaRPr lang="en-US" altLang="en-US" sz="1200"/>
          </a:p>
        </p:txBody>
      </p:sp>
      <p:sp>
        <p:nvSpPr>
          <p:cNvPr id="31747" name="Rectangle 2"/>
          <p:cNvSpPr>
            <a:spLocks noRot="1" noChangeArrowheads="1" noTextEdit="1"/>
          </p:cNvSpPr>
          <p:nvPr>
            <p:ph type="sldImg"/>
          </p:nvPr>
        </p:nvSpPr>
        <p:spPr>
          <a:ln/>
        </p:spPr>
      </p:sp>
      <p:sp>
        <p:nvSpPr>
          <p:cNvPr id="31749" name="Text Box 4"/>
          <p:cNvSpPr txBox="1">
            <a:spLocks noChangeArrowheads="1"/>
          </p:cNvSpPr>
          <p:nvPr/>
        </p:nvSpPr>
        <p:spPr bwMode="auto">
          <a:xfrm>
            <a:off x="1448098" y="4724704"/>
            <a:ext cx="184714"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defRPr sz="2200">
                <a:solidFill>
                  <a:schemeClr val="tx1"/>
                </a:solidFill>
                <a:latin typeface="Verdana" pitchFamily="34" charset="0"/>
                <a:cs typeface="Arial" charset="0"/>
              </a:defRPr>
            </a:lvl1pPr>
            <a:lvl2pPr marL="742950" indent="-285750" defTabSz="966788" eaLnBrk="0" hangingPunct="0">
              <a:defRPr sz="2200">
                <a:solidFill>
                  <a:schemeClr val="tx1"/>
                </a:solidFill>
                <a:latin typeface="Verdana" pitchFamily="34" charset="0"/>
                <a:cs typeface="Arial" charset="0"/>
              </a:defRPr>
            </a:lvl2pPr>
            <a:lvl3pPr marL="1143000" indent="-228600" defTabSz="966788" eaLnBrk="0" hangingPunct="0">
              <a:defRPr sz="2200">
                <a:solidFill>
                  <a:schemeClr val="tx1"/>
                </a:solidFill>
                <a:latin typeface="Verdana" pitchFamily="34" charset="0"/>
                <a:cs typeface="Arial" charset="0"/>
              </a:defRPr>
            </a:lvl3pPr>
            <a:lvl4pPr marL="1600200" indent="-228600" defTabSz="966788" eaLnBrk="0" hangingPunct="0">
              <a:defRPr sz="2200">
                <a:solidFill>
                  <a:schemeClr val="tx1"/>
                </a:solidFill>
                <a:latin typeface="Verdana" pitchFamily="34" charset="0"/>
                <a:cs typeface="Arial" charset="0"/>
              </a:defRPr>
            </a:lvl4pPr>
            <a:lvl5pPr marL="2057400" indent="-228600" defTabSz="966788" eaLnBrk="0" hangingPunct="0">
              <a:defRPr sz="2200">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B2DCA6-373D-4913-9E6F-895B874C679B}"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10316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DCA6-373D-4913-9E6F-895B874C679B}"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393247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DCA6-373D-4913-9E6F-895B874C679B}"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162869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DCA6-373D-4913-9E6F-895B874C679B}"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29373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2DCA6-373D-4913-9E6F-895B874C679B}"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284991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B2DCA6-373D-4913-9E6F-895B874C679B}"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395774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B2DCA6-373D-4913-9E6F-895B874C679B}"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286460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B2DCA6-373D-4913-9E6F-895B874C679B}"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19395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2DCA6-373D-4913-9E6F-895B874C679B}"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197181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2DCA6-373D-4913-9E6F-895B874C679B}"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352521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2DCA6-373D-4913-9E6F-895B874C679B}"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6C9EA-CA31-48AF-B569-8F505A8C6980}" type="slidenum">
              <a:rPr lang="en-US" smtClean="0"/>
              <a:t>‹#›</a:t>
            </a:fld>
            <a:endParaRPr lang="en-US"/>
          </a:p>
        </p:txBody>
      </p:sp>
    </p:spTree>
    <p:extLst>
      <p:ext uri="{BB962C8B-B14F-4D97-AF65-F5344CB8AC3E}">
        <p14:creationId xmlns:p14="http://schemas.microsoft.com/office/powerpoint/2010/main" val="145533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2DCA6-373D-4913-9E6F-895B874C679B}" type="datetimeFigureOut">
              <a:rPr lang="en-US" smtClean="0"/>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C9EA-CA31-48AF-B569-8F505A8C6980}" type="slidenum">
              <a:rPr lang="en-US" smtClean="0"/>
              <a:t>‹#›</a:t>
            </a:fld>
            <a:endParaRPr lang="en-US"/>
          </a:p>
        </p:txBody>
      </p:sp>
    </p:spTree>
    <p:extLst>
      <p:ext uri="{BB962C8B-B14F-4D97-AF65-F5344CB8AC3E}">
        <p14:creationId xmlns:p14="http://schemas.microsoft.com/office/powerpoint/2010/main" val="3875811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3733800"/>
          </a:xfrm>
        </p:spPr>
        <p:txBody>
          <a:bodyPr>
            <a:normAutofit/>
          </a:bodyPr>
          <a:lstStyle/>
          <a:p>
            <a:r>
              <a:rPr lang="en-US" dirty="0" smtClean="0"/>
              <a:t>Chapter 10 Islam</a:t>
            </a:r>
            <a:br>
              <a:rPr lang="en-US" dirty="0" smtClean="0"/>
            </a:br>
            <a:r>
              <a:rPr lang="en-US" dirty="0" smtClean="0"/>
              <a:t>(Unit 3)</a:t>
            </a:r>
            <a:br>
              <a:rPr lang="en-US" dirty="0" smtClean="0"/>
            </a:br>
            <a:r>
              <a:rPr lang="en-US" dirty="0" smtClean="0"/>
              <a:t>Section 1</a:t>
            </a:r>
            <a:br>
              <a:rPr lang="en-US" dirty="0" smtClean="0"/>
            </a:br>
            <a:r>
              <a:rPr lang="en-US" dirty="0" smtClean="0"/>
              <a:t>The Rise of Islam</a:t>
            </a:r>
            <a:endParaRPr lang="en-US" dirty="0"/>
          </a:p>
        </p:txBody>
      </p:sp>
    </p:spTree>
    <p:extLst>
      <p:ext uri="{BB962C8B-B14F-4D97-AF65-F5344CB8AC3E}">
        <p14:creationId xmlns:p14="http://schemas.microsoft.com/office/powerpoint/2010/main" val="72202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Section 2</a:t>
            </a:r>
            <a:br>
              <a:rPr lang="en-US" dirty="0" smtClean="0"/>
            </a:br>
            <a:r>
              <a:rPr lang="en-US" dirty="0" smtClean="0"/>
              <a:t>Building a Muslim Empire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049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903" name="AutoShape 47"/>
          <p:cNvSpPr>
            <a:spLocks noChangeArrowheads="1"/>
          </p:cNvSpPr>
          <p:nvPr/>
        </p:nvSpPr>
        <p:spPr bwMode="auto">
          <a:xfrm rot="10792560" flipH="1">
            <a:off x="723900" y="1747838"/>
            <a:ext cx="7694613" cy="1524000"/>
          </a:xfrm>
          <a:prstGeom prst="upArrowCallout">
            <a:avLst>
              <a:gd name="adj1" fmla="val 27489"/>
              <a:gd name="adj2" fmla="val 27255"/>
              <a:gd name="adj3" fmla="val 23880"/>
              <a:gd name="adj4" fmla="val 62764"/>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Verdana" pitchFamily="1" charset="0"/>
              <a:cs typeface="+mn-cs"/>
            </a:endParaRPr>
          </a:p>
        </p:txBody>
      </p:sp>
      <p:sp>
        <p:nvSpPr>
          <p:cNvPr id="9219" name="Text Box 49"/>
          <p:cNvSpPr txBox="1">
            <a:spLocks noChangeArrowheads="1"/>
          </p:cNvSpPr>
          <p:nvPr/>
        </p:nvSpPr>
        <p:spPr bwMode="auto">
          <a:xfrm>
            <a:off x="457200" y="1778000"/>
            <a:ext cx="8229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lnSpc>
                <a:spcPct val="110000"/>
              </a:lnSpc>
              <a:spcBef>
                <a:spcPct val="50000"/>
              </a:spcBef>
            </a:pPr>
            <a:r>
              <a:rPr lang="en-US" altLang="en-US" b="1"/>
              <a:t>The death of Muhammad left the Muslims with </a:t>
            </a:r>
            <a:br>
              <a:rPr lang="en-US" altLang="en-US" b="1"/>
            </a:br>
            <a:r>
              <a:rPr lang="en-US" altLang="en-US" b="1"/>
              <a:t>a problem—he had not named a successor.</a:t>
            </a:r>
          </a:p>
        </p:txBody>
      </p:sp>
      <p:sp>
        <p:nvSpPr>
          <p:cNvPr id="9220" name="Text Box 17"/>
          <p:cNvSpPr txBox="1">
            <a:spLocks noChangeArrowheads="1"/>
          </p:cNvSpPr>
          <p:nvPr/>
        </p:nvSpPr>
        <p:spPr bwMode="auto">
          <a:xfrm>
            <a:off x="838200" y="35814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Muhammad’s father-in-law, </a:t>
            </a:r>
            <a:r>
              <a:rPr lang="en-US" altLang="en-US" b="1">
                <a:solidFill>
                  <a:srgbClr val="FF0000"/>
                </a:solidFill>
              </a:rPr>
              <a:t>Abu Bakr,</a:t>
            </a:r>
            <a:r>
              <a:rPr lang="en-US" altLang="en-US"/>
              <a:t> was chosen to be the first successor to Muhammad, or </a:t>
            </a:r>
            <a:r>
              <a:rPr lang="en-US" altLang="en-US" b="1">
                <a:solidFill>
                  <a:srgbClr val="FF0000"/>
                </a:solidFill>
              </a:rPr>
              <a:t>caliph. </a:t>
            </a:r>
            <a:endParaRPr lang="en-US" altLang="en-US"/>
          </a:p>
        </p:txBody>
      </p:sp>
    </p:spTree>
    <p:extLst>
      <p:ext uri="{BB962C8B-B14F-4D97-AF65-F5344CB8AC3E}">
        <p14:creationId xmlns:p14="http://schemas.microsoft.com/office/powerpoint/2010/main" val="3058163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1000" fill="hold"/>
                                        <p:tgtEl>
                                          <p:spTgt spid="9220"/>
                                        </p:tgtEl>
                                        <p:attrNameLst>
                                          <p:attrName>ppt_x</p:attrName>
                                        </p:attrNameLst>
                                      </p:cBhvr>
                                      <p:tavLst>
                                        <p:tav tm="0">
                                          <p:val>
                                            <p:strVal val="#ppt_x"/>
                                          </p:val>
                                        </p:tav>
                                        <p:tav tm="100000">
                                          <p:val>
                                            <p:strVal val="#ppt_x"/>
                                          </p:val>
                                        </p:tav>
                                      </p:tavLst>
                                    </p:anim>
                                    <p:anim calcmode="lin" valueType="num">
                                      <p:cBhvr additive="base">
                                        <p:cTn id="8" dur="10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16" name="AutoShape 12"/>
          <p:cNvSpPr>
            <a:spLocks noChangeArrowheads="1"/>
          </p:cNvSpPr>
          <p:nvPr/>
        </p:nvSpPr>
        <p:spPr bwMode="auto">
          <a:xfrm rot="5400000" flipH="1">
            <a:off x="1752600" y="838200"/>
            <a:ext cx="2362200" cy="4191000"/>
          </a:xfrm>
          <a:prstGeom prst="upArrowCallout">
            <a:avLst>
              <a:gd name="adj1" fmla="val 20833"/>
              <a:gd name="adj2" fmla="val 18875"/>
              <a:gd name="adj3" fmla="val 20231"/>
              <a:gd name="adj4" fmla="val 80569"/>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1" charset="0"/>
              <a:cs typeface="+mn-cs"/>
            </a:endParaRPr>
          </a:p>
        </p:txBody>
      </p:sp>
      <p:sp>
        <p:nvSpPr>
          <p:cNvPr id="10243" name="Text Box 4"/>
          <p:cNvSpPr txBox="1">
            <a:spLocks noChangeArrowheads="1"/>
          </p:cNvSpPr>
          <p:nvPr/>
        </p:nvSpPr>
        <p:spPr bwMode="auto">
          <a:xfrm>
            <a:off x="939800" y="1866900"/>
            <a:ext cx="31623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Many Arab tribes refused to follow Abu Bakr and withdrew support from Islam; fighting resulted.</a:t>
            </a:r>
          </a:p>
        </p:txBody>
      </p:sp>
      <p:sp>
        <p:nvSpPr>
          <p:cNvPr id="610318" name="Text Box 14"/>
          <p:cNvSpPr txBox="1">
            <a:spLocks noChangeArrowheads="1"/>
          </p:cNvSpPr>
          <p:nvPr/>
        </p:nvSpPr>
        <p:spPr bwMode="auto">
          <a:xfrm>
            <a:off x="5334000" y="1662113"/>
            <a:ext cx="31242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After several battles Abu Bakr succeeded in reuniting the tribes based on allegiance to Islam.</a:t>
            </a:r>
          </a:p>
          <a:p>
            <a:pPr eaLnBrk="1" hangingPunct="1">
              <a:spcBef>
                <a:spcPct val="50000"/>
              </a:spcBef>
            </a:pPr>
            <a:r>
              <a:rPr lang="en-US" altLang="en-US">
                <a:solidFill>
                  <a:srgbClr val="0033CC"/>
                </a:solidFill>
              </a:rPr>
              <a:t>Muslims then began converting other tribes, ending war among Arab tribes and uniting them under one leader.</a:t>
            </a:r>
          </a:p>
        </p:txBody>
      </p:sp>
    </p:spTree>
    <p:extLst>
      <p:ext uri="{BB962C8B-B14F-4D97-AF65-F5344CB8AC3E}">
        <p14:creationId xmlns:p14="http://schemas.microsoft.com/office/powerpoint/2010/main" val="3523923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318">
                                            <p:txEl>
                                              <p:pRg st="0" end="0"/>
                                            </p:txEl>
                                          </p:spTgt>
                                        </p:tgtEl>
                                        <p:attrNameLst>
                                          <p:attrName>style.visibility</p:attrName>
                                        </p:attrNameLst>
                                      </p:cBhvr>
                                      <p:to>
                                        <p:strVal val="visible"/>
                                      </p:to>
                                    </p:set>
                                    <p:anim calcmode="lin" valueType="num">
                                      <p:cBhvr additive="base">
                                        <p:cTn id="7" dur="1000" fill="hold"/>
                                        <p:tgtEl>
                                          <p:spTgt spid="6103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031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610318">
                                            <p:txEl>
                                              <p:pRg st="1" end="1"/>
                                            </p:txEl>
                                          </p:spTgt>
                                        </p:tgtEl>
                                        <p:attrNameLst>
                                          <p:attrName>style.visibility</p:attrName>
                                        </p:attrNameLst>
                                      </p:cBhvr>
                                      <p:to>
                                        <p:strVal val="visible"/>
                                      </p:to>
                                    </p:set>
                                    <p:anim calcmode="lin" valueType="num">
                                      <p:cBhvr additive="base">
                                        <p:cTn id="12" dur="1000" fill="hold"/>
                                        <p:tgtEl>
                                          <p:spTgt spid="61031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103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AutoShape 2"/>
          <p:cNvSpPr>
            <a:spLocks noChangeArrowheads="1"/>
          </p:cNvSpPr>
          <p:nvPr/>
        </p:nvSpPr>
        <p:spPr bwMode="auto">
          <a:xfrm rot="5400000" flipH="1">
            <a:off x="876300" y="1943100"/>
            <a:ext cx="3352800" cy="4191000"/>
          </a:xfrm>
          <a:prstGeom prst="upArrowCallout">
            <a:avLst>
              <a:gd name="adj1" fmla="val 20843"/>
              <a:gd name="adj2" fmla="val 18875"/>
              <a:gd name="adj3" fmla="val 18623"/>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1" charset="0"/>
              <a:cs typeface="+mn-cs"/>
            </a:endParaRPr>
          </a:p>
        </p:txBody>
      </p:sp>
      <p:sp>
        <p:nvSpPr>
          <p:cNvPr id="11267" name="Text Box 3"/>
          <p:cNvSpPr txBox="1">
            <a:spLocks noChangeArrowheads="1"/>
          </p:cNvSpPr>
          <p:nvPr/>
        </p:nvSpPr>
        <p:spPr bwMode="auto">
          <a:xfrm>
            <a:off x="571500" y="2463800"/>
            <a:ext cx="31623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solidFill>
                  <a:srgbClr val="FF0000"/>
                </a:solidFill>
              </a:rPr>
              <a:t>Shiites</a:t>
            </a:r>
            <a:r>
              <a:rPr lang="en-US" altLang="en-US" b="1"/>
              <a:t> </a:t>
            </a:r>
            <a:r>
              <a:rPr lang="en-US" altLang="en-US"/>
              <a:t>believed Muhammad’s true successors were the descendents of his daughter Fatima </a:t>
            </a:r>
            <a:br>
              <a:rPr lang="en-US" altLang="en-US"/>
            </a:br>
            <a:r>
              <a:rPr lang="en-US" altLang="en-US"/>
              <a:t>and son-in-law Ali. </a:t>
            </a:r>
            <a:br>
              <a:rPr lang="en-US" altLang="en-US"/>
            </a:br>
            <a:r>
              <a:rPr lang="en-US" altLang="en-US"/>
              <a:t>Called Imams, they were believed to be divinely inspired.</a:t>
            </a:r>
          </a:p>
        </p:txBody>
      </p:sp>
      <p:grpSp>
        <p:nvGrpSpPr>
          <p:cNvPr id="2" name="Group 8"/>
          <p:cNvGrpSpPr>
            <a:grpSpLocks/>
          </p:cNvGrpSpPr>
          <p:nvPr/>
        </p:nvGrpSpPr>
        <p:grpSpPr bwMode="auto">
          <a:xfrm>
            <a:off x="4648200" y="2362200"/>
            <a:ext cx="4038600" cy="3449638"/>
            <a:chOff x="2928" y="1488"/>
            <a:chExt cx="2544" cy="2173"/>
          </a:xfrm>
        </p:grpSpPr>
        <p:sp>
          <p:nvSpPr>
            <p:cNvPr id="645125" name="AutoShape 5"/>
            <p:cNvSpPr>
              <a:spLocks noChangeArrowheads="1"/>
            </p:cNvSpPr>
            <p:nvPr/>
          </p:nvSpPr>
          <p:spPr bwMode="auto">
            <a:xfrm rot="16200000" flipH="1">
              <a:off x="3144" y="1272"/>
              <a:ext cx="2112" cy="2544"/>
            </a:xfrm>
            <a:prstGeom prst="upArrowCallout">
              <a:avLst>
                <a:gd name="adj1" fmla="val 20843"/>
                <a:gd name="adj2" fmla="val 18875"/>
                <a:gd name="adj3" fmla="val 17945"/>
                <a:gd name="adj4" fmla="val 76542"/>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vert="eaVert" wrap="none" anchor="ctr"/>
            <a:lstStyle/>
            <a:p>
              <a:pPr>
                <a:defRPr/>
              </a:pPr>
              <a:endParaRPr lang="en-US">
                <a:latin typeface="Verdana" pitchFamily="1" charset="0"/>
                <a:cs typeface="+mn-cs"/>
              </a:endParaRPr>
            </a:p>
          </p:txBody>
        </p:sp>
        <p:sp>
          <p:nvSpPr>
            <p:cNvPr id="11271" name="Text Box 6"/>
            <p:cNvSpPr txBox="1">
              <a:spLocks noChangeArrowheads="1"/>
            </p:cNvSpPr>
            <p:nvPr/>
          </p:nvSpPr>
          <p:spPr bwMode="auto">
            <a:xfrm>
              <a:off x="3592" y="1549"/>
              <a:ext cx="1825"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solidFill>
                    <a:srgbClr val="FF0000"/>
                  </a:solidFill>
                </a:rPr>
                <a:t>Sunnis</a:t>
              </a:r>
              <a:r>
                <a:rPr lang="en-US" altLang="en-US" b="1"/>
                <a:t> </a:t>
              </a:r>
              <a:r>
                <a:rPr lang="en-US" altLang="en-US"/>
                <a:t>became </a:t>
              </a:r>
              <a:br>
                <a:rPr lang="en-US" altLang="en-US"/>
              </a:br>
              <a:r>
                <a:rPr lang="en-US" altLang="en-US"/>
                <a:t>a majority; they compromised on </a:t>
              </a:r>
              <a:br>
                <a:rPr lang="en-US" altLang="en-US"/>
              </a:br>
              <a:r>
                <a:rPr lang="en-US" altLang="en-US"/>
                <a:t>a belief that any good Muslim could be a leader or caliph, and that this role was not divinely inspired. </a:t>
              </a:r>
            </a:p>
          </p:txBody>
        </p:sp>
      </p:grpSp>
      <p:sp>
        <p:nvSpPr>
          <p:cNvPr id="11269" name="Text Box 7"/>
          <p:cNvSpPr txBox="1">
            <a:spLocks noChangeArrowheads="1"/>
          </p:cNvSpPr>
          <p:nvPr/>
        </p:nvSpPr>
        <p:spPr bwMode="auto">
          <a:xfrm>
            <a:off x="457200" y="1422400"/>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Muslims split over who should be the leader.</a:t>
            </a:r>
          </a:p>
        </p:txBody>
      </p:sp>
    </p:spTree>
    <p:extLst>
      <p:ext uri="{BB962C8B-B14F-4D97-AF65-F5344CB8AC3E}">
        <p14:creationId xmlns:p14="http://schemas.microsoft.com/office/powerpoint/2010/main" val="2901319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ChangeArrowheads="1"/>
          </p:cNvSpPr>
          <p:nvPr/>
        </p:nvSpPr>
        <p:spPr bwMode="auto">
          <a:xfrm>
            <a:off x="4838700" y="4267200"/>
            <a:ext cx="3124200" cy="1295400"/>
          </a:xfrm>
          <a:prstGeom prst="rect">
            <a:avLst/>
          </a:prstGeom>
          <a:gradFill rotWithShape="0">
            <a:gsLst>
              <a:gs pos="0">
                <a:srgbClr val="83D7E5"/>
              </a:gs>
              <a:gs pos="100000">
                <a:schemeClr val="bg1"/>
              </a:gs>
            </a:gsLst>
            <a:lin ang="5400000" scaled="1"/>
          </a:gra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Rectangle 11"/>
          <p:cNvSpPr>
            <a:spLocks noChangeArrowheads="1"/>
          </p:cNvSpPr>
          <p:nvPr/>
        </p:nvSpPr>
        <p:spPr bwMode="auto">
          <a:xfrm>
            <a:off x="1181100" y="4267200"/>
            <a:ext cx="3124200" cy="1295400"/>
          </a:xfrm>
          <a:prstGeom prst="rect">
            <a:avLst/>
          </a:prstGeom>
          <a:gradFill rotWithShape="0">
            <a:gsLst>
              <a:gs pos="0">
                <a:srgbClr val="C9C9FF"/>
              </a:gs>
              <a:gs pos="100000">
                <a:schemeClr val="bg1"/>
              </a:gs>
            </a:gsLst>
            <a:lin ang="5400000" scaled="1"/>
          </a:gra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Text Box 3"/>
          <p:cNvSpPr txBox="1">
            <a:spLocks noChangeArrowheads="1"/>
          </p:cNvSpPr>
          <p:nvPr/>
        </p:nvSpPr>
        <p:spPr bwMode="auto">
          <a:xfrm>
            <a:off x="1282700" y="4368800"/>
            <a:ext cx="3022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20000"/>
              </a:spcBef>
            </a:pPr>
            <a:r>
              <a:rPr lang="en-US" altLang="en-US"/>
              <a:t>About 90% of Muslims today are Sunnis. </a:t>
            </a:r>
          </a:p>
        </p:txBody>
      </p:sp>
      <p:sp>
        <p:nvSpPr>
          <p:cNvPr id="12292" name="Text Box 7"/>
          <p:cNvSpPr txBox="1">
            <a:spLocks noChangeArrowheads="1"/>
          </p:cNvSpPr>
          <p:nvPr/>
        </p:nvSpPr>
        <p:spPr bwMode="auto">
          <a:xfrm>
            <a:off x="457200" y="14224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The division between Shiite and Sunni Muslims continues today.</a:t>
            </a:r>
          </a:p>
        </p:txBody>
      </p:sp>
      <p:sp>
        <p:nvSpPr>
          <p:cNvPr id="12296" name="Text Box 8"/>
          <p:cNvSpPr txBox="1">
            <a:spLocks noChangeArrowheads="1"/>
          </p:cNvSpPr>
          <p:nvPr/>
        </p:nvSpPr>
        <p:spPr bwMode="auto">
          <a:xfrm>
            <a:off x="4838700" y="4368800"/>
            <a:ext cx="3022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Most Shiites live in Lebanon, Yemen, and Iraq.</a:t>
            </a:r>
          </a:p>
        </p:txBody>
      </p:sp>
      <p:sp>
        <p:nvSpPr>
          <p:cNvPr id="12294" name="Text Box 9"/>
          <p:cNvSpPr txBox="1">
            <a:spLocks noChangeArrowheads="1"/>
          </p:cNvSpPr>
          <p:nvPr/>
        </p:nvSpPr>
        <p:spPr bwMode="auto">
          <a:xfrm>
            <a:off x="838200" y="2286000"/>
            <a:ext cx="746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Both branches believe in the same God, follow the Five Pillars of Islam, and look to the Quran for guidance, but they differ in daily practices and have often fought over wealth and political issues.</a:t>
            </a:r>
          </a:p>
        </p:txBody>
      </p:sp>
    </p:spTree>
    <p:extLst>
      <p:ext uri="{BB962C8B-B14F-4D97-AF65-F5344CB8AC3E}">
        <p14:creationId xmlns:p14="http://schemas.microsoft.com/office/powerpoint/2010/main" val="3833615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381000" y="1524000"/>
            <a:ext cx="822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endParaRPr lang="en-US" altLang="en-US"/>
          </a:p>
        </p:txBody>
      </p:sp>
      <p:sp>
        <p:nvSpPr>
          <p:cNvPr id="13315" name="Text Box 11"/>
          <p:cNvSpPr txBox="1">
            <a:spLocks noChangeArrowheads="1"/>
          </p:cNvSpPr>
          <p:nvPr/>
        </p:nvSpPr>
        <p:spPr bwMode="auto">
          <a:xfrm>
            <a:off x="838200" y="1752600"/>
            <a:ext cx="815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Among both Sunnis and Shiites, </a:t>
            </a:r>
            <a:r>
              <a:rPr lang="en-US" altLang="en-US" b="1">
                <a:solidFill>
                  <a:srgbClr val="FF0000"/>
                </a:solidFill>
              </a:rPr>
              <a:t>Sufis</a:t>
            </a:r>
            <a:r>
              <a:rPr lang="en-US" altLang="en-US" b="1"/>
              <a:t> emerged. </a:t>
            </a:r>
          </a:p>
        </p:txBody>
      </p:sp>
      <p:sp>
        <p:nvSpPr>
          <p:cNvPr id="616460" name="Text Box 12"/>
          <p:cNvSpPr txBox="1">
            <a:spLocks noChangeArrowheads="1"/>
          </p:cNvSpPr>
          <p:nvPr/>
        </p:nvSpPr>
        <p:spPr bwMode="auto">
          <a:xfrm>
            <a:off x="5029200" y="2454275"/>
            <a:ext cx="3276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a:t>Like Christian monks or nuns, the Sufis spread Islam by traveling, preaching, and setting a good example to others. </a:t>
            </a:r>
          </a:p>
        </p:txBody>
      </p:sp>
      <p:sp>
        <p:nvSpPr>
          <p:cNvPr id="616461" name="AutoShape 13"/>
          <p:cNvSpPr>
            <a:spLocks noChangeArrowheads="1"/>
          </p:cNvSpPr>
          <p:nvPr/>
        </p:nvSpPr>
        <p:spPr bwMode="auto">
          <a:xfrm rot="5400000" flipH="1">
            <a:off x="1714500" y="1506538"/>
            <a:ext cx="2286000" cy="4038600"/>
          </a:xfrm>
          <a:prstGeom prst="upArrowCallout">
            <a:avLst>
              <a:gd name="adj1" fmla="val 20843"/>
              <a:gd name="adj2" fmla="val 18875"/>
              <a:gd name="adj3" fmla="val 22558"/>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1" charset="0"/>
              <a:cs typeface="+mn-cs"/>
            </a:endParaRPr>
          </a:p>
        </p:txBody>
      </p:sp>
      <p:sp>
        <p:nvSpPr>
          <p:cNvPr id="13318" name="Text Box 14"/>
          <p:cNvSpPr txBox="1">
            <a:spLocks noChangeArrowheads="1"/>
          </p:cNvSpPr>
          <p:nvPr/>
        </p:nvSpPr>
        <p:spPr bwMode="auto">
          <a:xfrm>
            <a:off x="990600" y="2459038"/>
            <a:ext cx="3048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20000"/>
              </a:spcBef>
            </a:pPr>
            <a:r>
              <a:rPr lang="en-US" altLang="en-US"/>
              <a:t>Sufis were groups of mystics who sought communion with God through meditation, fasting, and other rituals. </a:t>
            </a:r>
          </a:p>
        </p:txBody>
      </p:sp>
    </p:spTree>
    <p:extLst>
      <p:ext uri="{BB962C8B-B14F-4D97-AF65-F5344CB8AC3E}">
        <p14:creationId xmlns:p14="http://schemas.microsoft.com/office/powerpoint/2010/main" val="1109749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460"/>
                                        </p:tgtEl>
                                        <p:attrNameLst>
                                          <p:attrName>style.visibility</p:attrName>
                                        </p:attrNameLst>
                                      </p:cBhvr>
                                      <p:to>
                                        <p:strVal val="visible"/>
                                      </p:to>
                                    </p:set>
                                    <p:anim calcmode="lin" valueType="num">
                                      <p:cBhvr additive="base">
                                        <p:cTn id="7" dur="1000" fill="hold"/>
                                        <p:tgtEl>
                                          <p:spTgt spid="616460"/>
                                        </p:tgtEl>
                                        <p:attrNameLst>
                                          <p:attrName>ppt_x</p:attrName>
                                        </p:attrNameLst>
                                      </p:cBhvr>
                                      <p:tavLst>
                                        <p:tav tm="0">
                                          <p:val>
                                            <p:strVal val="#ppt_x"/>
                                          </p:val>
                                        </p:tav>
                                        <p:tav tm="100000">
                                          <p:val>
                                            <p:strVal val="#ppt_x"/>
                                          </p:val>
                                        </p:tav>
                                      </p:tavLst>
                                    </p:anim>
                                    <p:anim calcmode="lin" valueType="num">
                                      <p:cBhvr additive="base">
                                        <p:cTn id="8" dur="1000" fill="hold"/>
                                        <p:tgtEl>
                                          <p:spTgt spid="616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80" name="AutoShape 8"/>
          <p:cNvSpPr>
            <a:spLocks noChangeArrowheads="1"/>
          </p:cNvSpPr>
          <p:nvPr/>
        </p:nvSpPr>
        <p:spPr bwMode="auto">
          <a:xfrm rot="10792560" flipH="1">
            <a:off x="836613" y="1439863"/>
            <a:ext cx="7469187" cy="1911350"/>
          </a:xfrm>
          <a:prstGeom prst="upArrowCallout">
            <a:avLst>
              <a:gd name="adj1" fmla="val 32771"/>
              <a:gd name="adj2" fmla="val 26990"/>
              <a:gd name="adj3" fmla="val 20963"/>
              <a:gd name="adj4" fmla="val 69079"/>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Verdana" pitchFamily="1" charset="0"/>
              <a:cs typeface="+mn-cs"/>
            </a:endParaRPr>
          </a:p>
        </p:txBody>
      </p:sp>
      <p:sp>
        <p:nvSpPr>
          <p:cNvPr id="14339" name="Text Box 129"/>
          <p:cNvSpPr txBox="1">
            <a:spLocks noChangeArrowheads="1"/>
          </p:cNvSpPr>
          <p:nvPr/>
        </p:nvSpPr>
        <p:spPr bwMode="auto">
          <a:xfrm>
            <a:off x="838200" y="1536700"/>
            <a:ext cx="7467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Under the first four caliphs, the Arab Muslims had many victories over both the Byzantine and Persian empires.</a:t>
            </a:r>
          </a:p>
        </p:txBody>
      </p:sp>
      <p:sp>
        <p:nvSpPr>
          <p:cNvPr id="617482" name="Text Box 130"/>
          <p:cNvSpPr txBox="1">
            <a:spLocks noChangeArrowheads="1"/>
          </p:cNvSpPr>
          <p:nvPr/>
        </p:nvSpPr>
        <p:spPr bwMode="auto">
          <a:xfrm>
            <a:off x="838200" y="3581400"/>
            <a:ext cx="7467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SzPct val="80000"/>
              <a:buFontTx/>
              <a:buChar char="•"/>
            </a:pPr>
            <a:r>
              <a:rPr lang="en-US" altLang="en-US"/>
              <a:t>They took Syria and Palestine from the Byzantines, including the cities of Damascus and Jerusalem. </a:t>
            </a:r>
          </a:p>
          <a:p>
            <a:pPr>
              <a:spcAft>
                <a:spcPct val="60000"/>
              </a:spcAft>
              <a:buSzPct val="80000"/>
              <a:buFontTx/>
              <a:buChar char="•"/>
            </a:pPr>
            <a:r>
              <a:rPr lang="en-US" altLang="en-US"/>
              <a:t>They later captured the weakened Persian empire and swept into Byzantine Egypt.</a:t>
            </a:r>
          </a:p>
        </p:txBody>
      </p:sp>
    </p:spTree>
    <p:extLst>
      <p:ext uri="{BB962C8B-B14F-4D97-AF65-F5344CB8AC3E}">
        <p14:creationId xmlns:p14="http://schemas.microsoft.com/office/powerpoint/2010/main" val="1724803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482">
                                            <p:txEl>
                                              <p:pRg st="0" end="0"/>
                                            </p:txEl>
                                          </p:spTgt>
                                        </p:tgtEl>
                                        <p:attrNameLst>
                                          <p:attrName>style.visibility</p:attrName>
                                        </p:attrNameLst>
                                      </p:cBhvr>
                                      <p:to>
                                        <p:strVal val="visible"/>
                                      </p:to>
                                    </p:set>
                                    <p:anim calcmode="lin" valueType="num">
                                      <p:cBhvr additive="base">
                                        <p:cTn id="7" dur="1000" fill="hold"/>
                                        <p:tgtEl>
                                          <p:spTgt spid="61748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748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617482">
                                            <p:txEl>
                                              <p:pRg st="1" end="1"/>
                                            </p:txEl>
                                          </p:spTgt>
                                        </p:tgtEl>
                                        <p:attrNameLst>
                                          <p:attrName>style.visibility</p:attrName>
                                        </p:attrNameLst>
                                      </p:cBhvr>
                                      <p:to>
                                        <p:strVal val="visible"/>
                                      </p:to>
                                    </p:set>
                                    <p:anim calcmode="lin" valueType="num">
                                      <p:cBhvr additive="base">
                                        <p:cTn id="12" dur="1000" fill="hold"/>
                                        <p:tgtEl>
                                          <p:spTgt spid="61748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174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8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57200" y="1168400"/>
            <a:ext cx="822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Muslim lands under the Umayyads and Abbasids </a:t>
            </a:r>
          </a:p>
        </p:txBody>
      </p:sp>
      <p:pic>
        <p:nvPicPr>
          <p:cNvPr id="15363" name="Picture 4" descr="WH-Ch9_S2_MuslimLand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8475"/>
            <a:ext cx="82296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94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1752600"/>
            <a:ext cx="7848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In the 700s, a powerful Meccan clan set up the </a:t>
            </a:r>
            <a:r>
              <a:rPr lang="en-US" altLang="en-US" b="1">
                <a:solidFill>
                  <a:srgbClr val="FF0000"/>
                </a:solidFill>
              </a:rPr>
              <a:t>Umayyad </a:t>
            </a:r>
            <a:r>
              <a:rPr lang="en-US" altLang="en-US" b="1"/>
              <a:t>caliphate and ruled from Damascus</a:t>
            </a:r>
            <a:r>
              <a:rPr lang="en-US" altLang="en-US" b="1">
                <a:solidFill>
                  <a:srgbClr val="333399"/>
                </a:solidFill>
              </a:rPr>
              <a:t>.</a:t>
            </a:r>
            <a:endParaRPr lang="en-US" altLang="en-US" b="1"/>
          </a:p>
        </p:txBody>
      </p:sp>
      <p:sp>
        <p:nvSpPr>
          <p:cNvPr id="647212" name="Text Box 44"/>
          <p:cNvSpPr txBox="1">
            <a:spLocks noChangeArrowheads="1"/>
          </p:cNvSpPr>
          <p:nvPr/>
        </p:nvSpPr>
        <p:spPr bwMode="auto">
          <a:xfrm>
            <a:off x="3962400" y="2857500"/>
            <a:ext cx="46482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a:t>In 731, they invaded France but were stopped in the Battle of Tours.</a:t>
            </a:r>
          </a:p>
          <a:p>
            <a:pPr eaLnBrk="1" hangingPunct="1">
              <a:spcAft>
                <a:spcPct val="60000"/>
              </a:spcAft>
            </a:pPr>
            <a:r>
              <a:rPr lang="en-US" altLang="en-US"/>
              <a:t>They also besieged, but failed to take, Constantinople, the Byzantine capital.</a:t>
            </a:r>
          </a:p>
        </p:txBody>
      </p:sp>
      <p:sp>
        <p:nvSpPr>
          <p:cNvPr id="647213" name="AutoShape 45"/>
          <p:cNvSpPr>
            <a:spLocks noChangeArrowheads="1"/>
          </p:cNvSpPr>
          <p:nvPr/>
        </p:nvSpPr>
        <p:spPr bwMode="auto">
          <a:xfrm rot="5400000" flipH="1">
            <a:off x="1292225" y="2562225"/>
            <a:ext cx="1987550" cy="2895600"/>
          </a:xfrm>
          <a:prstGeom prst="upArrowCallout">
            <a:avLst>
              <a:gd name="adj1" fmla="val 20843"/>
              <a:gd name="adj2" fmla="val 18875"/>
              <a:gd name="adj3" fmla="val 18602"/>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1" charset="0"/>
              <a:cs typeface="+mn-cs"/>
            </a:endParaRPr>
          </a:p>
        </p:txBody>
      </p:sp>
      <p:sp>
        <p:nvSpPr>
          <p:cNvPr id="16389" name="Text Box 46"/>
          <p:cNvSpPr txBox="1">
            <a:spLocks noChangeArrowheads="1"/>
          </p:cNvSpPr>
          <p:nvPr/>
        </p:nvSpPr>
        <p:spPr bwMode="auto">
          <a:xfrm>
            <a:off x="939800" y="3098800"/>
            <a:ext cx="2286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20000"/>
              </a:spcBef>
            </a:pPr>
            <a:r>
              <a:rPr lang="en-US" altLang="en-US"/>
              <a:t>In 711, after conquering North Africa, they took  over Spain.</a:t>
            </a:r>
          </a:p>
        </p:txBody>
      </p:sp>
    </p:spTree>
    <p:extLst>
      <p:ext uri="{BB962C8B-B14F-4D97-AF65-F5344CB8AC3E}">
        <p14:creationId xmlns:p14="http://schemas.microsoft.com/office/powerpoint/2010/main" val="4172479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7212">
                                            <p:txEl>
                                              <p:pRg st="0" end="0"/>
                                            </p:txEl>
                                          </p:spTgt>
                                        </p:tgtEl>
                                        <p:attrNameLst>
                                          <p:attrName>style.visibility</p:attrName>
                                        </p:attrNameLst>
                                      </p:cBhvr>
                                      <p:to>
                                        <p:strVal val="visible"/>
                                      </p:to>
                                    </p:set>
                                    <p:anim calcmode="lin" valueType="num">
                                      <p:cBhvr additive="base">
                                        <p:cTn id="7" dur="1000" fill="hold"/>
                                        <p:tgtEl>
                                          <p:spTgt spid="64721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4721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647212">
                                            <p:txEl>
                                              <p:pRg st="1" end="1"/>
                                            </p:txEl>
                                          </p:spTgt>
                                        </p:tgtEl>
                                        <p:attrNameLst>
                                          <p:attrName>style.visibility</p:attrName>
                                        </p:attrNameLst>
                                      </p:cBhvr>
                                      <p:to>
                                        <p:strVal val="visible"/>
                                      </p:to>
                                    </p:set>
                                    <p:anim calcmode="lin" valueType="num">
                                      <p:cBhvr additive="base">
                                        <p:cTn id="12" dur="1000" fill="hold"/>
                                        <p:tgtEl>
                                          <p:spTgt spid="64721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472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2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838200" y="1752600"/>
            <a:ext cx="7467600" cy="3962400"/>
          </a:xfrm>
          <a:prstGeom prst="rect">
            <a:avLst/>
          </a:prstGeom>
          <a:gradFill rotWithShape="1">
            <a:gsLst>
              <a:gs pos="0">
                <a:schemeClr val="bg1"/>
              </a:gs>
              <a:gs pos="100000">
                <a:srgbClr val="C9C9FF"/>
              </a:gs>
            </a:gsLst>
            <a:lin ang="5400000" scaled="1"/>
          </a:gradFill>
          <a:ln w="19050">
            <a:solidFill>
              <a:srgbClr val="666699"/>
            </a:solidFill>
            <a:miter lim="800000"/>
            <a:headEnd/>
            <a:tailEnd/>
          </a:ln>
          <a:effectLst>
            <a:outerShdw dist="45791" dir="3378596" algn="ctr" rotWithShape="0">
              <a:srgbClr val="B2B2B2">
                <a:alpha val="50000"/>
              </a:srgbClr>
            </a:outerShdw>
          </a:effectLst>
        </p:spPr>
        <p:txBody>
          <a:bodyPr wrap="none" anchor="ctr"/>
          <a:lstStyle/>
          <a:p>
            <a:pPr>
              <a:defRPr/>
            </a:pPr>
            <a:endParaRPr lang="en-US">
              <a:latin typeface="Verdana" pitchFamily="1" charset="0"/>
              <a:cs typeface="+mn-cs"/>
            </a:endParaRPr>
          </a:p>
        </p:txBody>
      </p:sp>
      <p:graphicFrame>
        <p:nvGraphicFramePr>
          <p:cNvPr id="17426" name="Group 18"/>
          <p:cNvGraphicFramePr>
            <a:graphicFrameLocks noGrp="1"/>
          </p:cNvGraphicFramePr>
          <p:nvPr/>
        </p:nvGraphicFramePr>
        <p:xfrm>
          <a:off x="914400" y="1905000"/>
          <a:ext cx="7315200" cy="3740150"/>
        </p:xfrm>
        <a:graphic>
          <a:graphicData uri="http://schemas.openxmlformats.org/drawingml/2006/table">
            <a:tbl>
              <a:tblPr/>
              <a:tblGrid>
                <a:gridCol w="7315200"/>
              </a:tblGrid>
              <a:tr h="426756">
                <a:tc>
                  <a:txBody>
                    <a:bodyPr/>
                    <a:lstStyle/>
                    <a:p>
                      <a:pPr marL="236538" marR="0" lvl="0" indent="-236538" algn="l" defTabSz="914400" rtl="0" eaLnBrk="0" fontAlgn="base" latinLnBrk="0" hangingPunct="0">
                        <a:lnSpc>
                          <a:spcPct val="100000"/>
                        </a:lnSpc>
                        <a:spcBef>
                          <a:spcPct val="20000"/>
                        </a:spcBef>
                        <a:spcAft>
                          <a:spcPct val="0"/>
                        </a:spcAft>
                        <a:buClrTx/>
                        <a:buSzPct val="80000"/>
                        <a:buFontTx/>
                        <a:buChar char="•"/>
                        <a:tabLst/>
                      </a:pPr>
                      <a:endParaRPr kumimoji="0" lang="en-US" sz="2200" b="0" i="0" u="none" strike="noStrike" cap="none" normalizeH="0" baseline="0" smtClean="0">
                        <a:ln>
                          <a:noFill/>
                        </a:ln>
                        <a:solidFill>
                          <a:schemeClr val="tx1"/>
                        </a:solidFill>
                        <a:effectLst/>
                        <a:latin typeface="Verdana" pitchFamily="28" charset="0"/>
                        <a:cs typeface="Arial" charset="0"/>
                      </a:endParaRPr>
                    </a:p>
                  </a:txBody>
                  <a:tcPr marT="45724" marB="45724"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870024">
                <a:tc>
                  <a:txBody>
                    <a:bodyPr/>
                    <a:lstStyle/>
                    <a:p>
                      <a:pPr marL="236538" marR="0" lvl="0" indent="-236538" algn="l" defTabSz="914400" rtl="0" eaLnBrk="0" fontAlgn="base" latinLnBrk="0" hangingPunct="0">
                        <a:lnSpc>
                          <a:spcPct val="100000"/>
                        </a:lnSpc>
                        <a:spcBef>
                          <a:spcPct val="20000"/>
                        </a:spcBef>
                        <a:spcAft>
                          <a:spcPct val="0"/>
                        </a:spcAft>
                        <a:buClrTx/>
                        <a:buSzPct val="80000"/>
                        <a:buFontTx/>
                        <a:buChar char="•"/>
                        <a:tabLst/>
                      </a:pPr>
                      <a:endParaRPr kumimoji="0" lang="en-US" sz="2200" b="0" i="0" u="none" strike="noStrike" cap="none" normalizeH="0" baseline="0" smtClean="0">
                        <a:ln>
                          <a:noFill/>
                        </a:ln>
                        <a:solidFill>
                          <a:schemeClr val="tx1"/>
                        </a:solidFill>
                        <a:effectLst/>
                        <a:latin typeface="Verdana" pitchFamily="28" charset="0"/>
                        <a:cs typeface="Arial" charset="0"/>
                      </a:endParaRPr>
                    </a:p>
                  </a:txBody>
                  <a:tcPr marT="45724" marB="45724"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62065">
                <a:tc>
                  <a:txBody>
                    <a:bodyPr/>
                    <a:lstStyle/>
                    <a:p>
                      <a:pPr marL="236538" marR="0" lvl="0" indent="-236538" algn="l" defTabSz="914400" rtl="0" eaLnBrk="0" fontAlgn="base" latinLnBrk="0" hangingPunct="0">
                        <a:lnSpc>
                          <a:spcPct val="100000"/>
                        </a:lnSpc>
                        <a:spcBef>
                          <a:spcPct val="20000"/>
                        </a:spcBef>
                        <a:spcAft>
                          <a:spcPct val="0"/>
                        </a:spcAft>
                        <a:buClrTx/>
                        <a:buSzPct val="80000"/>
                        <a:buFontTx/>
                        <a:buChar char="•"/>
                        <a:tabLst/>
                      </a:pPr>
                      <a:endParaRPr kumimoji="0" lang="en-US" sz="2200" b="0" i="0" u="none" strike="noStrike" cap="none" normalizeH="0" baseline="0" smtClean="0">
                        <a:ln>
                          <a:noFill/>
                        </a:ln>
                        <a:solidFill>
                          <a:schemeClr val="tx1"/>
                        </a:solidFill>
                        <a:effectLst/>
                        <a:latin typeface="Verdana" pitchFamily="28" charset="0"/>
                        <a:cs typeface="Arial" charset="0"/>
                      </a:endParaRPr>
                    </a:p>
                  </a:txBody>
                  <a:tcPr marT="45724" marB="45724"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38271">
                <a:tc>
                  <a:txBody>
                    <a:bodyPr/>
                    <a:lstStyle/>
                    <a:p>
                      <a:pPr marL="236538" marR="0" lvl="0" indent="-236538" algn="l" defTabSz="914400" rtl="0" eaLnBrk="0" fontAlgn="base" latinLnBrk="0" hangingPunct="0">
                        <a:lnSpc>
                          <a:spcPct val="100000"/>
                        </a:lnSpc>
                        <a:spcBef>
                          <a:spcPct val="20000"/>
                        </a:spcBef>
                        <a:spcAft>
                          <a:spcPct val="0"/>
                        </a:spcAft>
                        <a:buClrTx/>
                        <a:buSzPct val="80000"/>
                        <a:buFontTx/>
                        <a:buChar char="•"/>
                        <a:tabLst/>
                      </a:pPr>
                      <a:endParaRPr kumimoji="0" lang="en-US" sz="2200" b="0" i="0" u="none" strike="noStrike" cap="none" normalizeH="0" baseline="0" smtClean="0">
                        <a:ln>
                          <a:noFill/>
                        </a:ln>
                        <a:solidFill>
                          <a:schemeClr val="tx1"/>
                        </a:solidFill>
                        <a:effectLst/>
                        <a:latin typeface="Verdana" pitchFamily="28" charset="0"/>
                        <a:cs typeface="Arial" charset="0"/>
                      </a:endParaRPr>
                    </a:p>
                  </a:txBody>
                  <a:tcPr marT="45724" marB="45724"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43034">
                <a:tc>
                  <a:txBody>
                    <a:bodyPr/>
                    <a:lstStyle/>
                    <a:p>
                      <a:pPr marL="236538" marR="0" lvl="0" indent="-236538" algn="l" defTabSz="914400" rtl="0" eaLnBrk="0" fontAlgn="base" latinLnBrk="0" hangingPunct="0">
                        <a:lnSpc>
                          <a:spcPct val="100000"/>
                        </a:lnSpc>
                        <a:spcBef>
                          <a:spcPct val="20000"/>
                        </a:spcBef>
                        <a:spcAft>
                          <a:spcPct val="0"/>
                        </a:spcAft>
                        <a:buClrTx/>
                        <a:buSzPct val="80000"/>
                        <a:buFontTx/>
                        <a:buChar char="•"/>
                        <a:tabLst/>
                      </a:pPr>
                      <a:endParaRPr kumimoji="0" lang="en-US" sz="2200" b="0" i="0" u="none" strike="noStrike" cap="none" normalizeH="0" baseline="0" smtClean="0">
                        <a:ln>
                          <a:noFill/>
                        </a:ln>
                        <a:solidFill>
                          <a:schemeClr val="tx1"/>
                        </a:solidFill>
                        <a:effectLst/>
                        <a:latin typeface="Verdana" pitchFamily="28" charset="0"/>
                        <a:cs typeface="Arial" charset="0"/>
                      </a:endParaRPr>
                    </a:p>
                  </a:txBody>
                  <a:tcPr marT="45724" marB="45724"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17421" name="Text Box 28"/>
          <p:cNvSpPr txBox="1">
            <a:spLocks noChangeArrowheads="1"/>
          </p:cNvSpPr>
          <p:nvPr/>
        </p:nvSpPr>
        <p:spPr bwMode="auto">
          <a:xfrm>
            <a:off x="876300" y="1828800"/>
            <a:ext cx="7391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Several factors explain the Muslim success.</a:t>
            </a:r>
            <a:endParaRPr lang="en-US" altLang="en-US"/>
          </a:p>
        </p:txBody>
      </p:sp>
      <p:sp>
        <p:nvSpPr>
          <p:cNvPr id="28690" name="Text Box 18"/>
          <p:cNvSpPr txBox="1">
            <a:spLocks noChangeArrowheads="1"/>
          </p:cNvSpPr>
          <p:nvPr/>
        </p:nvSpPr>
        <p:spPr bwMode="auto">
          <a:xfrm>
            <a:off x="838200" y="23622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buSzPct val="80000"/>
            </a:pPr>
            <a:r>
              <a:rPr lang="en-US" altLang="en-US"/>
              <a:t>Longtime enemies, the Persians and Byzantines had exhausted each other.</a:t>
            </a:r>
          </a:p>
        </p:txBody>
      </p:sp>
      <p:sp>
        <p:nvSpPr>
          <p:cNvPr id="28692" name="Text Box 20"/>
          <p:cNvSpPr txBox="1">
            <a:spLocks noChangeArrowheads="1"/>
          </p:cNvSpPr>
          <p:nvPr/>
        </p:nvSpPr>
        <p:spPr bwMode="auto">
          <a:xfrm>
            <a:off x="838200" y="31750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buSzPct val="80000"/>
            </a:pPr>
            <a:r>
              <a:rPr lang="en-US" altLang="en-US"/>
              <a:t>Their armies were efficient fighters with a cavalry of camels and horses.</a:t>
            </a:r>
          </a:p>
        </p:txBody>
      </p:sp>
      <p:sp>
        <p:nvSpPr>
          <p:cNvPr id="28695" name="Text Box 23"/>
          <p:cNvSpPr txBox="1">
            <a:spLocks noChangeArrowheads="1"/>
          </p:cNvSpPr>
          <p:nvPr/>
        </p:nvSpPr>
        <p:spPr bwMode="auto">
          <a:xfrm>
            <a:off x="838200" y="39624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buSzPct val="80000"/>
            </a:pPr>
            <a:r>
              <a:rPr lang="en-US" altLang="en-US"/>
              <a:t>Belief in Islam unified Arab Muslims; </a:t>
            </a:r>
            <a:br>
              <a:rPr lang="en-US" altLang="en-US"/>
            </a:br>
            <a:r>
              <a:rPr lang="en-US" altLang="en-US"/>
              <a:t>many welcomed them as liberators.</a:t>
            </a:r>
          </a:p>
        </p:txBody>
      </p:sp>
      <p:sp>
        <p:nvSpPr>
          <p:cNvPr id="28696" name="Text Box 24"/>
          <p:cNvSpPr txBox="1">
            <a:spLocks noChangeArrowheads="1"/>
          </p:cNvSpPr>
          <p:nvPr/>
        </p:nvSpPr>
        <p:spPr bwMode="auto">
          <a:xfrm>
            <a:off x="838200" y="48514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buSzPct val="80000"/>
            </a:pPr>
            <a:r>
              <a:rPr lang="en-US" altLang="en-US"/>
              <a:t>The rulers established an orderly and efficient system of administration.</a:t>
            </a:r>
          </a:p>
        </p:txBody>
      </p:sp>
    </p:spTree>
    <p:extLst>
      <p:ext uri="{BB962C8B-B14F-4D97-AF65-F5344CB8AC3E}">
        <p14:creationId xmlns:p14="http://schemas.microsoft.com/office/powerpoint/2010/main" val="1150581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additive="base">
                                        <p:cTn id="7" dur="1000" fill="hold"/>
                                        <p:tgtEl>
                                          <p:spTgt spid="28690"/>
                                        </p:tgtEl>
                                        <p:attrNameLst>
                                          <p:attrName>ppt_x</p:attrName>
                                        </p:attrNameLst>
                                      </p:cBhvr>
                                      <p:tavLst>
                                        <p:tav tm="0">
                                          <p:val>
                                            <p:strVal val="#ppt_x"/>
                                          </p:val>
                                        </p:tav>
                                        <p:tav tm="100000">
                                          <p:val>
                                            <p:strVal val="#ppt_x"/>
                                          </p:val>
                                        </p:tav>
                                      </p:tavLst>
                                    </p:anim>
                                    <p:anim calcmode="lin" valueType="num">
                                      <p:cBhvr additive="base">
                                        <p:cTn id="8" dur="1000" fill="hold"/>
                                        <p:tgtEl>
                                          <p:spTgt spid="286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92"/>
                                        </p:tgtEl>
                                        <p:attrNameLst>
                                          <p:attrName>style.visibility</p:attrName>
                                        </p:attrNameLst>
                                      </p:cBhvr>
                                      <p:to>
                                        <p:strVal val="visible"/>
                                      </p:to>
                                    </p:set>
                                    <p:anim calcmode="lin" valueType="num">
                                      <p:cBhvr additive="base">
                                        <p:cTn id="13" dur="1000" fill="hold"/>
                                        <p:tgtEl>
                                          <p:spTgt spid="28692"/>
                                        </p:tgtEl>
                                        <p:attrNameLst>
                                          <p:attrName>ppt_x</p:attrName>
                                        </p:attrNameLst>
                                      </p:cBhvr>
                                      <p:tavLst>
                                        <p:tav tm="0">
                                          <p:val>
                                            <p:strVal val="#ppt_x"/>
                                          </p:val>
                                        </p:tav>
                                        <p:tav tm="100000">
                                          <p:val>
                                            <p:strVal val="#ppt_x"/>
                                          </p:val>
                                        </p:tav>
                                      </p:tavLst>
                                    </p:anim>
                                    <p:anim calcmode="lin" valueType="num">
                                      <p:cBhvr additive="base">
                                        <p:cTn id="14" dur="1000" fill="hold"/>
                                        <p:tgtEl>
                                          <p:spTgt spid="286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95"/>
                                        </p:tgtEl>
                                        <p:attrNameLst>
                                          <p:attrName>style.visibility</p:attrName>
                                        </p:attrNameLst>
                                      </p:cBhvr>
                                      <p:to>
                                        <p:strVal val="visible"/>
                                      </p:to>
                                    </p:set>
                                    <p:anim calcmode="lin" valueType="num">
                                      <p:cBhvr additive="base">
                                        <p:cTn id="19" dur="1000" fill="hold"/>
                                        <p:tgtEl>
                                          <p:spTgt spid="28695"/>
                                        </p:tgtEl>
                                        <p:attrNameLst>
                                          <p:attrName>ppt_x</p:attrName>
                                        </p:attrNameLst>
                                      </p:cBhvr>
                                      <p:tavLst>
                                        <p:tav tm="0">
                                          <p:val>
                                            <p:strVal val="#ppt_x"/>
                                          </p:val>
                                        </p:tav>
                                        <p:tav tm="100000">
                                          <p:val>
                                            <p:strVal val="#ppt_x"/>
                                          </p:val>
                                        </p:tav>
                                      </p:tavLst>
                                    </p:anim>
                                    <p:anim calcmode="lin" valueType="num">
                                      <p:cBhvr additive="base">
                                        <p:cTn id="20" dur="1000" fill="hold"/>
                                        <p:tgtEl>
                                          <p:spTgt spid="286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96"/>
                                        </p:tgtEl>
                                        <p:attrNameLst>
                                          <p:attrName>style.visibility</p:attrName>
                                        </p:attrNameLst>
                                      </p:cBhvr>
                                      <p:to>
                                        <p:strVal val="visible"/>
                                      </p:to>
                                    </p:set>
                                    <p:anim calcmode="lin" valueType="num">
                                      <p:cBhvr additive="base">
                                        <p:cTn id="25" dur="1000" fill="hold"/>
                                        <p:tgtEl>
                                          <p:spTgt spid="28696"/>
                                        </p:tgtEl>
                                        <p:attrNameLst>
                                          <p:attrName>ppt_x</p:attrName>
                                        </p:attrNameLst>
                                      </p:cBhvr>
                                      <p:tavLst>
                                        <p:tav tm="0">
                                          <p:val>
                                            <p:strVal val="#ppt_x"/>
                                          </p:val>
                                        </p:tav>
                                        <p:tav tm="100000">
                                          <p:val>
                                            <p:strVal val="#ppt_x"/>
                                          </p:val>
                                        </p:tav>
                                      </p:tavLst>
                                    </p:anim>
                                    <p:anim calcmode="lin" valueType="num">
                                      <p:cBhvr additive="base">
                                        <p:cTn id="26" dur="1000" fill="hold"/>
                                        <p:tgtEl>
                                          <p:spTgt spid="28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2" grpId="0"/>
      <p:bldP spid="28695" grpId="0"/>
      <p:bldP spid="2869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838200" y="1416050"/>
            <a:ext cx="7848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The Muslim religion, or Islam, began when </a:t>
            </a:r>
            <a:r>
              <a:rPr lang="en-US" altLang="en-US" b="1">
                <a:solidFill>
                  <a:srgbClr val="FF0000"/>
                </a:solidFill>
              </a:rPr>
              <a:t>Muhammad,</a:t>
            </a:r>
            <a:r>
              <a:rPr lang="en-US" altLang="en-US" b="1"/>
              <a:t> a 40-year-old </a:t>
            </a:r>
            <a:r>
              <a:rPr lang="en-US" altLang="en-US" b="1">
                <a:solidFill>
                  <a:srgbClr val="FF0000"/>
                </a:solidFill>
              </a:rPr>
              <a:t>Bedouin</a:t>
            </a:r>
            <a:r>
              <a:rPr lang="en-US" altLang="en-US" b="1"/>
              <a:t> from </a:t>
            </a:r>
            <a:r>
              <a:rPr lang="en-US" altLang="en-US" b="1">
                <a:solidFill>
                  <a:srgbClr val="FF0000"/>
                </a:solidFill>
              </a:rPr>
              <a:t>Mecca,</a:t>
            </a:r>
            <a:r>
              <a:rPr lang="en-US" altLang="en-US" b="1"/>
              <a:t> was meditating alone.</a:t>
            </a:r>
          </a:p>
        </p:txBody>
      </p:sp>
      <p:sp>
        <p:nvSpPr>
          <p:cNvPr id="10243" name="TextBox 6"/>
          <p:cNvSpPr txBox="1">
            <a:spLocks noChangeArrowheads="1"/>
          </p:cNvSpPr>
          <p:nvPr/>
        </p:nvSpPr>
        <p:spPr bwMode="auto">
          <a:xfrm>
            <a:off x="838200" y="2819400"/>
            <a:ext cx="76962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Clr>
                <a:schemeClr val="tx1"/>
              </a:buClr>
              <a:buSzPct val="80000"/>
              <a:buFontTx/>
              <a:buChar char="•"/>
            </a:pPr>
            <a:r>
              <a:rPr lang="en-US" altLang="en-US">
                <a:solidFill>
                  <a:srgbClr val="0033CC"/>
                </a:solidFill>
              </a:rPr>
              <a:t>Muhammad, who led caravans of people across the desert, was a successful merchant known for his honesty.</a:t>
            </a:r>
          </a:p>
          <a:p>
            <a:pPr>
              <a:spcAft>
                <a:spcPct val="60000"/>
              </a:spcAft>
              <a:buSzPct val="80000"/>
              <a:buFontTx/>
              <a:buChar char="•"/>
            </a:pPr>
            <a:r>
              <a:rPr lang="en-US" altLang="en-US"/>
              <a:t>Muhammad had been troubled by the materialistic behavior of the people of Mecca. </a:t>
            </a:r>
          </a:p>
          <a:p>
            <a:pPr>
              <a:spcAft>
                <a:spcPct val="60000"/>
              </a:spcAft>
              <a:buSzPct val="80000"/>
              <a:buFontTx/>
              <a:buChar char="•"/>
            </a:pPr>
            <a:r>
              <a:rPr lang="en-US" altLang="en-US"/>
              <a:t>According to Muslim belief, Muhammad was embraced by the angel Gabriel. </a:t>
            </a:r>
          </a:p>
        </p:txBody>
      </p:sp>
    </p:spTree>
    <p:extLst>
      <p:ext uri="{BB962C8B-B14F-4D97-AF65-F5344CB8AC3E}">
        <p14:creationId xmlns:p14="http://schemas.microsoft.com/office/powerpoint/2010/main" val="1745259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822325" y="2770188"/>
            <a:ext cx="78644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SzPct val="80000"/>
              <a:buFontTx/>
              <a:buChar char="•"/>
            </a:pPr>
            <a:r>
              <a:rPr lang="en-US" altLang="en-US"/>
              <a:t>Jews and Christians could hold government positions.</a:t>
            </a:r>
          </a:p>
        </p:txBody>
      </p:sp>
      <p:sp>
        <p:nvSpPr>
          <p:cNvPr id="18435" name="Text Box 5"/>
          <p:cNvSpPr txBox="1">
            <a:spLocks noChangeArrowheads="1"/>
          </p:cNvSpPr>
          <p:nvPr/>
        </p:nvSpPr>
        <p:spPr bwMode="auto">
          <a:xfrm>
            <a:off x="838200" y="3608388"/>
            <a:ext cx="7848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SzPct val="80000"/>
              <a:buFontTx/>
              <a:buChar char="•"/>
            </a:pPr>
            <a:r>
              <a:rPr lang="en-US" altLang="en-US"/>
              <a:t>Islam had no religious hierarchy or class of priests. </a:t>
            </a:r>
          </a:p>
        </p:txBody>
      </p:sp>
      <p:sp>
        <p:nvSpPr>
          <p:cNvPr id="18436" name="Text Box 7"/>
          <p:cNvSpPr txBox="1">
            <a:spLocks noChangeArrowheads="1"/>
          </p:cNvSpPr>
          <p:nvPr/>
        </p:nvSpPr>
        <p:spPr bwMode="auto">
          <a:xfrm>
            <a:off x="835025" y="4165600"/>
            <a:ext cx="78517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Clr>
                <a:schemeClr val="tx1"/>
              </a:buClr>
              <a:buSzPct val="80000"/>
              <a:buFontTx/>
              <a:buChar char="•"/>
            </a:pPr>
            <a:r>
              <a:rPr lang="en-US" altLang="en-US">
                <a:solidFill>
                  <a:srgbClr val="0033CC"/>
                </a:solidFill>
              </a:rPr>
              <a:t>In principle, Islam calls for equality among all believers</a:t>
            </a:r>
            <a:r>
              <a:rPr lang="en-US" altLang="en-US">
                <a:solidFill>
                  <a:srgbClr val="0066CC"/>
                </a:solidFill>
              </a:rPr>
              <a:t>.</a:t>
            </a:r>
          </a:p>
        </p:txBody>
      </p:sp>
      <p:sp>
        <p:nvSpPr>
          <p:cNvPr id="18437" name="Text Box 8"/>
          <p:cNvSpPr txBox="1">
            <a:spLocks noChangeArrowheads="1"/>
          </p:cNvSpPr>
          <p:nvPr/>
        </p:nvSpPr>
        <p:spPr bwMode="auto">
          <a:xfrm>
            <a:off x="838200" y="17526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Conquered people who did not convert were taxed, but allowed to practice their faith.</a:t>
            </a:r>
          </a:p>
        </p:txBody>
      </p:sp>
      <p:sp>
        <p:nvSpPr>
          <p:cNvPr id="29705" name="Text Box 16"/>
          <p:cNvSpPr txBox="1">
            <a:spLocks noChangeArrowheads="1"/>
          </p:cNvSpPr>
          <p:nvPr/>
        </p:nvSpPr>
        <p:spPr bwMode="auto">
          <a:xfrm>
            <a:off x="825500" y="5003800"/>
            <a:ext cx="7400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SzPct val="80000"/>
              <a:buFontTx/>
              <a:buChar char="•"/>
            </a:pPr>
            <a:r>
              <a:rPr lang="en-US" altLang="en-US"/>
              <a:t>Many embraced Islam’s equality and converted.</a:t>
            </a:r>
          </a:p>
        </p:txBody>
      </p:sp>
    </p:spTree>
    <p:extLst>
      <p:ext uri="{BB962C8B-B14F-4D97-AF65-F5344CB8AC3E}">
        <p14:creationId xmlns:p14="http://schemas.microsoft.com/office/powerpoint/2010/main" val="3855317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additive="base">
                                        <p:cTn id="7" dur="1000" fill="hold"/>
                                        <p:tgtEl>
                                          <p:spTgt spid="29705"/>
                                        </p:tgtEl>
                                        <p:attrNameLst>
                                          <p:attrName>ppt_x</p:attrName>
                                        </p:attrNameLst>
                                      </p:cBhvr>
                                      <p:tavLst>
                                        <p:tav tm="0">
                                          <p:val>
                                            <p:strVal val="#ppt_x"/>
                                          </p:val>
                                        </p:tav>
                                        <p:tav tm="100000">
                                          <p:val>
                                            <p:strVal val="#ppt_x"/>
                                          </p:val>
                                        </p:tav>
                                      </p:tavLst>
                                    </p:anim>
                                    <p:anim calcmode="lin" valueType="num">
                                      <p:cBhvr additive="base">
                                        <p:cTn id="8" dur="10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181600" y="3873500"/>
            <a:ext cx="3505200" cy="2268538"/>
            <a:chOff x="3264" y="2248"/>
            <a:chExt cx="2208" cy="1429"/>
          </a:xfrm>
        </p:grpSpPr>
        <p:sp>
          <p:nvSpPr>
            <p:cNvPr id="126986" name="Rectangle 10"/>
            <p:cNvSpPr>
              <a:spLocks noChangeArrowheads="1"/>
            </p:cNvSpPr>
            <p:nvPr/>
          </p:nvSpPr>
          <p:spPr bwMode="auto">
            <a:xfrm>
              <a:off x="3264" y="2248"/>
              <a:ext cx="2208" cy="1064"/>
            </a:xfrm>
            <a:prstGeom prst="rect">
              <a:avLst/>
            </a:prstGeom>
            <a:gradFill rotWithShape="1">
              <a:gsLst>
                <a:gs pos="0">
                  <a:schemeClr val="bg1"/>
                </a:gs>
                <a:gs pos="100000">
                  <a:srgbClr val="FFBD20"/>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a:cs typeface="+mn-cs"/>
              </a:endParaRPr>
            </a:p>
          </p:txBody>
        </p:sp>
        <p:sp>
          <p:nvSpPr>
            <p:cNvPr id="19468" name="Text Box 21"/>
            <p:cNvSpPr txBox="1">
              <a:spLocks noChangeArrowheads="1"/>
            </p:cNvSpPr>
            <p:nvPr/>
          </p:nvSpPr>
          <p:spPr bwMode="auto">
            <a:xfrm>
              <a:off x="3336" y="2310"/>
              <a:ext cx="2120"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Clr>
                  <a:schemeClr val="tx1"/>
                </a:buClr>
                <a:buSzPct val="80000"/>
              </a:pPr>
              <a:r>
                <a:rPr lang="en-US" altLang="en-US">
                  <a:solidFill>
                    <a:srgbClr val="0033CC"/>
                  </a:solidFill>
                </a:rPr>
                <a:t>Discontented Muslims found a leader in Abu al-Abbas; in 750 he conquered Damascus.</a:t>
              </a:r>
            </a:p>
            <a:p>
              <a:pPr>
                <a:spcAft>
                  <a:spcPct val="60000"/>
                </a:spcAft>
                <a:buClr>
                  <a:schemeClr val="tx1"/>
                </a:buClr>
                <a:buSzPct val="80000"/>
              </a:pPr>
              <a:endParaRPr lang="en-US" altLang="en-US">
                <a:solidFill>
                  <a:srgbClr val="0033CC"/>
                </a:solidFill>
              </a:endParaRPr>
            </a:p>
          </p:txBody>
        </p:sp>
      </p:grpSp>
      <p:grpSp>
        <p:nvGrpSpPr>
          <p:cNvPr id="3" name="Group 14"/>
          <p:cNvGrpSpPr>
            <a:grpSpLocks/>
          </p:cNvGrpSpPr>
          <p:nvPr/>
        </p:nvGrpSpPr>
        <p:grpSpPr bwMode="auto">
          <a:xfrm>
            <a:off x="457200" y="3886200"/>
            <a:ext cx="4775200" cy="1676400"/>
            <a:chOff x="288" y="2256"/>
            <a:chExt cx="3008" cy="1056"/>
          </a:xfrm>
        </p:grpSpPr>
        <p:sp>
          <p:nvSpPr>
            <p:cNvPr id="126988" name="AutoShape 12"/>
            <p:cNvSpPr>
              <a:spLocks noChangeArrowheads="1"/>
            </p:cNvSpPr>
            <p:nvPr/>
          </p:nvSpPr>
          <p:spPr bwMode="auto">
            <a:xfrm rot="-5400000">
              <a:off x="2632" y="2496"/>
              <a:ext cx="768" cy="560"/>
            </a:xfrm>
            <a:prstGeom prst="downArrow">
              <a:avLst>
                <a:gd name="adj1" fmla="val 50000"/>
                <a:gd name="adj2" fmla="val 25000"/>
              </a:avLst>
            </a:prstGeom>
            <a:gradFill rotWithShape="1">
              <a:gsLst>
                <a:gs pos="0">
                  <a:srgbClr val="83D7E5"/>
                </a:gs>
                <a:gs pos="100000">
                  <a:srgbClr val="FFBD20"/>
                </a:gs>
              </a:gsLst>
              <a:lin ang="0" scaled="1"/>
            </a:gradFill>
            <a:ln w="9525">
              <a:solidFill>
                <a:srgbClr val="666699"/>
              </a:solidFill>
              <a:miter lim="800000"/>
              <a:headEnd/>
              <a:tailEnd/>
            </a:ln>
            <a:effectLst>
              <a:outerShdw dist="45791" dir="2021404" algn="ctr" rotWithShape="0">
                <a:schemeClr val="bg2">
                  <a:alpha val="50000"/>
                </a:schemeClr>
              </a:outerShdw>
            </a:effectLst>
          </p:spPr>
          <p:txBody>
            <a:bodyPr vert="eaVert" wrap="none" anchor="ctr"/>
            <a:lstStyle/>
            <a:p>
              <a:pPr>
                <a:defRPr/>
              </a:pPr>
              <a:endParaRPr lang="en-US">
                <a:latin typeface="Arial" charset="0"/>
                <a:cs typeface="+mn-cs"/>
              </a:endParaRPr>
            </a:p>
          </p:txBody>
        </p:sp>
        <p:sp>
          <p:nvSpPr>
            <p:cNvPr id="126989" name="Rectangle 13"/>
            <p:cNvSpPr>
              <a:spLocks noChangeArrowheads="1"/>
            </p:cNvSpPr>
            <p:nvPr/>
          </p:nvSpPr>
          <p:spPr bwMode="auto">
            <a:xfrm>
              <a:off x="288" y="2256"/>
              <a:ext cx="2496" cy="1056"/>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a:cs typeface="+mn-cs"/>
              </a:endParaRPr>
            </a:p>
          </p:txBody>
        </p:sp>
        <p:sp>
          <p:nvSpPr>
            <p:cNvPr id="19466" name="Text Box 19"/>
            <p:cNvSpPr txBox="1">
              <a:spLocks noChangeArrowheads="1"/>
            </p:cNvSpPr>
            <p:nvPr/>
          </p:nvSpPr>
          <p:spPr bwMode="auto">
            <a:xfrm>
              <a:off x="288" y="2304"/>
              <a:ext cx="2544"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The wealthy lifestyle of caliphs was criticized; non-Arab Muslims were not being treated equally.</a:t>
              </a:r>
            </a:p>
          </p:txBody>
        </p:sp>
      </p:grpSp>
      <p:sp>
        <p:nvSpPr>
          <p:cNvPr id="19460" name="Text Box 21"/>
          <p:cNvSpPr txBox="1">
            <a:spLocks noChangeArrowheads="1"/>
          </p:cNvSpPr>
          <p:nvPr/>
        </p:nvSpPr>
        <p:spPr bwMode="auto">
          <a:xfrm>
            <a:off x="558800" y="3981450"/>
            <a:ext cx="365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126990" name="AutoShape 14"/>
          <p:cNvSpPr>
            <a:spLocks noChangeArrowheads="1"/>
          </p:cNvSpPr>
          <p:nvPr/>
        </p:nvSpPr>
        <p:spPr bwMode="auto">
          <a:xfrm>
            <a:off x="1981200" y="2971800"/>
            <a:ext cx="1219200" cy="990600"/>
          </a:xfrm>
          <a:prstGeom prst="downArrow">
            <a:avLst>
              <a:gd name="adj1" fmla="val 50000"/>
              <a:gd name="adj2" fmla="val 26563"/>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p>
            <a:pPr>
              <a:defRPr/>
            </a:pPr>
            <a:endParaRPr lang="en-US">
              <a:latin typeface="Arial" charset="0"/>
              <a:cs typeface="+mn-cs"/>
            </a:endParaRPr>
          </a:p>
        </p:txBody>
      </p:sp>
      <p:sp>
        <p:nvSpPr>
          <p:cNvPr id="126991" name="Rectangle 15"/>
          <p:cNvSpPr>
            <a:spLocks noChangeArrowheads="1"/>
          </p:cNvSpPr>
          <p:nvPr/>
        </p:nvSpPr>
        <p:spPr bwMode="auto">
          <a:xfrm>
            <a:off x="457200" y="1752600"/>
            <a:ext cx="8229600" cy="1295400"/>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defRPr/>
            </a:pPr>
            <a:endParaRPr lang="en-US">
              <a:latin typeface="Arial" charset="0"/>
              <a:cs typeface="+mn-cs"/>
            </a:endParaRPr>
          </a:p>
        </p:txBody>
      </p:sp>
      <p:sp>
        <p:nvSpPr>
          <p:cNvPr id="19463" name="Text Box 21"/>
          <p:cNvSpPr txBox="1">
            <a:spLocks noChangeArrowheads="1"/>
          </p:cNvSpPr>
          <p:nvPr/>
        </p:nvSpPr>
        <p:spPr bwMode="auto">
          <a:xfrm>
            <a:off x="584200" y="1854200"/>
            <a:ext cx="8128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r>
              <a:rPr lang="en-US" altLang="en-US"/>
              <a:t>As the empire expanded, problems developed that led to its eventual decline. Umayyad caliphs were not used to running a large and diverse empire.</a:t>
            </a:r>
          </a:p>
        </p:txBody>
      </p:sp>
    </p:spTree>
    <p:extLst>
      <p:ext uri="{BB962C8B-B14F-4D97-AF65-F5344CB8AC3E}">
        <p14:creationId xmlns:p14="http://schemas.microsoft.com/office/powerpoint/2010/main" val="131493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5"/>
          <p:cNvSpPr>
            <a:spLocks noChangeArrowheads="1"/>
          </p:cNvSpPr>
          <p:nvPr/>
        </p:nvSpPr>
        <p:spPr bwMode="auto">
          <a:xfrm>
            <a:off x="-269875" y="1377950"/>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20483" name="Rectangle 95"/>
          <p:cNvSpPr>
            <a:spLocks noChangeArrowheads="1"/>
          </p:cNvSpPr>
          <p:nvPr/>
        </p:nvSpPr>
        <p:spPr bwMode="auto">
          <a:xfrm>
            <a:off x="838200" y="14478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r>
              <a:rPr lang="en-US" altLang="en-US" b="1"/>
              <a:t>The Umayyads were removed and the </a:t>
            </a:r>
            <a:r>
              <a:rPr lang="en-US" altLang="en-US" b="1">
                <a:solidFill>
                  <a:srgbClr val="FF0000"/>
                </a:solidFill>
              </a:rPr>
              <a:t>Abbasid</a:t>
            </a:r>
            <a:r>
              <a:rPr lang="en-US" altLang="en-US" b="1"/>
              <a:t> dynasty began.</a:t>
            </a:r>
          </a:p>
        </p:txBody>
      </p:sp>
      <p:sp>
        <p:nvSpPr>
          <p:cNvPr id="20484" name="Rectangle 96"/>
          <p:cNvSpPr>
            <a:spLocks noChangeArrowheads="1"/>
          </p:cNvSpPr>
          <p:nvPr/>
        </p:nvSpPr>
        <p:spPr bwMode="auto">
          <a:xfrm>
            <a:off x="457200" y="2362200"/>
            <a:ext cx="8229600" cy="34290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20485" name="Text Box 97"/>
          <p:cNvSpPr txBox="1">
            <a:spLocks noChangeArrowheads="1"/>
          </p:cNvSpPr>
          <p:nvPr/>
        </p:nvSpPr>
        <p:spPr bwMode="auto">
          <a:xfrm>
            <a:off x="558800" y="2438400"/>
            <a:ext cx="8001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r>
              <a:rPr lang="en-US" altLang="en-US">
                <a:solidFill>
                  <a:srgbClr val="0033CC"/>
                </a:solidFill>
              </a:rPr>
              <a:t>The Abbasids created an empire based on Muslim values, and as a result, Muslim culture flourished.</a:t>
            </a:r>
          </a:p>
        </p:txBody>
      </p:sp>
      <p:graphicFrame>
        <p:nvGraphicFramePr>
          <p:cNvPr id="31769" name="Group 25"/>
          <p:cNvGraphicFramePr>
            <a:graphicFrameLocks noGrp="1"/>
          </p:cNvGraphicFramePr>
          <p:nvPr/>
        </p:nvGraphicFramePr>
        <p:xfrm>
          <a:off x="533400" y="2908300"/>
          <a:ext cx="8077200" cy="2895600"/>
        </p:xfrm>
        <a:graphic>
          <a:graphicData uri="http://schemas.openxmlformats.org/drawingml/2006/table">
            <a:tbl>
              <a:tblPr/>
              <a:tblGrid>
                <a:gridCol w="8077200"/>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31761" name="Text Box 97"/>
          <p:cNvSpPr txBox="1">
            <a:spLocks noChangeArrowheads="1"/>
          </p:cNvSpPr>
          <p:nvPr/>
        </p:nvSpPr>
        <p:spPr bwMode="auto">
          <a:xfrm>
            <a:off x="533400" y="3276600"/>
            <a:ext cx="8077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pPr>
            <a:r>
              <a:rPr lang="en-US" altLang="en-US" sz="2000"/>
              <a:t>Military conquests were halted, ending dominance of the military class.</a:t>
            </a:r>
          </a:p>
        </p:txBody>
      </p:sp>
      <p:sp>
        <p:nvSpPr>
          <p:cNvPr id="31762" name="Text Box 97"/>
          <p:cNvSpPr txBox="1">
            <a:spLocks noChangeArrowheads="1"/>
          </p:cNvSpPr>
          <p:nvPr/>
        </p:nvSpPr>
        <p:spPr bwMode="auto">
          <a:xfrm>
            <a:off x="457200" y="3975100"/>
            <a:ext cx="8229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pPr>
            <a:r>
              <a:rPr lang="en-US" altLang="en-US" sz="2000"/>
              <a:t>Discrimination against non-Arabs was ended.</a:t>
            </a:r>
          </a:p>
        </p:txBody>
      </p:sp>
      <p:sp>
        <p:nvSpPr>
          <p:cNvPr id="31763" name="Text Box 97"/>
          <p:cNvSpPr txBox="1">
            <a:spLocks noChangeArrowheads="1"/>
          </p:cNvSpPr>
          <p:nvPr/>
        </p:nvSpPr>
        <p:spPr bwMode="auto">
          <a:xfrm>
            <a:off x="457200" y="4432300"/>
            <a:ext cx="8229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pPr>
            <a:r>
              <a:rPr lang="en-US" altLang="en-US" sz="2000"/>
              <a:t>A more sophisticated bureaucracy was created.</a:t>
            </a:r>
          </a:p>
        </p:txBody>
      </p:sp>
      <p:sp>
        <p:nvSpPr>
          <p:cNvPr id="31764" name="Text Box 97"/>
          <p:cNvSpPr txBox="1">
            <a:spLocks noChangeArrowheads="1"/>
          </p:cNvSpPr>
          <p:nvPr/>
        </p:nvSpPr>
        <p:spPr bwMode="auto">
          <a:xfrm>
            <a:off x="457200" y="4876800"/>
            <a:ext cx="8229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pPr>
            <a:r>
              <a:rPr lang="en-US" altLang="en-US" sz="2000"/>
              <a:t>Learning was encouraged.</a:t>
            </a:r>
          </a:p>
        </p:txBody>
      </p:sp>
      <p:sp>
        <p:nvSpPr>
          <p:cNvPr id="31765" name="Text Box 97"/>
          <p:cNvSpPr txBox="1">
            <a:spLocks noChangeArrowheads="1"/>
          </p:cNvSpPr>
          <p:nvPr/>
        </p:nvSpPr>
        <p:spPr bwMode="auto">
          <a:xfrm>
            <a:off x="457200" y="5334000"/>
            <a:ext cx="8229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Bef>
                <a:spcPct val="20000"/>
              </a:spcBef>
            </a:pPr>
            <a:r>
              <a:rPr lang="en-US" altLang="en-US" sz="2000"/>
              <a:t>The capital was moved from Damascus to </a:t>
            </a:r>
            <a:r>
              <a:rPr lang="en-US" altLang="en-US" sz="2000" b="1">
                <a:solidFill>
                  <a:srgbClr val="FF0000"/>
                </a:solidFill>
              </a:rPr>
              <a:t>Baghdad.</a:t>
            </a:r>
          </a:p>
        </p:txBody>
      </p:sp>
    </p:spTree>
    <p:extLst>
      <p:ext uri="{BB962C8B-B14F-4D97-AF65-F5344CB8AC3E}">
        <p14:creationId xmlns:p14="http://schemas.microsoft.com/office/powerpoint/2010/main" val="3131897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61"/>
                                        </p:tgtEl>
                                        <p:attrNameLst>
                                          <p:attrName>style.visibility</p:attrName>
                                        </p:attrNameLst>
                                      </p:cBhvr>
                                      <p:to>
                                        <p:strVal val="visible"/>
                                      </p:to>
                                    </p:set>
                                    <p:anim calcmode="lin" valueType="num">
                                      <p:cBhvr additive="base">
                                        <p:cTn id="7" dur="1000" fill="hold"/>
                                        <p:tgtEl>
                                          <p:spTgt spid="31761"/>
                                        </p:tgtEl>
                                        <p:attrNameLst>
                                          <p:attrName>ppt_x</p:attrName>
                                        </p:attrNameLst>
                                      </p:cBhvr>
                                      <p:tavLst>
                                        <p:tav tm="0">
                                          <p:val>
                                            <p:strVal val="#ppt_x"/>
                                          </p:val>
                                        </p:tav>
                                        <p:tav tm="100000">
                                          <p:val>
                                            <p:strVal val="#ppt_x"/>
                                          </p:val>
                                        </p:tav>
                                      </p:tavLst>
                                    </p:anim>
                                    <p:anim calcmode="lin" valueType="num">
                                      <p:cBhvr additive="base">
                                        <p:cTn id="8" dur="1000" fill="hold"/>
                                        <p:tgtEl>
                                          <p:spTgt spid="317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62"/>
                                        </p:tgtEl>
                                        <p:attrNameLst>
                                          <p:attrName>style.visibility</p:attrName>
                                        </p:attrNameLst>
                                      </p:cBhvr>
                                      <p:to>
                                        <p:strVal val="visible"/>
                                      </p:to>
                                    </p:set>
                                    <p:anim calcmode="lin" valueType="num">
                                      <p:cBhvr additive="base">
                                        <p:cTn id="13" dur="1000" fill="hold"/>
                                        <p:tgtEl>
                                          <p:spTgt spid="31762"/>
                                        </p:tgtEl>
                                        <p:attrNameLst>
                                          <p:attrName>ppt_x</p:attrName>
                                        </p:attrNameLst>
                                      </p:cBhvr>
                                      <p:tavLst>
                                        <p:tav tm="0">
                                          <p:val>
                                            <p:strVal val="#ppt_x"/>
                                          </p:val>
                                        </p:tav>
                                        <p:tav tm="100000">
                                          <p:val>
                                            <p:strVal val="#ppt_x"/>
                                          </p:val>
                                        </p:tav>
                                      </p:tavLst>
                                    </p:anim>
                                    <p:anim calcmode="lin" valueType="num">
                                      <p:cBhvr additive="base">
                                        <p:cTn id="14" dur="1000" fill="hold"/>
                                        <p:tgtEl>
                                          <p:spTgt spid="317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63"/>
                                        </p:tgtEl>
                                        <p:attrNameLst>
                                          <p:attrName>style.visibility</p:attrName>
                                        </p:attrNameLst>
                                      </p:cBhvr>
                                      <p:to>
                                        <p:strVal val="visible"/>
                                      </p:to>
                                    </p:set>
                                    <p:anim calcmode="lin" valueType="num">
                                      <p:cBhvr additive="base">
                                        <p:cTn id="19" dur="1000" fill="hold"/>
                                        <p:tgtEl>
                                          <p:spTgt spid="31763"/>
                                        </p:tgtEl>
                                        <p:attrNameLst>
                                          <p:attrName>ppt_x</p:attrName>
                                        </p:attrNameLst>
                                      </p:cBhvr>
                                      <p:tavLst>
                                        <p:tav tm="0">
                                          <p:val>
                                            <p:strVal val="#ppt_x"/>
                                          </p:val>
                                        </p:tav>
                                        <p:tav tm="100000">
                                          <p:val>
                                            <p:strVal val="#ppt_x"/>
                                          </p:val>
                                        </p:tav>
                                      </p:tavLst>
                                    </p:anim>
                                    <p:anim calcmode="lin" valueType="num">
                                      <p:cBhvr additive="base">
                                        <p:cTn id="20" dur="1000" fill="hold"/>
                                        <p:tgtEl>
                                          <p:spTgt spid="3176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64"/>
                                        </p:tgtEl>
                                        <p:attrNameLst>
                                          <p:attrName>style.visibility</p:attrName>
                                        </p:attrNameLst>
                                      </p:cBhvr>
                                      <p:to>
                                        <p:strVal val="visible"/>
                                      </p:to>
                                    </p:set>
                                    <p:anim calcmode="lin" valueType="num">
                                      <p:cBhvr additive="base">
                                        <p:cTn id="25" dur="1000" fill="hold"/>
                                        <p:tgtEl>
                                          <p:spTgt spid="31764"/>
                                        </p:tgtEl>
                                        <p:attrNameLst>
                                          <p:attrName>ppt_x</p:attrName>
                                        </p:attrNameLst>
                                      </p:cBhvr>
                                      <p:tavLst>
                                        <p:tav tm="0">
                                          <p:val>
                                            <p:strVal val="#ppt_x"/>
                                          </p:val>
                                        </p:tav>
                                        <p:tav tm="100000">
                                          <p:val>
                                            <p:strVal val="#ppt_x"/>
                                          </p:val>
                                        </p:tav>
                                      </p:tavLst>
                                    </p:anim>
                                    <p:anim calcmode="lin" valueType="num">
                                      <p:cBhvr additive="base">
                                        <p:cTn id="26" dur="1000" fill="hold"/>
                                        <p:tgtEl>
                                          <p:spTgt spid="3176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65"/>
                                        </p:tgtEl>
                                        <p:attrNameLst>
                                          <p:attrName>style.visibility</p:attrName>
                                        </p:attrNameLst>
                                      </p:cBhvr>
                                      <p:to>
                                        <p:strVal val="visible"/>
                                      </p:to>
                                    </p:set>
                                    <p:anim calcmode="lin" valueType="num">
                                      <p:cBhvr additive="base">
                                        <p:cTn id="31" dur="1000" fill="hold"/>
                                        <p:tgtEl>
                                          <p:spTgt spid="31765"/>
                                        </p:tgtEl>
                                        <p:attrNameLst>
                                          <p:attrName>ppt_x</p:attrName>
                                        </p:attrNameLst>
                                      </p:cBhvr>
                                      <p:tavLst>
                                        <p:tav tm="0">
                                          <p:val>
                                            <p:strVal val="#ppt_x"/>
                                          </p:val>
                                        </p:tav>
                                        <p:tav tm="100000">
                                          <p:val>
                                            <p:strVal val="#ppt_x"/>
                                          </p:val>
                                        </p:tav>
                                      </p:tavLst>
                                    </p:anim>
                                    <p:anim calcmode="lin" valueType="num">
                                      <p:cBhvr additive="base">
                                        <p:cTn id="32" dur="1000" fill="hold"/>
                                        <p:tgtEl>
                                          <p:spTgt spid="31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1" grpId="0"/>
      <p:bldP spid="31762" grpId="0"/>
      <p:bldP spid="31763" grpId="0"/>
      <p:bldP spid="31764" grpId="0"/>
      <p:bldP spid="317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AutoShape 2"/>
          <p:cNvSpPr>
            <a:spLocks noChangeArrowheads="1"/>
          </p:cNvSpPr>
          <p:nvPr/>
        </p:nvSpPr>
        <p:spPr bwMode="auto">
          <a:xfrm rot="10792560" flipH="1">
            <a:off x="835025" y="1365250"/>
            <a:ext cx="7467600" cy="1454150"/>
          </a:xfrm>
          <a:prstGeom prst="upArrowCallout">
            <a:avLst>
              <a:gd name="adj1" fmla="val 37136"/>
              <a:gd name="adj2" fmla="val 36162"/>
              <a:gd name="adj3" fmla="val 20528"/>
              <a:gd name="adj4" fmla="val 6616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Verdana" pitchFamily="1" charset="0"/>
              <a:cs typeface="+mn-cs"/>
            </a:endParaRPr>
          </a:p>
        </p:txBody>
      </p:sp>
      <p:sp>
        <p:nvSpPr>
          <p:cNvPr id="21507" name="Text Box 129"/>
          <p:cNvSpPr txBox="1">
            <a:spLocks noChangeArrowheads="1"/>
          </p:cNvSpPr>
          <p:nvPr/>
        </p:nvSpPr>
        <p:spPr bwMode="auto">
          <a:xfrm>
            <a:off x="838200" y="1447800"/>
            <a:ext cx="7315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Baghdad, the new capital, was located in Persian territory.</a:t>
            </a:r>
          </a:p>
        </p:txBody>
      </p:sp>
      <p:sp>
        <p:nvSpPr>
          <p:cNvPr id="631812" name="Text Box 130"/>
          <p:cNvSpPr txBox="1">
            <a:spLocks noChangeArrowheads="1"/>
          </p:cNvSpPr>
          <p:nvPr/>
        </p:nvSpPr>
        <p:spPr bwMode="auto">
          <a:xfrm>
            <a:off x="838200" y="2971800"/>
            <a:ext cx="7467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SzPct val="80000"/>
              <a:buFontTx/>
              <a:buChar char="•"/>
            </a:pPr>
            <a:r>
              <a:rPr lang="en-US" altLang="en-US"/>
              <a:t>This gave Persian officials great influence.</a:t>
            </a:r>
          </a:p>
          <a:p>
            <a:pPr>
              <a:spcAft>
                <a:spcPct val="60000"/>
              </a:spcAft>
              <a:buSzPct val="80000"/>
              <a:buFontTx/>
              <a:buChar char="•"/>
            </a:pPr>
            <a:r>
              <a:rPr lang="en-US" altLang="en-US"/>
              <a:t>The most important official was the vizier as in Persian tradition.</a:t>
            </a:r>
            <a:endParaRPr lang="en-US" altLang="en-US">
              <a:solidFill>
                <a:srgbClr val="333399"/>
              </a:solidFill>
            </a:endParaRPr>
          </a:p>
          <a:p>
            <a:pPr>
              <a:spcAft>
                <a:spcPct val="60000"/>
              </a:spcAft>
              <a:buSzPct val="80000"/>
              <a:buFontTx/>
              <a:buChar char="•"/>
            </a:pPr>
            <a:r>
              <a:rPr lang="en-US" altLang="en-US"/>
              <a:t>Baghdad became a magnificent city of gardens, markets, mosques, and tall </a:t>
            </a:r>
            <a:r>
              <a:rPr lang="en-US" altLang="en-US" b="1">
                <a:solidFill>
                  <a:srgbClr val="FF0000"/>
                </a:solidFill>
              </a:rPr>
              <a:t>minarets </a:t>
            </a:r>
            <a:r>
              <a:rPr lang="en-US" altLang="en-US"/>
              <a:t>where the faithful were called to prayer.</a:t>
            </a:r>
            <a:r>
              <a:rPr lang="en-US" altLang="en-US">
                <a:solidFill>
                  <a:srgbClr val="FF0000"/>
                </a:solidFill>
              </a:rPr>
              <a:t> </a:t>
            </a:r>
            <a:r>
              <a:rPr lang="en-US" altLang="en-US"/>
              <a:t>It was “The City of Peace, Gift of God, Paradise on Earth.”</a:t>
            </a:r>
          </a:p>
        </p:txBody>
      </p:sp>
    </p:spTree>
    <p:extLst>
      <p:ext uri="{BB962C8B-B14F-4D97-AF65-F5344CB8AC3E}">
        <p14:creationId xmlns:p14="http://schemas.microsoft.com/office/powerpoint/2010/main" val="2431170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1812">
                                            <p:txEl>
                                              <p:pRg st="0" end="0"/>
                                            </p:txEl>
                                          </p:spTgt>
                                        </p:tgtEl>
                                        <p:attrNameLst>
                                          <p:attrName>style.visibility</p:attrName>
                                        </p:attrNameLst>
                                      </p:cBhvr>
                                      <p:to>
                                        <p:strVal val="visible"/>
                                      </p:to>
                                    </p:set>
                                    <p:anim calcmode="lin" valueType="num">
                                      <p:cBhvr additive="base">
                                        <p:cTn id="7" dur="1000" fill="hold"/>
                                        <p:tgtEl>
                                          <p:spTgt spid="63181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318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1812">
                                            <p:txEl>
                                              <p:pRg st="1" end="1"/>
                                            </p:txEl>
                                          </p:spTgt>
                                        </p:tgtEl>
                                        <p:attrNameLst>
                                          <p:attrName>style.visibility</p:attrName>
                                        </p:attrNameLst>
                                      </p:cBhvr>
                                      <p:to>
                                        <p:strVal val="visible"/>
                                      </p:to>
                                    </p:set>
                                    <p:anim calcmode="lin" valueType="num">
                                      <p:cBhvr additive="base">
                                        <p:cTn id="13" dur="1000" fill="hold"/>
                                        <p:tgtEl>
                                          <p:spTgt spid="63181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318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1812">
                                            <p:txEl>
                                              <p:pRg st="2" end="2"/>
                                            </p:txEl>
                                          </p:spTgt>
                                        </p:tgtEl>
                                        <p:attrNameLst>
                                          <p:attrName>style.visibility</p:attrName>
                                        </p:attrNameLst>
                                      </p:cBhvr>
                                      <p:to>
                                        <p:strVal val="visible"/>
                                      </p:to>
                                    </p:set>
                                    <p:anim calcmode="lin" valueType="num">
                                      <p:cBhvr additive="base">
                                        <p:cTn id="19" dur="1000" fill="hold"/>
                                        <p:tgtEl>
                                          <p:spTgt spid="631812">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318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142240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The surviving members of the Umayyad caliphate fled to Spain, where they remained until 1492.</a:t>
            </a:r>
          </a:p>
        </p:txBody>
      </p:sp>
      <p:sp>
        <p:nvSpPr>
          <p:cNvPr id="22531" name="Text Box 4"/>
          <p:cNvSpPr txBox="1">
            <a:spLocks noChangeArrowheads="1"/>
          </p:cNvSpPr>
          <p:nvPr/>
        </p:nvSpPr>
        <p:spPr bwMode="auto">
          <a:xfrm>
            <a:off x="4191000" y="2387600"/>
            <a:ext cx="44958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a:solidFill>
                  <a:srgbClr val="0033CC"/>
                </a:solidFill>
              </a:rPr>
              <a:t>They oversaw a grand age of art and architecture in Spain, exemplified by such buildings as the Grand Mosque in Córdoba.</a:t>
            </a:r>
          </a:p>
          <a:p>
            <a:pPr eaLnBrk="1" hangingPunct="1">
              <a:spcAft>
                <a:spcPct val="60000"/>
              </a:spcAft>
            </a:pPr>
            <a:r>
              <a:rPr lang="en-US" altLang="en-US"/>
              <a:t>Leaders of Muslim Spain </a:t>
            </a:r>
            <a:br>
              <a:rPr lang="en-US" altLang="en-US"/>
            </a:br>
            <a:r>
              <a:rPr lang="en-US" altLang="en-US"/>
              <a:t>were more tolerant of other religions than were Christian rulers at the time.</a:t>
            </a:r>
          </a:p>
        </p:txBody>
      </p:sp>
      <p:pic>
        <p:nvPicPr>
          <p:cNvPr id="22532" name="Picture 5" descr="WH-Ch9_S2_S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7775"/>
            <a:ext cx="304165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975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448300" y="4067175"/>
            <a:ext cx="3238500" cy="1546225"/>
            <a:chOff x="3432" y="2546"/>
            <a:chExt cx="2040" cy="974"/>
          </a:xfrm>
        </p:grpSpPr>
        <p:sp>
          <p:nvSpPr>
            <p:cNvPr id="126986" name="Rectangle 10"/>
            <p:cNvSpPr>
              <a:spLocks noChangeArrowheads="1"/>
            </p:cNvSpPr>
            <p:nvPr/>
          </p:nvSpPr>
          <p:spPr bwMode="auto">
            <a:xfrm>
              <a:off x="3432" y="2546"/>
              <a:ext cx="2040" cy="864"/>
            </a:xfrm>
            <a:prstGeom prst="rect">
              <a:avLst/>
            </a:prstGeom>
            <a:gradFill rotWithShape="1">
              <a:gsLst>
                <a:gs pos="0">
                  <a:schemeClr val="bg1"/>
                </a:gs>
                <a:gs pos="100000">
                  <a:srgbClr val="FFBD20"/>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eaLnBrk="0" hangingPunct="0">
                <a:defRPr/>
              </a:pPr>
              <a:endParaRPr lang="en-US">
                <a:latin typeface="Verdana" pitchFamily="1" charset="0"/>
                <a:cs typeface="+mn-cs"/>
              </a:endParaRPr>
            </a:p>
          </p:txBody>
        </p:sp>
        <p:sp>
          <p:nvSpPr>
            <p:cNvPr id="23563" name="Text Box 21"/>
            <p:cNvSpPr txBox="1">
              <a:spLocks noChangeArrowheads="1"/>
            </p:cNvSpPr>
            <p:nvPr/>
          </p:nvSpPr>
          <p:spPr bwMode="auto">
            <a:xfrm>
              <a:off x="3504" y="2618"/>
              <a:ext cx="1968"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r>
                <a:rPr lang="en-US" altLang="en-US">
                  <a:solidFill>
                    <a:srgbClr val="0033CC"/>
                  </a:solidFill>
                </a:rPr>
                <a:t>The Seljuks adopted Islam and created a powerful empire.</a:t>
              </a:r>
            </a:p>
            <a:p>
              <a:endParaRPr lang="en-US" altLang="en-US">
                <a:solidFill>
                  <a:srgbClr val="0066CC"/>
                </a:solidFill>
              </a:endParaRPr>
            </a:p>
          </p:txBody>
        </p:sp>
      </p:grpSp>
      <p:grpSp>
        <p:nvGrpSpPr>
          <p:cNvPr id="3" name="Group 13"/>
          <p:cNvGrpSpPr>
            <a:grpSpLocks/>
          </p:cNvGrpSpPr>
          <p:nvPr/>
        </p:nvGrpSpPr>
        <p:grpSpPr bwMode="auto">
          <a:xfrm>
            <a:off x="457200" y="3713163"/>
            <a:ext cx="5080000" cy="2001837"/>
            <a:chOff x="288" y="2339"/>
            <a:chExt cx="3200" cy="1261"/>
          </a:xfrm>
        </p:grpSpPr>
        <p:sp>
          <p:nvSpPr>
            <p:cNvPr id="126988" name="AutoShape 12"/>
            <p:cNvSpPr>
              <a:spLocks noChangeArrowheads="1"/>
            </p:cNvSpPr>
            <p:nvPr/>
          </p:nvSpPr>
          <p:spPr bwMode="auto">
            <a:xfrm rot="-5400000">
              <a:off x="2744" y="2616"/>
              <a:ext cx="768" cy="720"/>
            </a:xfrm>
            <a:prstGeom prst="downArrow">
              <a:avLst>
                <a:gd name="adj1" fmla="val 50000"/>
                <a:gd name="adj2" fmla="val 25000"/>
              </a:avLst>
            </a:prstGeom>
            <a:gradFill rotWithShape="1">
              <a:gsLst>
                <a:gs pos="0">
                  <a:srgbClr val="83D7E5"/>
                </a:gs>
                <a:gs pos="100000">
                  <a:srgbClr val="FFBD20"/>
                </a:gs>
              </a:gsLst>
              <a:lin ang="0" scaled="1"/>
            </a:gradFill>
            <a:ln w="9525">
              <a:solidFill>
                <a:srgbClr val="666699"/>
              </a:solidFill>
              <a:miter lim="800000"/>
              <a:headEnd/>
              <a:tailEnd/>
            </a:ln>
            <a:effectLst>
              <a:outerShdw dist="45791" dir="2021404" algn="ctr" rotWithShape="0">
                <a:schemeClr val="bg2">
                  <a:alpha val="50000"/>
                </a:schemeClr>
              </a:outerShdw>
            </a:effectLst>
          </p:spPr>
          <p:txBody>
            <a:bodyPr vert="eaVert" wrap="none" anchor="ctr"/>
            <a:lstStyle/>
            <a:p>
              <a:pPr algn="ctr" eaLnBrk="0" hangingPunct="0">
                <a:defRPr/>
              </a:pPr>
              <a:endParaRPr lang="en-US">
                <a:latin typeface="Arial" charset="0"/>
                <a:cs typeface="+mn-cs"/>
              </a:endParaRPr>
            </a:p>
          </p:txBody>
        </p:sp>
        <p:sp>
          <p:nvSpPr>
            <p:cNvPr id="126989" name="Rectangle 13"/>
            <p:cNvSpPr>
              <a:spLocks noChangeArrowheads="1"/>
            </p:cNvSpPr>
            <p:nvPr/>
          </p:nvSpPr>
          <p:spPr bwMode="auto">
            <a:xfrm>
              <a:off x="288" y="2339"/>
              <a:ext cx="2496" cy="1261"/>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eaLnBrk="0" hangingPunct="0">
                <a:defRPr/>
              </a:pPr>
              <a:endParaRPr lang="en-US">
                <a:latin typeface="Verdana" pitchFamily="1" charset="0"/>
                <a:cs typeface="+mn-cs"/>
              </a:endParaRPr>
            </a:p>
          </p:txBody>
        </p:sp>
        <p:sp>
          <p:nvSpPr>
            <p:cNvPr id="23561" name="Text Box 21"/>
            <p:cNvSpPr txBox="1">
              <a:spLocks noChangeArrowheads="1"/>
            </p:cNvSpPr>
            <p:nvPr/>
          </p:nvSpPr>
          <p:spPr bwMode="auto">
            <a:xfrm>
              <a:off x="352" y="2399"/>
              <a:ext cx="2368"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r>
                <a:rPr lang="en-US" altLang="en-US"/>
                <a:t>In Egypt and elsewhere, independent dynasties came to power. In the 900s the Seljuk Turks took control of Baghdad. </a:t>
              </a:r>
            </a:p>
          </p:txBody>
        </p:sp>
      </p:grpSp>
      <p:sp>
        <p:nvSpPr>
          <p:cNvPr id="126990" name="AutoShape 14"/>
          <p:cNvSpPr>
            <a:spLocks noChangeArrowheads="1"/>
          </p:cNvSpPr>
          <p:nvPr/>
        </p:nvSpPr>
        <p:spPr bwMode="auto">
          <a:xfrm>
            <a:off x="1752600" y="2514600"/>
            <a:ext cx="1219200" cy="1295400"/>
          </a:xfrm>
          <a:prstGeom prst="downArrow">
            <a:avLst>
              <a:gd name="adj1" fmla="val 50000"/>
              <a:gd name="adj2" fmla="val 26563"/>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p>
            <a:pPr algn="ctr" eaLnBrk="0" hangingPunct="0">
              <a:defRPr/>
            </a:pPr>
            <a:endParaRPr lang="en-US">
              <a:latin typeface="Arial" charset="0"/>
              <a:cs typeface="+mn-cs"/>
            </a:endParaRPr>
          </a:p>
        </p:txBody>
      </p:sp>
      <p:sp>
        <p:nvSpPr>
          <p:cNvPr id="126991" name="Rectangle 15"/>
          <p:cNvSpPr>
            <a:spLocks noChangeArrowheads="1"/>
          </p:cNvSpPr>
          <p:nvPr/>
        </p:nvSpPr>
        <p:spPr bwMode="auto">
          <a:xfrm>
            <a:off x="457200" y="1752600"/>
            <a:ext cx="8229600" cy="990600"/>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eaLnBrk="0" hangingPunct="0">
              <a:defRPr/>
            </a:pPr>
            <a:endParaRPr lang="en-US">
              <a:latin typeface="Arial" charset="0"/>
              <a:cs typeface="+mn-cs"/>
            </a:endParaRPr>
          </a:p>
        </p:txBody>
      </p:sp>
      <p:sp>
        <p:nvSpPr>
          <p:cNvPr id="23558" name="Text Box 21"/>
          <p:cNvSpPr txBox="1">
            <a:spLocks noChangeArrowheads="1"/>
          </p:cNvSpPr>
          <p:nvPr/>
        </p:nvSpPr>
        <p:spPr bwMode="auto">
          <a:xfrm>
            <a:off x="546100" y="1854200"/>
            <a:ext cx="8026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pPr>
            <a:r>
              <a:rPr lang="en-US" altLang="en-US"/>
              <a:t>The Abbasids never ruled Spain; beginning in 850 the rest of their empire began to fragment.</a:t>
            </a:r>
          </a:p>
        </p:txBody>
      </p:sp>
    </p:spTree>
    <p:extLst>
      <p:ext uri="{BB962C8B-B14F-4D97-AF65-F5344CB8AC3E}">
        <p14:creationId xmlns:p14="http://schemas.microsoft.com/office/powerpoint/2010/main" val="3600286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ChangeArrowheads="1"/>
          </p:cNvSpPr>
          <p:nvPr/>
        </p:nvSpPr>
        <p:spPr bwMode="auto">
          <a:xfrm rot="5400000" flipH="1">
            <a:off x="711200" y="1714500"/>
            <a:ext cx="2286000" cy="2362200"/>
          </a:xfrm>
          <a:prstGeom prst="upArrowCallout">
            <a:avLst>
              <a:gd name="adj1" fmla="val 20843"/>
              <a:gd name="adj2" fmla="val 18875"/>
              <a:gd name="adj3" fmla="val 15395"/>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1" charset="0"/>
              <a:cs typeface="+mn-cs"/>
            </a:endParaRPr>
          </a:p>
        </p:txBody>
      </p:sp>
      <p:sp>
        <p:nvSpPr>
          <p:cNvPr id="24579" name="Text Box 9"/>
          <p:cNvSpPr txBox="1">
            <a:spLocks noChangeArrowheads="1"/>
          </p:cNvSpPr>
          <p:nvPr/>
        </p:nvSpPr>
        <p:spPr bwMode="auto">
          <a:xfrm>
            <a:off x="774700" y="1858963"/>
            <a:ext cx="22606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r>
              <a:rPr lang="en-US" altLang="en-US"/>
              <a:t>In 1216 Genghis </a:t>
            </a:r>
            <a:br>
              <a:rPr lang="en-US" altLang="en-US"/>
            </a:br>
            <a:r>
              <a:rPr lang="en-US" altLang="en-US"/>
              <a:t>Khan led </a:t>
            </a:r>
            <a:br>
              <a:rPr lang="en-US" altLang="en-US"/>
            </a:br>
            <a:r>
              <a:rPr lang="en-US" altLang="en-US"/>
              <a:t>a Mongol invasion.</a:t>
            </a:r>
          </a:p>
        </p:txBody>
      </p:sp>
      <p:grpSp>
        <p:nvGrpSpPr>
          <p:cNvPr id="2" name="Group 4"/>
          <p:cNvGrpSpPr>
            <a:grpSpLocks/>
          </p:cNvGrpSpPr>
          <p:nvPr/>
        </p:nvGrpSpPr>
        <p:grpSpPr bwMode="auto">
          <a:xfrm>
            <a:off x="6083300" y="1752600"/>
            <a:ext cx="2451100" cy="2286000"/>
            <a:chOff x="4272" y="1104"/>
            <a:chExt cx="1200" cy="1680"/>
          </a:xfrm>
        </p:grpSpPr>
        <p:sp>
          <p:nvSpPr>
            <p:cNvPr id="24586" name="Rectangle 5"/>
            <p:cNvSpPr>
              <a:spLocks noChangeArrowheads="1"/>
            </p:cNvSpPr>
            <p:nvPr/>
          </p:nvSpPr>
          <p:spPr bwMode="auto">
            <a:xfrm>
              <a:off x="4272" y="1104"/>
              <a:ext cx="1200" cy="1680"/>
            </a:xfrm>
            <a:prstGeom prst="rect">
              <a:avLst/>
            </a:prstGeom>
            <a:gradFill rotWithShape="0">
              <a:gsLst>
                <a:gs pos="0">
                  <a:srgbClr val="FED273"/>
                </a:gs>
                <a:gs pos="100000">
                  <a:schemeClr val="bg1"/>
                </a:gs>
              </a:gsLst>
              <a:lin ang="5400000" scaled="1"/>
            </a:gradFill>
            <a:ln w="9525">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24587" name="Text Box 6"/>
            <p:cNvSpPr txBox="1">
              <a:spLocks noChangeArrowheads="1"/>
            </p:cNvSpPr>
            <p:nvPr/>
          </p:nvSpPr>
          <p:spPr bwMode="auto">
            <a:xfrm>
              <a:off x="4278" y="1160"/>
              <a:ext cx="1157"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r>
                <a:rPr lang="en-US" altLang="en-US">
                  <a:solidFill>
                    <a:srgbClr val="0033CC"/>
                  </a:solidFill>
                </a:rPr>
                <a:t>Later, the Mongols </a:t>
              </a:r>
              <a:br>
                <a:rPr lang="en-US" altLang="en-US">
                  <a:solidFill>
                    <a:srgbClr val="0033CC"/>
                  </a:solidFill>
                </a:rPr>
              </a:br>
              <a:r>
                <a:rPr lang="en-US" altLang="en-US">
                  <a:solidFill>
                    <a:srgbClr val="0033CC"/>
                  </a:solidFill>
                </a:rPr>
                <a:t>accepted Islam </a:t>
              </a:r>
              <a:r>
                <a:rPr lang="en-US" altLang="en-US"/>
                <a:t>and mingled </a:t>
              </a:r>
              <a:br>
                <a:rPr lang="en-US" altLang="en-US"/>
              </a:br>
              <a:r>
                <a:rPr lang="en-US" altLang="en-US"/>
                <a:t>with local inhabitants.</a:t>
              </a:r>
            </a:p>
          </p:txBody>
        </p:sp>
      </p:grpSp>
      <p:grpSp>
        <p:nvGrpSpPr>
          <p:cNvPr id="3" name="Group 12"/>
          <p:cNvGrpSpPr>
            <a:grpSpLocks/>
          </p:cNvGrpSpPr>
          <p:nvPr/>
        </p:nvGrpSpPr>
        <p:grpSpPr bwMode="auto">
          <a:xfrm>
            <a:off x="3035300" y="1752600"/>
            <a:ext cx="3048000" cy="2286000"/>
            <a:chOff x="1824" y="1104"/>
            <a:chExt cx="1920" cy="1440"/>
          </a:xfrm>
        </p:grpSpPr>
        <p:sp>
          <p:nvSpPr>
            <p:cNvPr id="657416" name="AutoShape 8"/>
            <p:cNvSpPr>
              <a:spLocks noChangeArrowheads="1"/>
            </p:cNvSpPr>
            <p:nvPr/>
          </p:nvSpPr>
          <p:spPr bwMode="auto">
            <a:xfrm rot="5400000" flipH="1">
              <a:off x="2064" y="864"/>
              <a:ext cx="1440" cy="1920"/>
            </a:xfrm>
            <a:prstGeom prst="upArrowCallout">
              <a:avLst>
                <a:gd name="adj1" fmla="val 20843"/>
                <a:gd name="adj2" fmla="val 18875"/>
                <a:gd name="adj3" fmla="val 19864"/>
                <a:gd name="adj4" fmla="val 79847"/>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1" charset="0"/>
                <a:cs typeface="+mn-cs"/>
              </a:endParaRPr>
            </a:p>
          </p:txBody>
        </p:sp>
        <p:sp>
          <p:nvSpPr>
            <p:cNvPr id="24585" name="Text Box 9"/>
            <p:cNvSpPr txBox="1">
              <a:spLocks noChangeArrowheads="1"/>
            </p:cNvSpPr>
            <p:nvPr/>
          </p:nvSpPr>
          <p:spPr bwMode="auto">
            <a:xfrm>
              <a:off x="1880" y="1171"/>
              <a:ext cx="1576" cy="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r>
                <a:rPr lang="en-US" altLang="en-US"/>
                <a:t>In 1258 Baghdad was looted and the last Abbasid caliph was killed.</a:t>
              </a:r>
            </a:p>
          </p:txBody>
        </p:sp>
      </p:grpSp>
      <p:sp>
        <p:nvSpPr>
          <p:cNvPr id="24582" name="Text Box 10"/>
          <p:cNvSpPr txBox="1">
            <a:spLocks noChangeArrowheads="1"/>
          </p:cNvSpPr>
          <p:nvPr/>
        </p:nvSpPr>
        <p:spPr bwMode="auto">
          <a:xfrm>
            <a:off x="381000" y="1371600"/>
            <a:ext cx="822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 </a:t>
            </a:r>
          </a:p>
        </p:txBody>
      </p:sp>
      <p:sp>
        <p:nvSpPr>
          <p:cNvPr id="657419" name="Text Box 11"/>
          <p:cNvSpPr txBox="1">
            <a:spLocks noChangeArrowheads="1"/>
          </p:cNvSpPr>
          <p:nvPr/>
        </p:nvSpPr>
        <p:spPr bwMode="auto">
          <a:xfrm>
            <a:off x="457200" y="44958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In the 1300s another Mongol leader, Tamerlane, attacked Muslim and non-Muslim lands in the Middle East as well as in southwest Asia, Russia, and India.</a:t>
            </a:r>
          </a:p>
        </p:txBody>
      </p:sp>
    </p:spTree>
    <p:extLst>
      <p:ext uri="{BB962C8B-B14F-4D97-AF65-F5344CB8AC3E}">
        <p14:creationId xmlns:p14="http://schemas.microsoft.com/office/powerpoint/2010/main" val="1719125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1000"/>
                                  </p:stCondLst>
                                  <p:childTnLst>
                                    <p:set>
                                      <p:cBhvr>
                                        <p:cTn id="17" dur="1" fill="hold">
                                          <p:stCondLst>
                                            <p:cond delay="0"/>
                                          </p:stCondLst>
                                        </p:cTn>
                                        <p:tgtEl>
                                          <p:spTgt spid="657419"/>
                                        </p:tgtEl>
                                        <p:attrNameLst>
                                          <p:attrName>style.visibility</p:attrName>
                                        </p:attrNameLst>
                                      </p:cBhvr>
                                      <p:to>
                                        <p:strVal val="visible"/>
                                      </p:to>
                                    </p:set>
                                    <p:anim calcmode="lin" valueType="num">
                                      <p:cBhvr additive="base">
                                        <p:cTn id="18" dur="1000" fill="hold"/>
                                        <p:tgtEl>
                                          <p:spTgt spid="657419"/>
                                        </p:tgtEl>
                                        <p:attrNameLst>
                                          <p:attrName>ppt_x</p:attrName>
                                        </p:attrNameLst>
                                      </p:cBhvr>
                                      <p:tavLst>
                                        <p:tav tm="0">
                                          <p:val>
                                            <p:strVal val="#ppt_x"/>
                                          </p:val>
                                        </p:tav>
                                        <p:tav tm="100000">
                                          <p:val>
                                            <p:strVal val="#ppt_x"/>
                                          </p:val>
                                        </p:tav>
                                      </p:tavLst>
                                    </p:anim>
                                    <p:anim calcmode="lin" valueType="num">
                                      <p:cBhvr additive="base">
                                        <p:cTn id="19" dur="1000" fill="hold"/>
                                        <p:tgtEl>
                                          <p:spTgt spid="657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3</a:t>
            </a:r>
            <a:br>
              <a:rPr lang="en-US" dirty="0" smtClean="0"/>
            </a:br>
            <a:r>
              <a:rPr lang="en-US" dirty="0" smtClean="0"/>
              <a:t>Muslim Civilization’s Golden Age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218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8" name="AutoShape 8"/>
          <p:cNvSpPr>
            <a:spLocks noChangeArrowheads="1"/>
          </p:cNvSpPr>
          <p:nvPr/>
        </p:nvSpPr>
        <p:spPr bwMode="auto">
          <a:xfrm rot="5400000" flipH="1">
            <a:off x="1447800" y="1828800"/>
            <a:ext cx="2362200" cy="3581400"/>
          </a:xfrm>
          <a:prstGeom prst="upArrowCallout">
            <a:avLst>
              <a:gd name="adj1" fmla="val 20843"/>
              <a:gd name="adj2" fmla="val 18875"/>
              <a:gd name="adj3" fmla="val 19359"/>
              <a:gd name="adj4" fmla="val 82537"/>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9219" name="Rectangle 29"/>
          <p:cNvSpPr>
            <a:spLocks noChangeArrowheads="1"/>
          </p:cNvSpPr>
          <p:nvPr/>
        </p:nvSpPr>
        <p:spPr bwMode="auto">
          <a:xfrm>
            <a:off x="838200" y="13970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nSpc>
                <a:spcPct val="110000"/>
              </a:lnSpc>
            </a:pPr>
            <a:r>
              <a:rPr lang="en-US" altLang="en-US" b="1"/>
              <a:t>Muslim rulers united diverse cultures and incorporated learning from many regions. </a:t>
            </a:r>
            <a:endParaRPr lang="en-US" altLang="en-US"/>
          </a:p>
        </p:txBody>
      </p:sp>
      <p:sp>
        <p:nvSpPr>
          <p:cNvPr id="9220" name="Text Box 4"/>
          <p:cNvSpPr txBox="1">
            <a:spLocks noChangeArrowheads="1"/>
          </p:cNvSpPr>
          <p:nvPr/>
        </p:nvSpPr>
        <p:spPr bwMode="auto">
          <a:xfrm>
            <a:off x="952500" y="2540000"/>
            <a:ext cx="28575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r>
              <a:rPr lang="en-US" altLang="en-US"/>
              <a:t>Merchants were valued in the Muslim world. </a:t>
            </a:r>
            <a:r>
              <a:rPr lang="en-US" altLang="en-US">
                <a:solidFill>
                  <a:srgbClr val="0033CC"/>
                </a:solidFill>
              </a:rPr>
              <a:t>They spread products, cultures, and ideas widely.</a:t>
            </a:r>
          </a:p>
        </p:txBody>
      </p:sp>
      <p:sp>
        <p:nvSpPr>
          <p:cNvPr id="20486" name="Text Box 54"/>
          <p:cNvSpPr txBox="1">
            <a:spLocks noChangeArrowheads="1"/>
          </p:cNvSpPr>
          <p:nvPr/>
        </p:nvSpPr>
        <p:spPr bwMode="auto">
          <a:xfrm>
            <a:off x="4876800" y="2311400"/>
            <a:ext cx="37338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buSzPct val="80000"/>
              <a:buFontTx/>
              <a:buChar char="•"/>
            </a:pPr>
            <a:r>
              <a:rPr lang="en-US" altLang="en-US"/>
              <a:t>Camel caravans crossed the Sahara </a:t>
            </a:r>
            <a:br>
              <a:rPr lang="en-US" altLang="en-US"/>
            </a:br>
            <a:r>
              <a:rPr lang="en-US" altLang="en-US"/>
              <a:t>to West Africa.</a:t>
            </a:r>
          </a:p>
          <a:p>
            <a:pPr eaLnBrk="1" hangingPunct="1">
              <a:spcAft>
                <a:spcPct val="60000"/>
              </a:spcAft>
              <a:buSzPct val="80000"/>
              <a:buFontTx/>
              <a:buChar char="•"/>
            </a:pPr>
            <a:r>
              <a:rPr lang="en-US" altLang="en-US"/>
              <a:t>The Silk Road brought trade from East Asia and provided a link </a:t>
            </a:r>
            <a:br>
              <a:rPr lang="en-US" altLang="en-US"/>
            </a:br>
            <a:r>
              <a:rPr lang="en-US" altLang="en-US"/>
              <a:t>to Europe.</a:t>
            </a:r>
          </a:p>
          <a:p>
            <a:pPr eaLnBrk="1" hangingPunct="1">
              <a:spcAft>
                <a:spcPct val="60000"/>
              </a:spcAft>
              <a:buSzPct val="80000"/>
              <a:buFontTx/>
              <a:buChar char="•"/>
            </a:pPr>
            <a:r>
              <a:rPr lang="en-US" altLang="en-US"/>
              <a:t>Monsoon winds brought ships to Asia and East Africa.</a:t>
            </a:r>
          </a:p>
        </p:txBody>
      </p:sp>
    </p:spTree>
    <p:extLst>
      <p:ext uri="{BB962C8B-B14F-4D97-AF65-F5344CB8AC3E}">
        <p14:creationId xmlns:p14="http://schemas.microsoft.com/office/powerpoint/2010/main" val="3052600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additive="base">
                                        <p:cTn id="7" dur="10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20486">
                                            <p:txEl>
                                              <p:pRg st="1" end="1"/>
                                            </p:txEl>
                                          </p:spTgt>
                                        </p:tgtEl>
                                        <p:attrNameLst>
                                          <p:attrName>style.visibility</p:attrName>
                                        </p:attrNameLst>
                                      </p:cBhvr>
                                      <p:to>
                                        <p:strVal val="visible"/>
                                      </p:to>
                                    </p:set>
                                    <p:anim calcmode="lin" valueType="num">
                                      <p:cBhvr additive="base">
                                        <p:cTn id="12" dur="1000" fill="hold"/>
                                        <p:tgtEl>
                                          <p:spTgt spid="2048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048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0486">
                                            <p:txEl>
                                              <p:pRg st="2" end="2"/>
                                            </p:txEl>
                                          </p:spTgt>
                                        </p:tgtEl>
                                        <p:attrNameLst>
                                          <p:attrName>style.visibility</p:attrName>
                                        </p:attrNameLst>
                                      </p:cBhvr>
                                      <p:to>
                                        <p:strVal val="visible"/>
                                      </p:to>
                                    </p:set>
                                    <p:anim calcmode="lin" valueType="num">
                                      <p:cBhvr additive="base">
                                        <p:cTn id="17" dur="1000" fill="hold"/>
                                        <p:tgtEl>
                                          <p:spTgt spid="2048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04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AutoShape 12"/>
          <p:cNvSpPr>
            <a:spLocks noChangeArrowheads="1"/>
          </p:cNvSpPr>
          <p:nvPr/>
        </p:nvSpPr>
        <p:spPr bwMode="auto">
          <a:xfrm rot="5400000" flipH="1">
            <a:off x="1409700" y="800100"/>
            <a:ext cx="2362200" cy="4267200"/>
          </a:xfrm>
          <a:prstGeom prst="upArrowCallout">
            <a:avLst>
              <a:gd name="adj1" fmla="val 20843"/>
              <a:gd name="adj2" fmla="val 18875"/>
              <a:gd name="adj3" fmla="val 23066"/>
              <a:gd name="adj4" fmla="val 81741"/>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0243" name="Text Box 3"/>
          <p:cNvSpPr txBox="1">
            <a:spLocks noChangeArrowheads="1"/>
          </p:cNvSpPr>
          <p:nvPr/>
        </p:nvSpPr>
        <p:spPr bwMode="auto">
          <a:xfrm>
            <a:off x="558800" y="1841500"/>
            <a:ext cx="3479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r>
              <a:rPr lang="en-US" altLang="en-US" b="1"/>
              <a:t>As more people converted to Islam, Arabic became widely understood, facilitating trade </a:t>
            </a:r>
            <a:br>
              <a:rPr lang="en-US" altLang="en-US" b="1"/>
            </a:br>
            <a:r>
              <a:rPr lang="en-US" altLang="en-US" b="1"/>
              <a:t>and new learning.</a:t>
            </a:r>
            <a:endParaRPr lang="en-US" altLang="en-US"/>
          </a:p>
        </p:txBody>
      </p:sp>
      <p:sp>
        <p:nvSpPr>
          <p:cNvPr id="21509" name="Text Box 4"/>
          <p:cNvSpPr txBox="1">
            <a:spLocks noChangeArrowheads="1"/>
          </p:cNvSpPr>
          <p:nvPr/>
        </p:nvSpPr>
        <p:spPr bwMode="auto">
          <a:xfrm>
            <a:off x="4800600" y="16383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Indian numbers were introduced and became today’s Arabic numerals.</a:t>
            </a:r>
          </a:p>
          <a:p>
            <a:pPr eaLnBrk="1" hangingPunct="1">
              <a:spcBef>
                <a:spcPct val="50000"/>
              </a:spcBef>
              <a:buFont typeface="Times" charset="0"/>
              <a:buChar char="•"/>
            </a:pPr>
            <a:r>
              <a:rPr lang="en-US" altLang="en-US"/>
              <a:t>Sugar arrived from India.</a:t>
            </a:r>
          </a:p>
          <a:p>
            <a:pPr eaLnBrk="1" hangingPunct="1">
              <a:spcBef>
                <a:spcPct val="50000"/>
              </a:spcBef>
              <a:buFont typeface="Times" charset="0"/>
              <a:buChar char="•"/>
            </a:pPr>
            <a:r>
              <a:rPr lang="en-US" altLang="en-US"/>
              <a:t>Papermaking came from China.</a:t>
            </a:r>
          </a:p>
        </p:txBody>
      </p:sp>
      <p:sp>
        <p:nvSpPr>
          <p:cNvPr id="464903" name="Text Box 7"/>
          <p:cNvSpPr txBox="1">
            <a:spLocks noChangeArrowheads="1"/>
          </p:cNvSpPr>
          <p:nvPr/>
        </p:nvSpPr>
        <p:spPr bwMode="auto">
          <a:xfrm>
            <a:off x="457200" y="464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solidFill>
                  <a:srgbClr val="0033CC"/>
                </a:solidFill>
              </a:rPr>
              <a:t>New business practices, such as partnerships, checks, and credit, grew from the use of a money economy.</a:t>
            </a:r>
          </a:p>
        </p:txBody>
      </p:sp>
    </p:spTree>
    <p:extLst>
      <p:ext uri="{BB962C8B-B14F-4D97-AF65-F5344CB8AC3E}">
        <p14:creationId xmlns:p14="http://schemas.microsoft.com/office/powerpoint/2010/main" val="1092122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10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21509">
                                            <p:txEl>
                                              <p:pRg st="1" end="1"/>
                                            </p:txEl>
                                          </p:spTgt>
                                        </p:tgtEl>
                                        <p:attrNameLst>
                                          <p:attrName>style.visibility</p:attrName>
                                        </p:attrNameLst>
                                      </p:cBhvr>
                                      <p:to>
                                        <p:strVal val="visible"/>
                                      </p:to>
                                    </p:set>
                                    <p:anim calcmode="lin" valueType="num">
                                      <p:cBhvr additive="base">
                                        <p:cTn id="12" dur="10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150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1509">
                                            <p:txEl>
                                              <p:pRg st="2" end="2"/>
                                            </p:txEl>
                                          </p:spTgt>
                                        </p:tgtEl>
                                        <p:attrNameLst>
                                          <p:attrName>style.visibility</p:attrName>
                                        </p:attrNameLst>
                                      </p:cBhvr>
                                      <p:to>
                                        <p:strVal val="visible"/>
                                      </p:to>
                                    </p:set>
                                    <p:anim calcmode="lin" valueType="num">
                                      <p:cBhvr additive="base">
                                        <p:cTn id="17" dur="10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150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464903"/>
                                        </p:tgtEl>
                                        <p:attrNameLst>
                                          <p:attrName>style.visibility</p:attrName>
                                        </p:attrNameLst>
                                      </p:cBhvr>
                                      <p:to>
                                        <p:strVal val="visible"/>
                                      </p:to>
                                    </p:set>
                                    <p:anim calcmode="lin" valueType="num">
                                      <p:cBhvr additive="base">
                                        <p:cTn id="22" dur="1000" fill="hold"/>
                                        <p:tgtEl>
                                          <p:spTgt spid="464903"/>
                                        </p:tgtEl>
                                        <p:attrNameLst>
                                          <p:attrName>ppt_x</p:attrName>
                                        </p:attrNameLst>
                                      </p:cBhvr>
                                      <p:tavLst>
                                        <p:tav tm="0">
                                          <p:val>
                                            <p:strVal val="#ppt_x"/>
                                          </p:val>
                                        </p:tav>
                                        <p:tav tm="100000">
                                          <p:val>
                                            <p:strVal val="#ppt_x"/>
                                          </p:val>
                                        </p:tav>
                                      </p:tavLst>
                                    </p:anim>
                                    <p:anim calcmode="lin" valueType="num">
                                      <p:cBhvr additive="base">
                                        <p:cTn id="23" dur="1000" fill="hold"/>
                                        <p:tgtEl>
                                          <p:spTgt spid="464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P spid="4649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
          <p:cNvSpPr txBox="1">
            <a:spLocks noChangeArrowheads="1"/>
          </p:cNvSpPr>
          <p:nvPr/>
        </p:nvSpPr>
        <p:spPr bwMode="auto">
          <a:xfrm>
            <a:off x="838200" y="1422400"/>
            <a:ext cx="7848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The </a:t>
            </a:r>
            <a:r>
              <a:rPr lang="en-US" altLang="en-US" b="1">
                <a:solidFill>
                  <a:srgbClr val="FF0000"/>
                </a:solidFill>
              </a:rPr>
              <a:t>Quran</a:t>
            </a:r>
            <a:r>
              <a:rPr lang="en-US" altLang="en-US" b="1"/>
              <a:t> says that Muhammad became the messenger of God.</a:t>
            </a:r>
          </a:p>
        </p:txBody>
      </p:sp>
      <p:pic>
        <p:nvPicPr>
          <p:cNvPr id="11267" name="Picture 4" descr="WH-Ch9_S1_Yathr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3638"/>
            <a:ext cx="34290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4495800" y="2319338"/>
            <a:ext cx="42672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The merchants of Mecca feared that he would disrupt their business and threatened Muhammad.</a:t>
            </a:r>
          </a:p>
          <a:p>
            <a:pPr eaLnBrk="1" hangingPunct="1">
              <a:spcBef>
                <a:spcPct val="50000"/>
              </a:spcBef>
            </a:pPr>
            <a:r>
              <a:rPr lang="en-US" altLang="en-US"/>
              <a:t>In 622, he fled to </a:t>
            </a:r>
            <a:r>
              <a:rPr lang="en-US" altLang="en-US" b="1">
                <a:solidFill>
                  <a:srgbClr val="FF0000"/>
                </a:solidFill>
              </a:rPr>
              <a:t>Yathrib,</a:t>
            </a:r>
            <a:r>
              <a:rPr lang="en-US" altLang="en-US"/>
              <a:t> soon renamed </a:t>
            </a:r>
            <a:r>
              <a:rPr lang="en-US" altLang="en-US" b="1">
                <a:solidFill>
                  <a:srgbClr val="FF0000"/>
                </a:solidFill>
              </a:rPr>
              <a:t>Medina</a:t>
            </a:r>
            <a:r>
              <a:rPr lang="en-US" altLang="en-US"/>
              <a:t> or the “city of the Prophet.” </a:t>
            </a:r>
            <a:br>
              <a:rPr lang="en-US" altLang="en-US"/>
            </a:br>
            <a:r>
              <a:rPr lang="en-US" altLang="en-US"/>
              <a:t>His journey, called the </a:t>
            </a:r>
            <a:r>
              <a:rPr lang="en-US" altLang="en-US" b="1">
                <a:solidFill>
                  <a:srgbClr val="FF0000"/>
                </a:solidFill>
              </a:rPr>
              <a:t>hijra,</a:t>
            </a:r>
            <a:r>
              <a:rPr lang="en-US" altLang="en-US"/>
              <a:t> led to the beginning of the Muslim religion. </a:t>
            </a:r>
          </a:p>
          <a:p>
            <a:pPr eaLnBrk="1" hangingPunct="1">
              <a:spcBef>
                <a:spcPct val="50000"/>
              </a:spcBef>
            </a:pPr>
            <a:endParaRPr lang="en-US" altLang="en-US"/>
          </a:p>
        </p:txBody>
      </p:sp>
    </p:spTree>
    <p:extLst>
      <p:ext uri="{BB962C8B-B14F-4D97-AF65-F5344CB8AC3E}">
        <p14:creationId xmlns:p14="http://schemas.microsoft.com/office/powerpoint/2010/main" val="2558550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AutoShape 8"/>
          <p:cNvSpPr>
            <a:spLocks noChangeArrowheads="1"/>
          </p:cNvSpPr>
          <p:nvPr/>
        </p:nvSpPr>
        <p:spPr bwMode="auto">
          <a:xfrm rot="5400000" flipH="1">
            <a:off x="1143000" y="850900"/>
            <a:ext cx="2667000" cy="4038600"/>
          </a:xfrm>
          <a:prstGeom prst="upArrowCallout">
            <a:avLst>
              <a:gd name="adj1" fmla="val 20843"/>
              <a:gd name="adj2" fmla="val 18875"/>
              <a:gd name="adj3" fmla="val 19335"/>
              <a:gd name="adj4" fmla="val 77005"/>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1267" name="Text Box 2"/>
          <p:cNvSpPr txBox="1">
            <a:spLocks noChangeArrowheads="1"/>
          </p:cNvSpPr>
          <p:nvPr/>
        </p:nvSpPr>
        <p:spPr bwMode="auto">
          <a:xfrm>
            <a:off x="571500" y="1638300"/>
            <a:ext cx="33909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Handicraft industries were valued. Heads of each guild regulated quality, price, and production.</a:t>
            </a:r>
          </a:p>
        </p:txBody>
      </p:sp>
      <p:sp>
        <p:nvSpPr>
          <p:cNvPr id="22531" name="Text Box 4"/>
          <p:cNvSpPr txBox="1">
            <a:spLocks noChangeArrowheads="1"/>
          </p:cNvSpPr>
          <p:nvPr/>
        </p:nvSpPr>
        <p:spPr bwMode="auto">
          <a:xfrm>
            <a:off x="4724400" y="1422400"/>
            <a:ext cx="41148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30000"/>
              </a:spcBef>
            </a:pPr>
            <a:r>
              <a:rPr lang="en-US" altLang="en-US"/>
              <a:t>Some valued products included:</a:t>
            </a:r>
          </a:p>
          <a:p>
            <a:pPr eaLnBrk="1" hangingPunct="1">
              <a:spcBef>
                <a:spcPct val="30000"/>
              </a:spcBef>
              <a:buSzPct val="80000"/>
              <a:buFontTx/>
              <a:buChar char="•"/>
            </a:pPr>
            <a:r>
              <a:rPr lang="en-US" altLang="en-US"/>
              <a:t> Steel swords—Damascus</a:t>
            </a:r>
          </a:p>
          <a:p>
            <a:pPr eaLnBrk="1" hangingPunct="1">
              <a:spcBef>
                <a:spcPct val="30000"/>
              </a:spcBef>
              <a:buSzPct val="80000"/>
              <a:buFontTx/>
              <a:buChar char="•"/>
            </a:pPr>
            <a:r>
              <a:rPr lang="en-US" altLang="en-US"/>
              <a:t> Leather goods—Córdoba</a:t>
            </a:r>
          </a:p>
          <a:p>
            <a:pPr eaLnBrk="1" hangingPunct="1">
              <a:spcBef>
                <a:spcPct val="30000"/>
              </a:spcBef>
              <a:buSzPct val="80000"/>
              <a:buFontTx/>
              <a:buChar char="•"/>
            </a:pPr>
            <a:r>
              <a:rPr lang="en-US" altLang="en-US"/>
              <a:t> Cotton textiles—Egypt</a:t>
            </a:r>
          </a:p>
          <a:p>
            <a:pPr eaLnBrk="1" hangingPunct="1">
              <a:spcBef>
                <a:spcPct val="30000"/>
              </a:spcBef>
              <a:buSzPct val="80000"/>
              <a:buFontTx/>
              <a:buChar char="•"/>
            </a:pPr>
            <a:r>
              <a:rPr lang="en-US" altLang="en-US"/>
              <a:t> Carpets—Persia</a:t>
            </a:r>
          </a:p>
        </p:txBody>
      </p:sp>
      <p:grpSp>
        <p:nvGrpSpPr>
          <p:cNvPr id="2" name="Group 10"/>
          <p:cNvGrpSpPr>
            <a:grpSpLocks/>
          </p:cNvGrpSpPr>
          <p:nvPr/>
        </p:nvGrpSpPr>
        <p:grpSpPr bwMode="auto">
          <a:xfrm>
            <a:off x="457200" y="4556125"/>
            <a:ext cx="4038600" cy="1295400"/>
            <a:chOff x="288" y="2870"/>
            <a:chExt cx="2544" cy="816"/>
          </a:xfrm>
        </p:grpSpPr>
        <p:sp>
          <p:nvSpPr>
            <p:cNvPr id="22537" name="AutoShape 9"/>
            <p:cNvSpPr>
              <a:spLocks noChangeArrowheads="1"/>
            </p:cNvSpPr>
            <p:nvPr/>
          </p:nvSpPr>
          <p:spPr bwMode="auto">
            <a:xfrm rot="5400000" flipH="1">
              <a:off x="1152" y="2006"/>
              <a:ext cx="816" cy="2544"/>
            </a:xfrm>
            <a:prstGeom prst="upArrowCallout">
              <a:avLst>
                <a:gd name="adj1" fmla="val 44370"/>
                <a:gd name="adj2" fmla="val 39463"/>
                <a:gd name="adj3" fmla="val 39822"/>
                <a:gd name="adj4" fmla="val 77005"/>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1272" name="Text Box 8"/>
            <p:cNvSpPr txBox="1">
              <a:spLocks noChangeArrowheads="1"/>
            </p:cNvSpPr>
            <p:nvPr/>
          </p:nvSpPr>
          <p:spPr bwMode="auto">
            <a:xfrm>
              <a:off x="360" y="2934"/>
              <a:ext cx="170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Muslim rulers extended </a:t>
              </a:r>
              <a:br>
                <a:rPr lang="en-US" altLang="en-US" b="1"/>
              </a:br>
              <a:r>
                <a:rPr lang="en-US" altLang="en-US" b="1"/>
                <a:t>agriculture.</a:t>
              </a:r>
            </a:p>
          </p:txBody>
        </p:sp>
      </p:grpSp>
      <p:sp>
        <p:nvSpPr>
          <p:cNvPr id="22535" name="Text Box 10"/>
          <p:cNvSpPr txBox="1">
            <a:spLocks noChangeArrowheads="1"/>
          </p:cNvSpPr>
          <p:nvPr/>
        </p:nvSpPr>
        <p:spPr bwMode="auto">
          <a:xfrm>
            <a:off x="4724400" y="4618038"/>
            <a:ext cx="4191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In addition to food, farmers grew cotton, sugar cane, flowers, and herbs. </a:t>
            </a:r>
          </a:p>
        </p:txBody>
      </p:sp>
    </p:spTree>
    <p:extLst>
      <p:ext uri="{BB962C8B-B14F-4D97-AF65-F5344CB8AC3E}">
        <p14:creationId xmlns:p14="http://schemas.microsoft.com/office/powerpoint/2010/main" val="4215516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22531">
                                            <p:txEl>
                                              <p:pRg st="3" end="3"/>
                                            </p:txEl>
                                          </p:spTgt>
                                        </p:tgtEl>
                                        <p:attrNameLst>
                                          <p:attrName>style.visibility</p:attrName>
                                        </p:attrNameLst>
                                      </p:cBhvr>
                                      <p:to>
                                        <p:strVal val="visible"/>
                                      </p:to>
                                    </p:set>
                                    <p:anim calcmode="lin" valueType="num">
                                      <p:cBhvr additive="base">
                                        <p:cTn id="22"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4" fill="hold" grpId="0" nodeType="afterEffect">
                                  <p:stCondLst>
                                    <p:cond delay="100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4" fill="hold" nodeType="afterEffect">
                                  <p:stCondLst>
                                    <p:cond delay="10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ppt_x"/>
                                          </p:val>
                                        </p:tav>
                                        <p:tav tm="100000">
                                          <p:val>
                                            <p:strVal val="#ppt_x"/>
                                          </p:val>
                                        </p:tav>
                                      </p:tavLst>
                                    </p:anim>
                                    <p:anim calcmode="lin" valueType="num">
                                      <p:cBhvr additive="base">
                                        <p:cTn id="3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535"/>
                                        </p:tgtEl>
                                        <p:attrNameLst>
                                          <p:attrName>style.visibility</p:attrName>
                                        </p:attrNameLst>
                                      </p:cBhvr>
                                      <p:to>
                                        <p:strVal val="visible"/>
                                      </p:to>
                                    </p:set>
                                    <p:anim calcmode="lin" valueType="num">
                                      <p:cBhvr additive="base">
                                        <p:cTn id="38" dur="1000" fill="hold"/>
                                        <p:tgtEl>
                                          <p:spTgt spid="22535"/>
                                        </p:tgtEl>
                                        <p:attrNameLst>
                                          <p:attrName>ppt_x</p:attrName>
                                        </p:attrNameLst>
                                      </p:cBhvr>
                                      <p:tavLst>
                                        <p:tav tm="0">
                                          <p:val>
                                            <p:strVal val="#ppt_x"/>
                                          </p:val>
                                        </p:tav>
                                        <p:tav tm="100000">
                                          <p:val>
                                            <p:strVal val="#ppt_x"/>
                                          </p:val>
                                        </p:tav>
                                      </p:tavLst>
                                    </p:anim>
                                    <p:anim calcmode="lin" valueType="num">
                                      <p:cBhvr additive="base">
                                        <p:cTn id="39" dur="1000" fill="hold"/>
                                        <p:tgtEl>
                                          <p:spTgt spid="22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38200" y="1422400"/>
            <a:ext cx="7467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There was </a:t>
            </a:r>
            <a:r>
              <a:rPr lang="en-US" altLang="en-US" b="1">
                <a:solidFill>
                  <a:srgbClr val="FF0000"/>
                </a:solidFill>
              </a:rPr>
              <a:t>social mobility,</a:t>
            </a:r>
            <a:r>
              <a:rPr lang="en-US" altLang="en-US" b="1"/>
              <a:t> with options to improve one’s standing through religious, military, or scholastic achievements. </a:t>
            </a:r>
          </a:p>
        </p:txBody>
      </p:sp>
      <p:sp>
        <p:nvSpPr>
          <p:cNvPr id="12291" name="Rectangle 7"/>
          <p:cNvSpPr>
            <a:spLocks noChangeArrowheads="1"/>
          </p:cNvSpPr>
          <p:nvPr/>
        </p:nvSpPr>
        <p:spPr bwMode="auto">
          <a:xfrm>
            <a:off x="838200" y="2971800"/>
            <a:ext cx="7467600" cy="24384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graphicFrame>
        <p:nvGraphicFramePr>
          <p:cNvPr id="23605" name="Group 53"/>
          <p:cNvGraphicFramePr>
            <a:graphicFrameLocks noGrp="1"/>
          </p:cNvGraphicFramePr>
          <p:nvPr/>
        </p:nvGraphicFramePr>
        <p:xfrm>
          <a:off x="990600" y="3070225"/>
          <a:ext cx="7239000" cy="2263775"/>
        </p:xfrm>
        <a:graphic>
          <a:graphicData uri="http://schemas.openxmlformats.org/drawingml/2006/table">
            <a:tbl>
              <a:tblPr/>
              <a:tblGrid>
                <a:gridCol w="3506788"/>
                <a:gridCol w="3732212"/>
              </a:tblGrid>
              <a:tr h="43497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28" charset="0"/>
                      </a:endParaRPr>
                    </a:p>
                  </a:txBody>
                  <a:tcPr anchor="ctr" horzOverflow="overflow">
                    <a:lnL cap="flat">
                      <a:noFill/>
                    </a:lnL>
                    <a:lnR cap="flat">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tc hMerge="1">
                  <a:txBody>
                    <a:bodyPr/>
                    <a:lstStyle/>
                    <a:p>
                      <a:endParaRPr lang="en-US"/>
                    </a:p>
                  </a:txBody>
                  <a:tcPr/>
                </a:tc>
              </a:tr>
              <a:tr h="1828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sp>
        <p:nvSpPr>
          <p:cNvPr id="400393" name="Text Box 9"/>
          <p:cNvSpPr txBox="1">
            <a:spLocks noChangeArrowheads="1"/>
          </p:cNvSpPr>
          <p:nvPr/>
        </p:nvSpPr>
        <p:spPr bwMode="auto">
          <a:xfrm>
            <a:off x="838200" y="3606800"/>
            <a:ext cx="365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Many slaves were </a:t>
            </a:r>
            <a:br>
              <a:rPr lang="en-US" altLang="en-US"/>
            </a:br>
            <a:r>
              <a:rPr lang="en-US" altLang="en-US"/>
              <a:t>house servants, skilled artisans, or soldiers, who could earn their freedom.</a:t>
            </a:r>
            <a:endParaRPr lang="en-US" altLang="en-US" sz="2000"/>
          </a:p>
        </p:txBody>
      </p:sp>
      <p:sp>
        <p:nvSpPr>
          <p:cNvPr id="12299" name="Text Box 10"/>
          <p:cNvSpPr txBox="1">
            <a:spLocks noChangeArrowheads="1"/>
          </p:cNvSpPr>
          <p:nvPr/>
        </p:nvSpPr>
        <p:spPr bwMode="auto">
          <a:xfrm>
            <a:off x="838200" y="3014663"/>
            <a:ext cx="746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solidFill>
                  <a:srgbClr val="0033CC"/>
                </a:solidFill>
              </a:rPr>
              <a:t>Slavery did exist, however.</a:t>
            </a:r>
          </a:p>
        </p:txBody>
      </p:sp>
      <p:sp>
        <p:nvSpPr>
          <p:cNvPr id="400395" name="Text Box 11"/>
          <p:cNvSpPr txBox="1">
            <a:spLocks noChangeArrowheads="1"/>
          </p:cNvSpPr>
          <p:nvPr/>
        </p:nvSpPr>
        <p:spPr bwMode="auto">
          <a:xfrm>
            <a:off x="4495800" y="3606800"/>
            <a:ext cx="3810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Slaves could often buy their freedom. If a slave’s father was a freeman, he could be freed as well.</a:t>
            </a:r>
            <a:endParaRPr lang="en-US" altLang="en-US" sz="2000"/>
          </a:p>
        </p:txBody>
      </p:sp>
    </p:spTree>
    <p:extLst>
      <p:ext uri="{BB962C8B-B14F-4D97-AF65-F5344CB8AC3E}">
        <p14:creationId xmlns:p14="http://schemas.microsoft.com/office/powerpoint/2010/main" val="2956935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0393"/>
                                        </p:tgtEl>
                                        <p:attrNameLst>
                                          <p:attrName>style.visibility</p:attrName>
                                        </p:attrNameLst>
                                      </p:cBhvr>
                                      <p:to>
                                        <p:strVal val="visible"/>
                                      </p:to>
                                    </p:set>
                                    <p:anim calcmode="lin" valueType="num">
                                      <p:cBhvr additive="base">
                                        <p:cTn id="7" dur="1000" fill="hold"/>
                                        <p:tgtEl>
                                          <p:spTgt spid="400393"/>
                                        </p:tgtEl>
                                        <p:attrNameLst>
                                          <p:attrName>ppt_x</p:attrName>
                                        </p:attrNameLst>
                                      </p:cBhvr>
                                      <p:tavLst>
                                        <p:tav tm="0">
                                          <p:val>
                                            <p:strVal val="#ppt_x"/>
                                          </p:val>
                                        </p:tav>
                                        <p:tav tm="100000">
                                          <p:val>
                                            <p:strVal val="#ppt_x"/>
                                          </p:val>
                                        </p:tav>
                                      </p:tavLst>
                                    </p:anim>
                                    <p:anim calcmode="lin" valueType="num">
                                      <p:cBhvr additive="base">
                                        <p:cTn id="8" dur="1000" fill="hold"/>
                                        <p:tgtEl>
                                          <p:spTgt spid="4003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0395"/>
                                        </p:tgtEl>
                                        <p:attrNameLst>
                                          <p:attrName>style.visibility</p:attrName>
                                        </p:attrNameLst>
                                      </p:cBhvr>
                                      <p:to>
                                        <p:strVal val="visible"/>
                                      </p:to>
                                    </p:set>
                                    <p:anim calcmode="lin" valueType="num">
                                      <p:cBhvr additive="base">
                                        <p:cTn id="13" dur="1000" fill="hold"/>
                                        <p:tgtEl>
                                          <p:spTgt spid="400395"/>
                                        </p:tgtEl>
                                        <p:attrNameLst>
                                          <p:attrName>ppt_x</p:attrName>
                                        </p:attrNameLst>
                                      </p:cBhvr>
                                      <p:tavLst>
                                        <p:tav tm="0">
                                          <p:val>
                                            <p:strVal val="#ppt_x"/>
                                          </p:val>
                                        </p:tav>
                                        <p:tav tm="100000">
                                          <p:val>
                                            <p:strVal val="#ppt_x"/>
                                          </p:val>
                                        </p:tav>
                                      </p:tavLst>
                                    </p:anim>
                                    <p:anim calcmode="lin" valueType="num">
                                      <p:cBhvr additive="base">
                                        <p:cTn id="14" dur="1000" fill="hold"/>
                                        <p:tgtEl>
                                          <p:spTgt spid="400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p:bldP spid="4003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838200" y="1752600"/>
            <a:ext cx="7467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Islamic art and literature reflected the diverse cultures within the Muslim world. </a:t>
            </a:r>
          </a:p>
          <a:p>
            <a:pPr eaLnBrk="1" hangingPunct="1">
              <a:spcAft>
                <a:spcPct val="60000"/>
              </a:spcAft>
            </a:pPr>
            <a:endParaRPr lang="en-US" altLang="en-US"/>
          </a:p>
        </p:txBody>
      </p:sp>
      <p:sp>
        <p:nvSpPr>
          <p:cNvPr id="13315" name="Text Box 4"/>
          <p:cNvSpPr txBox="1">
            <a:spLocks noChangeArrowheads="1"/>
          </p:cNvSpPr>
          <p:nvPr/>
        </p:nvSpPr>
        <p:spPr bwMode="auto">
          <a:xfrm>
            <a:off x="838200" y="2743200"/>
            <a:ext cx="7467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Clr>
                <a:schemeClr val="tx1"/>
              </a:buClr>
              <a:buFont typeface="Times" charset="0"/>
              <a:buChar char="•"/>
            </a:pPr>
            <a:r>
              <a:rPr lang="en-US" altLang="en-US">
                <a:solidFill>
                  <a:srgbClr val="0033CC"/>
                </a:solidFill>
              </a:rPr>
              <a:t>It was forbidden to portray God or human figures in religious art.</a:t>
            </a:r>
          </a:p>
          <a:p>
            <a:pPr>
              <a:spcAft>
                <a:spcPct val="60000"/>
              </a:spcAft>
              <a:buClr>
                <a:schemeClr val="tx1"/>
              </a:buClr>
              <a:buFont typeface="Times" charset="0"/>
              <a:buChar char="•"/>
            </a:pPr>
            <a:r>
              <a:rPr lang="en-US" altLang="en-US">
                <a:solidFill>
                  <a:srgbClr val="0033CC"/>
                </a:solidFill>
              </a:rPr>
              <a:t>The Quran itself was the greatest literature.</a:t>
            </a:r>
          </a:p>
        </p:txBody>
      </p:sp>
    </p:spTree>
    <p:extLst>
      <p:ext uri="{BB962C8B-B14F-4D97-AF65-F5344CB8AC3E}">
        <p14:creationId xmlns:p14="http://schemas.microsoft.com/office/powerpoint/2010/main" val="3126024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7"/>
          <p:cNvSpPr txBox="1">
            <a:spLocks noChangeArrowheads="1"/>
          </p:cNvSpPr>
          <p:nvPr/>
        </p:nvSpPr>
        <p:spPr bwMode="auto">
          <a:xfrm>
            <a:off x="457200" y="4568825"/>
            <a:ext cx="8229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Poets wrote tales of romantic and dangerous desert journeys. Some are remembered today—“Ali Baba and the Forty Thieves” and “Aladdin and His Magic Lamp,” from </a:t>
            </a:r>
            <a:r>
              <a:rPr lang="en-US" altLang="en-US" i="1"/>
              <a:t>The Thousand and One Nights.</a:t>
            </a:r>
          </a:p>
        </p:txBody>
      </p:sp>
      <p:sp>
        <p:nvSpPr>
          <p:cNvPr id="14342" name="Rectangle 7"/>
          <p:cNvSpPr>
            <a:spLocks noChangeArrowheads="1"/>
          </p:cNvSpPr>
          <p:nvPr/>
        </p:nvSpPr>
        <p:spPr bwMode="auto">
          <a:xfrm>
            <a:off x="457200" y="1597025"/>
            <a:ext cx="8229600" cy="26670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graphicFrame>
        <p:nvGraphicFramePr>
          <p:cNvPr id="14352" name="Group 16"/>
          <p:cNvGraphicFramePr>
            <a:graphicFrameLocks noGrp="1"/>
          </p:cNvGraphicFramePr>
          <p:nvPr/>
        </p:nvGraphicFramePr>
        <p:xfrm>
          <a:off x="533400" y="2076450"/>
          <a:ext cx="8077200" cy="2111375"/>
        </p:xfrm>
        <a:graphic>
          <a:graphicData uri="http://schemas.openxmlformats.org/drawingml/2006/table">
            <a:tbl>
              <a:tblPr/>
              <a:tblGrid>
                <a:gridCol w="3913188"/>
                <a:gridCol w="4164012"/>
              </a:tblGrid>
              <a:tr h="434975">
                <a:tc gridSpan="2">
                  <a:txBody>
                    <a:bodyPr/>
                    <a:lstStyle>
                      <a:lvl1pPr eaLnBrk="0" hangingPunct="0">
                        <a:spcBef>
                          <a:spcPct val="20000"/>
                        </a:spcBef>
                        <a:defRPr sz="2800">
                          <a:solidFill>
                            <a:schemeClr val="tx1"/>
                          </a:solidFill>
                          <a:latin typeface="Verdana" pitchFamily="34" charset="0"/>
                        </a:defRPr>
                      </a:lvl1pPr>
                      <a:lvl2pPr marL="742950" indent="-285750" eaLnBrk="0" hangingPunct="0">
                        <a:spcBef>
                          <a:spcPct val="20000"/>
                        </a:spcBef>
                        <a:defRPr sz="2400">
                          <a:solidFill>
                            <a:schemeClr val="tx1"/>
                          </a:solidFill>
                          <a:latin typeface="Verdana" pitchFamily="34" charset="0"/>
                        </a:defRPr>
                      </a:lvl2pPr>
                      <a:lvl3pPr marL="1143000" indent="-228600" eaLnBrk="0" hangingPunct="0">
                        <a:spcBef>
                          <a:spcPct val="20000"/>
                        </a:spcBef>
                        <a:defRPr sz="2000">
                          <a:solidFill>
                            <a:schemeClr val="tx1"/>
                          </a:solidFill>
                          <a:latin typeface="Verdana" pitchFamily="34" charset="0"/>
                        </a:defRPr>
                      </a:lvl3pPr>
                      <a:lvl4pPr marL="1600200" indent="-228600" eaLnBrk="0" hangingPunct="0">
                        <a:spcBef>
                          <a:spcPct val="20000"/>
                        </a:spcBef>
                        <a:defRPr>
                          <a:solidFill>
                            <a:schemeClr val="tx1"/>
                          </a:solidFill>
                          <a:latin typeface="Verdana" pitchFamily="34" charset="0"/>
                        </a:defRPr>
                      </a:lvl4pPr>
                      <a:lvl5pPr marL="2057400" indent="-228600" eaLnBrk="0" hangingPunct="0">
                        <a:spcBef>
                          <a:spcPct val="20000"/>
                        </a:spcBef>
                        <a:defRPr>
                          <a:solidFill>
                            <a:schemeClr val="tx1"/>
                          </a:solidFill>
                          <a:latin typeface="Verdana" pitchFamily="34" charset="0"/>
                        </a:defRPr>
                      </a:lvl5pPr>
                      <a:lvl6pPr marL="2514600" indent="-228600" eaLnBrk="0" fontAlgn="base" hangingPunct="0">
                        <a:spcBef>
                          <a:spcPct val="20000"/>
                        </a:spcBef>
                        <a:spcAft>
                          <a:spcPct val="0"/>
                        </a:spcAft>
                        <a:defRPr>
                          <a:solidFill>
                            <a:schemeClr val="tx1"/>
                          </a:solidFill>
                          <a:latin typeface="Verdana" pitchFamily="34" charset="0"/>
                        </a:defRPr>
                      </a:lvl6pPr>
                      <a:lvl7pPr marL="2971800" indent="-228600" eaLnBrk="0" fontAlgn="base" hangingPunct="0">
                        <a:spcBef>
                          <a:spcPct val="20000"/>
                        </a:spcBef>
                        <a:spcAft>
                          <a:spcPct val="0"/>
                        </a:spcAft>
                        <a:defRPr>
                          <a:solidFill>
                            <a:schemeClr val="tx1"/>
                          </a:solidFill>
                          <a:latin typeface="Verdana" pitchFamily="34" charset="0"/>
                        </a:defRPr>
                      </a:lvl7pPr>
                      <a:lvl8pPr marL="3429000" indent="-228600" eaLnBrk="0" fontAlgn="base" hangingPunct="0">
                        <a:spcBef>
                          <a:spcPct val="20000"/>
                        </a:spcBef>
                        <a:spcAft>
                          <a:spcPct val="0"/>
                        </a:spcAft>
                        <a:defRPr>
                          <a:solidFill>
                            <a:schemeClr val="tx1"/>
                          </a:solidFill>
                          <a:latin typeface="Verdana" pitchFamily="34" charset="0"/>
                        </a:defRPr>
                      </a:lvl8pPr>
                      <a:lvl9pPr marL="3886200" indent="-228600" eaLnBrk="0" fontAlgn="base" hangingPunct="0">
                        <a:spcBef>
                          <a:spcPct val="20000"/>
                        </a:spcBef>
                        <a:spcAft>
                          <a:spcPct val="0"/>
                        </a:spcAft>
                        <a:defRPr>
                          <a:solidFill>
                            <a:schemeClr val="tx1"/>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rgbClr val="333399"/>
                        </a:solidFill>
                        <a:effectLst/>
                        <a:latin typeface="Verdana" pitchFamily="34" charset="0"/>
                        <a:cs typeface="Arial"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c hMerge="1">
                  <a:txBody>
                    <a:bodyPr/>
                    <a:lstStyle/>
                    <a:p>
                      <a:endParaRPr lang="en-US"/>
                    </a:p>
                  </a:txBody>
                  <a:tcPr/>
                </a:tc>
              </a:tr>
              <a:tr h="1676400">
                <a:tc>
                  <a:txBody>
                    <a:bodyPr/>
                    <a:lstStyle>
                      <a:lvl1pPr eaLnBrk="0" hangingPunct="0">
                        <a:spcBef>
                          <a:spcPct val="20000"/>
                        </a:spcBef>
                        <a:defRPr sz="2800">
                          <a:solidFill>
                            <a:schemeClr val="tx1"/>
                          </a:solidFill>
                          <a:latin typeface="Verdana" pitchFamily="34" charset="0"/>
                        </a:defRPr>
                      </a:lvl1pPr>
                      <a:lvl2pPr marL="742950" indent="-285750" eaLnBrk="0" hangingPunct="0">
                        <a:spcBef>
                          <a:spcPct val="20000"/>
                        </a:spcBef>
                        <a:defRPr sz="2400">
                          <a:solidFill>
                            <a:schemeClr val="tx1"/>
                          </a:solidFill>
                          <a:latin typeface="Verdana" pitchFamily="34" charset="0"/>
                        </a:defRPr>
                      </a:lvl2pPr>
                      <a:lvl3pPr marL="1143000" indent="-228600" eaLnBrk="0" hangingPunct="0">
                        <a:spcBef>
                          <a:spcPct val="20000"/>
                        </a:spcBef>
                        <a:defRPr sz="2000">
                          <a:solidFill>
                            <a:schemeClr val="tx1"/>
                          </a:solidFill>
                          <a:latin typeface="Verdana" pitchFamily="34" charset="0"/>
                        </a:defRPr>
                      </a:lvl3pPr>
                      <a:lvl4pPr marL="1600200" indent="-228600" eaLnBrk="0" hangingPunct="0">
                        <a:spcBef>
                          <a:spcPct val="20000"/>
                        </a:spcBef>
                        <a:defRPr>
                          <a:solidFill>
                            <a:schemeClr val="tx1"/>
                          </a:solidFill>
                          <a:latin typeface="Verdana" pitchFamily="34" charset="0"/>
                        </a:defRPr>
                      </a:lvl4pPr>
                      <a:lvl5pPr marL="2057400" indent="-228600" eaLnBrk="0" hangingPunct="0">
                        <a:spcBef>
                          <a:spcPct val="20000"/>
                        </a:spcBef>
                        <a:defRPr>
                          <a:solidFill>
                            <a:schemeClr val="tx1"/>
                          </a:solidFill>
                          <a:latin typeface="Verdana" pitchFamily="34" charset="0"/>
                        </a:defRPr>
                      </a:lvl5pPr>
                      <a:lvl6pPr marL="2514600" indent="-228600" eaLnBrk="0" fontAlgn="base" hangingPunct="0">
                        <a:spcBef>
                          <a:spcPct val="20000"/>
                        </a:spcBef>
                        <a:spcAft>
                          <a:spcPct val="0"/>
                        </a:spcAft>
                        <a:defRPr>
                          <a:solidFill>
                            <a:schemeClr val="tx1"/>
                          </a:solidFill>
                          <a:latin typeface="Verdana" pitchFamily="34" charset="0"/>
                        </a:defRPr>
                      </a:lvl6pPr>
                      <a:lvl7pPr marL="2971800" indent="-228600" eaLnBrk="0" fontAlgn="base" hangingPunct="0">
                        <a:spcBef>
                          <a:spcPct val="20000"/>
                        </a:spcBef>
                        <a:spcAft>
                          <a:spcPct val="0"/>
                        </a:spcAft>
                        <a:defRPr>
                          <a:solidFill>
                            <a:schemeClr val="tx1"/>
                          </a:solidFill>
                          <a:latin typeface="Verdana" pitchFamily="34" charset="0"/>
                        </a:defRPr>
                      </a:lvl7pPr>
                      <a:lvl8pPr marL="3429000" indent="-228600" eaLnBrk="0" fontAlgn="base" hangingPunct="0">
                        <a:spcBef>
                          <a:spcPct val="20000"/>
                        </a:spcBef>
                        <a:spcAft>
                          <a:spcPct val="0"/>
                        </a:spcAft>
                        <a:defRPr>
                          <a:solidFill>
                            <a:schemeClr val="tx1"/>
                          </a:solidFill>
                          <a:latin typeface="Verdana" pitchFamily="34" charset="0"/>
                        </a:defRPr>
                      </a:lvl8pPr>
                      <a:lvl9pPr marL="3886200" indent="-228600" eaLnBrk="0" fontAlgn="base" hangingPunct="0">
                        <a:spcBef>
                          <a:spcPct val="20000"/>
                        </a:spcBef>
                        <a:spcAft>
                          <a:spcPct val="0"/>
                        </a:spcAft>
                        <a:defRPr>
                          <a:solidFill>
                            <a:schemeClr val="tx1"/>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erdana" pitchFamily="34" charset="0"/>
                        <a:cs typeface="Arial" charset="0"/>
                      </a:endParaRPr>
                    </a:p>
                  </a:txBody>
                  <a:tcPr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Verdana" pitchFamily="34" charset="0"/>
                        </a:defRPr>
                      </a:lvl1pPr>
                      <a:lvl2pPr marL="742950" indent="-285750" eaLnBrk="0" hangingPunct="0">
                        <a:spcBef>
                          <a:spcPct val="20000"/>
                        </a:spcBef>
                        <a:defRPr sz="2400">
                          <a:solidFill>
                            <a:schemeClr val="tx1"/>
                          </a:solidFill>
                          <a:latin typeface="Verdana" pitchFamily="34" charset="0"/>
                        </a:defRPr>
                      </a:lvl2pPr>
                      <a:lvl3pPr marL="1143000" indent="-228600" eaLnBrk="0" hangingPunct="0">
                        <a:spcBef>
                          <a:spcPct val="20000"/>
                        </a:spcBef>
                        <a:defRPr sz="2000">
                          <a:solidFill>
                            <a:schemeClr val="tx1"/>
                          </a:solidFill>
                          <a:latin typeface="Verdana" pitchFamily="34" charset="0"/>
                        </a:defRPr>
                      </a:lvl3pPr>
                      <a:lvl4pPr marL="1600200" indent="-228600" eaLnBrk="0" hangingPunct="0">
                        <a:spcBef>
                          <a:spcPct val="20000"/>
                        </a:spcBef>
                        <a:defRPr>
                          <a:solidFill>
                            <a:schemeClr val="tx1"/>
                          </a:solidFill>
                          <a:latin typeface="Verdana" pitchFamily="34" charset="0"/>
                        </a:defRPr>
                      </a:lvl4pPr>
                      <a:lvl5pPr marL="2057400" indent="-228600" eaLnBrk="0" hangingPunct="0">
                        <a:spcBef>
                          <a:spcPct val="20000"/>
                        </a:spcBef>
                        <a:defRPr>
                          <a:solidFill>
                            <a:schemeClr val="tx1"/>
                          </a:solidFill>
                          <a:latin typeface="Verdana" pitchFamily="34" charset="0"/>
                        </a:defRPr>
                      </a:lvl5pPr>
                      <a:lvl6pPr marL="2514600" indent="-228600" eaLnBrk="0" fontAlgn="base" hangingPunct="0">
                        <a:spcBef>
                          <a:spcPct val="20000"/>
                        </a:spcBef>
                        <a:spcAft>
                          <a:spcPct val="0"/>
                        </a:spcAft>
                        <a:defRPr>
                          <a:solidFill>
                            <a:schemeClr val="tx1"/>
                          </a:solidFill>
                          <a:latin typeface="Verdana" pitchFamily="34" charset="0"/>
                        </a:defRPr>
                      </a:lvl6pPr>
                      <a:lvl7pPr marL="2971800" indent="-228600" eaLnBrk="0" fontAlgn="base" hangingPunct="0">
                        <a:spcBef>
                          <a:spcPct val="20000"/>
                        </a:spcBef>
                        <a:spcAft>
                          <a:spcPct val="0"/>
                        </a:spcAft>
                        <a:defRPr>
                          <a:solidFill>
                            <a:schemeClr val="tx1"/>
                          </a:solidFill>
                          <a:latin typeface="Verdana" pitchFamily="34" charset="0"/>
                        </a:defRPr>
                      </a:lvl7pPr>
                      <a:lvl8pPr marL="3429000" indent="-228600" eaLnBrk="0" fontAlgn="base" hangingPunct="0">
                        <a:spcBef>
                          <a:spcPct val="20000"/>
                        </a:spcBef>
                        <a:spcAft>
                          <a:spcPct val="0"/>
                        </a:spcAft>
                        <a:defRPr>
                          <a:solidFill>
                            <a:schemeClr val="tx1"/>
                          </a:solidFill>
                          <a:latin typeface="Verdana" pitchFamily="34" charset="0"/>
                        </a:defRPr>
                      </a:lvl8pPr>
                      <a:lvl9pPr marL="3886200" indent="-228600" eaLnBrk="0" fontAlgn="base" hangingPunct="0">
                        <a:spcBef>
                          <a:spcPct val="20000"/>
                        </a:spcBef>
                        <a:spcAft>
                          <a:spcPct val="0"/>
                        </a:spcAft>
                        <a:defRPr>
                          <a:solidFill>
                            <a:schemeClr val="tx1"/>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erdana" pitchFamily="34" charset="0"/>
                        <a:cs typeface="Arial" charset="0"/>
                      </a:endParaRPr>
                    </a:p>
                  </a:txBody>
                  <a:tcPr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400393" name="Text Box 9"/>
          <p:cNvSpPr txBox="1">
            <a:spLocks noChangeArrowheads="1"/>
          </p:cNvSpPr>
          <p:nvPr/>
        </p:nvSpPr>
        <p:spPr bwMode="auto">
          <a:xfrm>
            <a:off x="457200" y="2663825"/>
            <a:ext cx="40386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Aft>
                <a:spcPct val="60000"/>
              </a:spcAft>
              <a:buSzPct val="80000"/>
              <a:buFont typeface="Times" charset="0"/>
              <a:buNone/>
            </a:pPr>
            <a:r>
              <a:rPr lang="en-US" altLang="en-US" b="1">
                <a:solidFill>
                  <a:srgbClr val="FF0000"/>
                </a:solidFill>
              </a:rPr>
              <a:t>Firdawsi’s</a:t>
            </a:r>
            <a:r>
              <a:rPr lang="en-US" altLang="en-US"/>
              <a:t> the </a:t>
            </a:r>
            <a:r>
              <a:rPr lang="en-US" altLang="en-US" i="1"/>
              <a:t>Shah Namah,</a:t>
            </a:r>
            <a:r>
              <a:rPr lang="en-US" altLang="en-US"/>
              <a:t> or </a:t>
            </a:r>
            <a:r>
              <a:rPr lang="en-US" altLang="en-US" i="1"/>
              <a:t>Book of Kings,</a:t>
            </a:r>
            <a:r>
              <a:rPr lang="en-US" altLang="en-US"/>
              <a:t> told of the history of Persia.</a:t>
            </a:r>
          </a:p>
        </p:txBody>
      </p:sp>
      <p:sp>
        <p:nvSpPr>
          <p:cNvPr id="14350" name="Text Box 10"/>
          <p:cNvSpPr txBox="1">
            <a:spLocks noChangeArrowheads="1"/>
          </p:cNvSpPr>
          <p:nvPr/>
        </p:nvSpPr>
        <p:spPr bwMode="auto">
          <a:xfrm>
            <a:off x="457200" y="166370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Aft>
                <a:spcPct val="60000"/>
              </a:spcAft>
            </a:pPr>
            <a:r>
              <a:rPr lang="en-US" altLang="en-US" b="1"/>
              <a:t>The rich tradition of Arab storytelling continued </a:t>
            </a:r>
            <a:br>
              <a:rPr lang="en-US" altLang="en-US" b="1"/>
            </a:br>
            <a:r>
              <a:rPr lang="en-US" altLang="en-US" b="1"/>
              <a:t>in this period.</a:t>
            </a:r>
          </a:p>
        </p:txBody>
      </p:sp>
      <p:sp>
        <p:nvSpPr>
          <p:cNvPr id="400395" name="Text Box 11"/>
          <p:cNvSpPr txBox="1">
            <a:spLocks noChangeArrowheads="1"/>
          </p:cNvSpPr>
          <p:nvPr/>
        </p:nvSpPr>
        <p:spPr bwMode="auto">
          <a:xfrm>
            <a:off x="4495800" y="2663825"/>
            <a:ext cx="4191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a:spcAft>
                <a:spcPct val="60000"/>
              </a:spcAft>
              <a:buSzPct val="80000"/>
              <a:buFont typeface="Times" charset="0"/>
              <a:buNone/>
            </a:pPr>
            <a:r>
              <a:rPr lang="en-US" altLang="en-US" i="1"/>
              <a:t>The Rubáiyát, </a:t>
            </a:r>
            <a:r>
              <a:rPr lang="en-US" altLang="en-US"/>
              <a:t>by</a:t>
            </a:r>
            <a:r>
              <a:rPr lang="en-US" altLang="en-US" i="1"/>
              <a:t> </a:t>
            </a:r>
            <a:r>
              <a:rPr lang="en-US" altLang="en-US" b="1">
                <a:solidFill>
                  <a:srgbClr val="FF0000"/>
                </a:solidFill>
              </a:rPr>
              <a:t>Omar Khayyám,</a:t>
            </a:r>
            <a:r>
              <a:rPr lang="en-US" altLang="en-US"/>
              <a:t> is a philosophical work in four-line stanzas.</a:t>
            </a:r>
          </a:p>
        </p:txBody>
      </p:sp>
    </p:spTree>
    <p:extLst>
      <p:ext uri="{BB962C8B-B14F-4D97-AF65-F5344CB8AC3E}">
        <p14:creationId xmlns:p14="http://schemas.microsoft.com/office/powerpoint/2010/main" val="3529261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0393"/>
                                        </p:tgtEl>
                                        <p:attrNameLst>
                                          <p:attrName>style.visibility</p:attrName>
                                        </p:attrNameLst>
                                      </p:cBhvr>
                                      <p:to>
                                        <p:strVal val="visible"/>
                                      </p:to>
                                    </p:set>
                                    <p:anim calcmode="lin" valueType="num">
                                      <p:cBhvr additive="base">
                                        <p:cTn id="7" dur="500" fill="hold"/>
                                        <p:tgtEl>
                                          <p:spTgt spid="400393"/>
                                        </p:tgtEl>
                                        <p:attrNameLst>
                                          <p:attrName>ppt_x</p:attrName>
                                        </p:attrNameLst>
                                      </p:cBhvr>
                                      <p:tavLst>
                                        <p:tav tm="0">
                                          <p:val>
                                            <p:strVal val="#ppt_x"/>
                                          </p:val>
                                        </p:tav>
                                        <p:tav tm="100000">
                                          <p:val>
                                            <p:strVal val="#ppt_x"/>
                                          </p:val>
                                        </p:tav>
                                      </p:tavLst>
                                    </p:anim>
                                    <p:anim calcmode="lin" valueType="num">
                                      <p:cBhvr additive="base">
                                        <p:cTn id="8" dur="500" fill="hold"/>
                                        <p:tgtEl>
                                          <p:spTgt spid="4003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0395"/>
                                        </p:tgtEl>
                                        <p:attrNameLst>
                                          <p:attrName>style.visibility</p:attrName>
                                        </p:attrNameLst>
                                      </p:cBhvr>
                                      <p:to>
                                        <p:strVal val="visible"/>
                                      </p:to>
                                    </p:set>
                                    <p:anim calcmode="lin" valueType="num">
                                      <p:cBhvr additive="base">
                                        <p:cTn id="13" dur="500" fill="hold"/>
                                        <p:tgtEl>
                                          <p:spTgt spid="400395"/>
                                        </p:tgtEl>
                                        <p:attrNameLst>
                                          <p:attrName>ppt_x</p:attrName>
                                        </p:attrNameLst>
                                      </p:cBhvr>
                                      <p:tavLst>
                                        <p:tav tm="0">
                                          <p:val>
                                            <p:strVal val="#ppt_x"/>
                                          </p:val>
                                        </p:tav>
                                        <p:tav tm="100000">
                                          <p:val>
                                            <p:strVal val="#ppt_x"/>
                                          </p:val>
                                        </p:tav>
                                      </p:tavLst>
                                    </p:anim>
                                    <p:anim calcmode="lin" valueType="num">
                                      <p:cBhvr additive="base">
                                        <p:cTn id="14" dur="500" fill="hold"/>
                                        <p:tgtEl>
                                          <p:spTgt spid="400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autoUpdateAnimBg="0"/>
      <p:bldP spid="40039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WH-Ch9_S3_D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509713"/>
            <a:ext cx="3846512"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505200" y="1443038"/>
            <a:ext cx="5334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Domes and arches adapted from the Byzantines became symbolic of Muslim architecture.</a:t>
            </a:r>
            <a:r>
              <a:rPr lang="en-US" altLang="en-US"/>
              <a:t> </a:t>
            </a:r>
          </a:p>
        </p:txBody>
      </p:sp>
      <p:sp>
        <p:nvSpPr>
          <p:cNvPr id="15364" name="Text Box 8"/>
          <p:cNvSpPr txBox="1">
            <a:spLocks noChangeArrowheads="1"/>
          </p:cNvSpPr>
          <p:nvPr/>
        </p:nvSpPr>
        <p:spPr bwMode="auto">
          <a:xfrm>
            <a:off x="4495800" y="2743200"/>
            <a:ext cx="4267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solidFill>
                  <a:srgbClr val="0033CC"/>
                </a:solidFill>
              </a:rPr>
              <a:t>The Dome of the Rock in Jerusalem is the oldest surviving example of Muslim architecture. It was built </a:t>
            </a:r>
            <a:br>
              <a:rPr lang="en-US" altLang="en-US">
                <a:solidFill>
                  <a:srgbClr val="0033CC"/>
                </a:solidFill>
              </a:rPr>
            </a:br>
            <a:r>
              <a:rPr lang="en-US" altLang="en-US">
                <a:solidFill>
                  <a:srgbClr val="0033CC"/>
                </a:solidFill>
              </a:rPr>
              <a:t>in 688.</a:t>
            </a:r>
          </a:p>
        </p:txBody>
      </p:sp>
      <p:sp>
        <p:nvSpPr>
          <p:cNvPr id="15365" name="TextBox 4"/>
          <p:cNvSpPr txBox="1">
            <a:spLocks noChangeArrowheads="1"/>
          </p:cNvSpPr>
          <p:nvPr/>
        </p:nvSpPr>
        <p:spPr bwMode="auto">
          <a:xfrm>
            <a:off x="4495800" y="4572000"/>
            <a:ext cx="4419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Domed mosques and high minarets still dominate Muslim cities such as Medina.</a:t>
            </a:r>
          </a:p>
        </p:txBody>
      </p:sp>
    </p:spTree>
    <p:extLst>
      <p:ext uri="{BB962C8B-B14F-4D97-AF65-F5344CB8AC3E}">
        <p14:creationId xmlns:p14="http://schemas.microsoft.com/office/powerpoint/2010/main" val="93856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181600" y="1636713"/>
            <a:ext cx="3505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a:t>Works in elaborate flowing script, especially illustrating verses of the Quran, are found as decorations on buildings, ceramics, and books.</a:t>
            </a:r>
          </a:p>
        </p:txBody>
      </p:sp>
      <p:grpSp>
        <p:nvGrpSpPr>
          <p:cNvPr id="2" name="Group 10"/>
          <p:cNvGrpSpPr>
            <a:grpSpLocks/>
          </p:cNvGrpSpPr>
          <p:nvPr/>
        </p:nvGrpSpPr>
        <p:grpSpPr bwMode="auto">
          <a:xfrm>
            <a:off x="838200" y="1752600"/>
            <a:ext cx="4038600" cy="1295400"/>
            <a:chOff x="288" y="2870"/>
            <a:chExt cx="2544" cy="816"/>
          </a:xfrm>
        </p:grpSpPr>
        <p:sp>
          <p:nvSpPr>
            <p:cNvPr id="22537" name="AutoShape 9"/>
            <p:cNvSpPr>
              <a:spLocks noChangeArrowheads="1"/>
            </p:cNvSpPr>
            <p:nvPr/>
          </p:nvSpPr>
          <p:spPr bwMode="auto">
            <a:xfrm rot="5400000" flipH="1">
              <a:off x="1152" y="2006"/>
              <a:ext cx="816" cy="2544"/>
            </a:xfrm>
            <a:prstGeom prst="upArrowCallout">
              <a:avLst>
                <a:gd name="adj1" fmla="val 44370"/>
                <a:gd name="adj2" fmla="val 39463"/>
                <a:gd name="adj3" fmla="val 39822"/>
                <a:gd name="adj4" fmla="val 77005"/>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28" charset="0"/>
                <a:cs typeface="+mn-cs"/>
              </a:endParaRPr>
            </a:p>
          </p:txBody>
        </p:sp>
        <p:sp>
          <p:nvSpPr>
            <p:cNvPr id="16389" name="Text Box 8"/>
            <p:cNvSpPr txBox="1">
              <a:spLocks noChangeArrowheads="1"/>
            </p:cNvSpPr>
            <p:nvPr/>
          </p:nvSpPr>
          <p:spPr bwMode="auto">
            <a:xfrm>
              <a:off x="360" y="2934"/>
              <a:ext cx="1704"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Muslim artists perfected skills in </a:t>
              </a:r>
              <a:r>
                <a:rPr lang="en-US" altLang="en-US" b="1">
                  <a:solidFill>
                    <a:srgbClr val="FF0000"/>
                  </a:solidFill>
                </a:rPr>
                <a:t>calligraphy.</a:t>
              </a:r>
              <a:endParaRPr lang="en-US" altLang="en-US" b="1"/>
            </a:p>
          </p:txBody>
        </p:sp>
      </p:grpSp>
    </p:spTree>
    <p:extLst>
      <p:ext uri="{BB962C8B-B14F-4D97-AF65-F5344CB8AC3E}">
        <p14:creationId xmlns:p14="http://schemas.microsoft.com/office/powerpoint/2010/main" val="2615295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1000" fill="hold"/>
                                        <p:tgtEl>
                                          <p:spTgt spid="16387"/>
                                        </p:tgtEl>
                                        <p:attrNameLst>
                                          <p:attrName>ppt_x</p:attrName>
                                        </p:attrNameLst>
                                      </p:cBhvr>
                                      <p:tavLst>
                                        <p:tav tm="0">
                                          <p:val>
                                            <p:strVal val="#ppt_x"/>
                                          </p:val>
                                        </p:tav>
                                        <p:tav tm="100000">
                                          <p:val>
                                            <p:strVal val="#ppt_x"/>
                                          </p:val>
                                        </p:tav>
                                      </p:tavLst>
                                    </p:anim>
                                    <p:anim calcmode="lin" valueType="num">
                                      <p:cBhvr additive="base">
                                        <p:cTn id="8" dur="10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957763" y="3733800"/>
            <a:ext cx="3724275" cy="2001838"/>
            <a:chOff x="3099" y="2579"/>
            <a:chExt cx="2346" cy="1261"/>
          </a:xfrm>
        </p:grpSpPr>
        <p:sp>
          <p:nvSpPr>
            <p:cNvPr id="29704" name="Rectangle 8"/>
            <p:cNvSpPr>
              <a:spLocks noChangeArrowheads="1"/>
            </p:cNvSpPr>
            <p:nvPr/>
          </p:nvSpPr>
          <p:spPr bwMode="auto">
            <a:xfrm>
              <a:off x="3099" y="2579"/>
              <a:ext cx="2346" cy="1261"/>
            </a:xfrm>
            <a:prstGeom prst="rect">
              <a:avLst/>
            </a:prstGeom>
            <a:gradFill rotWithShape="1">
              <a:gsLst>
                <a:gs pos="0">
                  <a:schemeClr val="bg1"/>
                </a:gs>
                <a:gs pos="100000">
                  <a:srgbClr val="FED273"/>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a:latin typeface="Verdana" pitchFamily="28" charset="0"/>
                <a:cs typeface="+mn-cs"/>
              </a:endParaRPr>
            </a:p>
          </p:txBody>
        </p:sp>
        <p:sp>
          <p:nvSpPr>
            <p:cNvPr id="17421" name="Text Box 21"/>
            <p:cNvSpPr txBox="1">
              <a:spLocks noChangeArrowheads="1"/>
            </p:cNvSpPr>
            <p:nvPr/>
          </p:nvSpPr>
          <p:spPr bwMode="auto">
            <a:xfrm>
              <a:off x="3173" y="2653"/>
              <a:ext cx="2257"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Great centers of learning were founded in cities such as Cairo, Baghdad, Córdoba, </a:t>
              </a:r>
              <a:br>
                <a:rPr lang="en-US" altLang="en-US"/>
              </a:br>
              <a:r>
                <a:rPr lang="en-US" altLang="en-US"/>
                <a:t>and Timbuktu.</a:t>
              </a:r>
            </a:p>
          </p:txBody>
        </p:sp>
      </p:grpSp>
      <p:grpSp>
        <p:nvGrpSpPr>
          <p:cNvPr id="3" name="Group 20"/>
          <p:cNvGrpSpPr>
            <a:grpSpLocks/>
          </p:cNvGrpSpPr>
          <p:nvPr/>
        </p:nvGrpSpPr>
        <p:grpSpPr bwMode="auto">
          <a:xfrm>
            <a:off x="457200" y="3733800"/>
            <a:ext cx="4614863" cy="2001838"/>
            <a:chOff x="288" y="2352"/>
            <a:chExt cx="2907" cy="1261"/>
          </a:xfrm>
        </p:grpSpPr>
        <p:sp>
          <p:nvSpPr>
            <p:cNvPr id="29706" name="AutoShape 10"/>
            <p:cNvSpPr>
              <a:spLocks noChangeArrowheads="1"/>
            </p:cNvSpPr>
            <p:nvPr/>
          </p:nvSpPr>
          <p:spPr bwMode="auto">
            <a:xfrm rot="16200000">
              <a:off x="2499" y="2682"/>
              <a:ext cx="768" cy="624"/>
            </a:xfrm>
            <a:prstGeom prst="downArrow">
              <a:avLst>
                <a:gd name="adj1" fmla="val 49741"/>
                <a:gd name="adj2" fmla="val 31574"/>
              </a:avLst>
            </a:prstGeom>
            <a:gradFill rotWithShape="1">
              <a:gsLst>
                <a:gs pos="0">
                  <a:srgbClr val="83D7E5"/>
                </a:gs>
                <a:gs pos="100000">
                  <a:srgbClr val="FED273"/>
                </a:gs>
              </a:gsLst>
              <a:lin ang="0" scaled="1"/>
            </a:gradFill>
            <a:ln w="9525">
              <a:solidFill>
                <a:srgbClr val="666699"/>
              </a:solidFill>
              <a:miter lim="800000"/>
              <a:headEnd/>
              <a:tailEnd/>
            </a:ln>
            <a:effectLst>
              <a:outerShdw dist="45791" dir="2021404" algn="ctr" rotWithShape="0">
                <a:schemeClr val="bg2">
                  <a:alpha val="50000"/>
                </a:schemeClr>
              </a:outerShdw>
            </a:effectLst>
          </p:spPr>
          <p:txBody>
            <a:bodyPr vert="eaVert" wrap="none" anchor="ctr"/>
            <a:lstStyle/>
            <a:p>
              <a:pPr>
                <a:defRPr/>
              </a:pPr>
              <a:endParaRPr lang="en-US">
                <a:latin typeface="Verdana" pitchFamily="28" charset="0"/>
                <a:cs typeface="+mn-cs"/>
              </a:endParaRPr>
            </a:p>
          </p:txBody>
        </p:sp>
        <p:grpSp>
          <p:nvGrpSpPr>
            <p:cNvPr id="17417" name="Group 18"/>
            <p:cNvGrpSpPr>
              <a:grpSpLocks/>
            </p:cNvGrpSpPr>
            <p:nvPr/>
          </p:nvGrpSpPr>
          <p:grpSpPr bwMode="auto">
            <a:xfrm>
              <a:off x="288" y="2352"/>
              <a:ext cx="2352" cy="1261"/>
              <a:chOff x="288" y="2579"/>
              <a:chExt cx="2352" cy="1261"/>
            </a:xfrm>
          </p:grpSpPr>
          <p:sp>
            <p:nvSpPr>
              <p:cNvPr id="29708" name="Rectangle 12"/>
              <p:cNvSpPr>
                <a:spLocks noChangeArrowheads="1"/>
              </p:cNvSpPr>
              <p:nvPr/>
            </p:nvSpPr>
            <p:spPr bwMode="auto">
              <a:xfrm>
                <a:off x="288" y="2579"/>
                <a:ext cx="2352" cy="1261"/>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a:latin typeface="Verdana" pitchFamily="28" charset="0"/>
                  <a:cs typeface="+mn-cs"/>
                </a:endParaRPr>
              </a:p>
            </p:txBody>
          </p:sp>
          <p:sp>
            <p:nvSpPr>
              <p:cNvPr id="17419" name="Text Box 21"/>
              <p:cNvSpPr txBox="1">
                <a:spLocks noChangeArrowheads="1"/>
              </p:cNvSpPr>
              <p:nvPr/>
            </p:nvSpPr>
            <p:spPr bwMode="auto">
              <a:xfrm>
                <a:off x="357" y="2648"/>
                <a:ext cx="2252"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Learning from earlier civilizations was translated into Arabic from Persian, Sanskrit, and Greek.</a:t>
                </a:r>
              </a:p>
            </p:txBody>
          </p:sp>
        </p:grpSp>
      </p:grpSp>
      <p:sp>
        <p:nvSpPr>
          <p:cNvPr id="29710" name="AutoShape 14"/>
          <p:cNvSpPr>
            <a:spLocks noChangeArrowheads="1"/>
          </p:cNvSpPr>
          <p:nvPr/>
        </p:nvSpPr>
        <p:spPr bwMode="auto">
          <a:xfrm>
            <a:off x="1676400" y="2743200"/>
            <a:ext cx="1219200" cy="1036638"/>
          </a:xfrm>
          <a:prstGeom prst="downArrow">
            <a:avLst>
              <a:gd name="adj1" fmla="val 50000"/>
              <a:gd name="adj2" fmla="val 25000"/>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p>
            <a:pPr>
              <a:defRPr/>
            </a:pPr>
            <a:endParaRPr lang="en-US">
              <a:latin typeface="Verdana" pitchFamily="28" charset="0"/>
              <a:cs typeface="+mn-cs"/>
            </a:endParaRPr>
          </a:p>
        </p:txBody>
      </p:sp>
      <p:grpSp>
        <p:nvGrpSpPr>
          <p:cNvPr id="17413" name="Group 15"/>
          <p:cNvGrpSpPr>
            <a:grpSpLocks/>
          </p:cNvGrpSpPr>
          <p:nvPr/>
        </p:nvGrpSpPr>
        <p:grpSpPr bwMode="auto">
          <a:xfrm>
            <a:off x="457200" y="1498600"/>
            <a:ext cx="8229600" cy="1395413"/>
            <a:chOff x="663" y="1104"/>
            <a:chExt cx="4377" cy="879"/>
          </a:xfrm>
        </p:grpSpPr>
        <p:sp>
          <p:nvSpPr>
            <p:cNvPr id="29712" name="Rectangle 16"/>
            <p:cNvSpPr>
              <a:spLocks noChangeArrowheads="1"/>
            </p:cNvSpPr>
            <p:nvPr/>
          </p:nvSpPr>
          <p:spPr bwMode="auto">
            <a:xfrm>
              <a:off x="663" y="1104"/>
              <a:ext cx="4377" cy="829"/>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defRPr/>
              </a:pPr>
              <a:endParaRPr lang="en-US">
                <a:latin typeface="Verdana" pitchFamily="28" charset="0"/>
                <a:cs typeface="+mn-cs"/>
              </a:endParaRPr>
            </a:p>
          </p:txBody>
        </p:sp>
        <p:sp>
          <p:nvSpPr>
            <p:cNvPr id="17415" name="Text Box 21"/>
            <p:cNvSpPr txBox="1">
              <a:spLocks noChangeArrowheads="1"/>
            </p:cNvSpPr>
            <p:nvPr/>
          </p:nvSpPr>
          <p:spPr bwMode="auto">
            <a:xfrm>
              <a:off x="720" y="1165"/>
              <a:ext cx="42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Muhammad’s great respect for learning inspired advances in philosophy, history, mathematics, and the sciences.</a:t>
              </a:r>
            </a:p>
          </p:txBody>
        </p:sp>
      </p:grpSp>
    </p:spTree>
    <p:extLst>
      <p:ext uri="{BB962C8B-B14F-4D97-AF65-F5344CB8AC3E}">
        <p14:creationId xmlns:p14="http://schemas.microsoft.com/office/powerpoint/2010/main" val="3427341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AutoShape 8"/>
          <p:cNvSpPr>
            <a:spLocks noChangeArrowheads="1"/>
          </p:cNvSpPr>
          <p:nvPr/>
        </p:nvSpPr>
        <p:spPr bwMode="auto">
          <a:xfrm rot="5400000" flipH="1">
            <a:off x="1447800" y="1143000"/>
            <a:ext cx="2286000" cy="3505200"/>
          </a:xfrm>
          <a:prstGeom prst="upArrowCallout">
            <a:avLst>
              <a:gd name="adj1" fmla="val 20843"/>
              <a:gd name="adj2" fmla="val 18875"/>
              <a:gd name="adj3" fmla="val 19578"/>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8435" name="Text Box 2"/>
          <p:cNvSpPr txBox="1">
            <a:spLocks noChangeArrowheads="1"/>
          </p:cNvSpPr>
          <p:nvPr/>
        </p:nvSpPr>
        <p:spPr bwMode="auto">
          <a:xfrm>
            <a:off x="965200" y="1836738"/>
            <a:ext cx="2590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Arab scholars translated works from Greek, Hindu, and Buddhist philosophers.</a:t>
            </a:r>
          </a:p>
        </p:txBody>
      </p:sp>
      <p:sp>
        <p:nvSpPr>
          <p:cNvPr id="30723" name="Text Box 4"/>
          <p:cNvSpPr txBox="1">
            <a:spLocks noChangeArrowheads="1"/>
          </p:cNvSpPr>
          <p:nvPr/>
        </p:nvSpPr>
        <p:spPr bwMode="auto">
          <a:xfrm>
            <a:off x="838200" y="4572000"/>
            <a:ext cx="7772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solidFill>
                  <a:srgbClr val="0033CC"/>
                </a:solidFill>
              </a:rPr>
              <a:t>Scholars sought to harmonize Greek ideas, based on reason, with Muslim ideas based on divine revelation.</a:t>
            </a:r>
          </a:p>
        </p:txBody>
      </p:sp>
      <p:sp>
        <p:nvSpPr>
          <p:cNvPr id="479237" name="Text Box 5"/>
          <p:cNvSpPr txBox="1">
            <a:spLocks noChangeArrowheads="1"/>
          </p:cNvSpPr>
          <p:nvPr/>
        </p:nvSpPr>
        <p:spPr bwMode="auto">
          <a:xfrm>
            <a:off x="4419600" y="1676400"/>
            <a:ext cx="411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buClr>
                <a:schemeClr val="tx1"/>
              </a:buClr>
              <a:buFont typeface="Times" charset="0"/>
              <a:buChar char="•"/>
            </a:pPr>
            <a:r>
              <a:rPr lang="en-US" altLang="en-US" b="1">
                <a:solidFill>
                  <a:srgbClr val="FF0000"/>
                </a:solidFill>
              </a:rPr>
              <a:t>Ibn Rushd</a:t>
            </a:r>
            <a:r>
              <a:rPr lang="en-US" altLang="en-US"/>
              <a:t> put knowledge to the test of reason.</a:t>
            </a:r>
          </a:p>
          <a:p>
            <a:pPr eaLnBrk="1" hangingPunct="1">
              <a:spcAft>
                <a:spcPct val="60000"/>
              </a:spcAft>
              <a:buClr>
                <a:schemeClr val="tx1"/>
              </a:buClr>
              <a:buFont typeface="Times" charset="0"/>
              <a:buChar char="•"/>
            </a:pPr>
            <a:r>
              <a:rPr lang="en-US" altLang="en-US" b="1">
                <a:solidFill>
                  <a:srgbClr val="FF0000"/>
                </a:solidFill>
              </a:rPr>
              <a:t>Ibn Khaldun</a:t>
            </a:r>
            <a:r>
              <a:rPr lang="en-US" altLang="en-US"/>
              <a:t> set standards to avoid bias and error in the study </a:t>
            </a:r>
            <a:br>
              <a:rPr lang="en-US" altLang="en-US"/>
            </a:br>
            <a:r>
              <a:rPr lang="en-US" altLang="en-US"/>
              <a:t>of history.</a:t>
            </a:r>
          </a:p>
        </p:txBody>
      </p:sp>
    </p:spTree>
    <p:extLst>
      <p:ext uri="{BB962C8B-B14F-4D97-AF65-F5344CB8AC3E}">
        <p14:creationId xmlns:p14="http://schemas.microsoft.com/office/powerpoint/2010/main" val="1733752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9237">
                                            <p:txEl>
                                              <p:pRg st="0" end="0"/>
                                            </p:txEl>
                                          </p:spTgt>
                                        </p:tgtEl>
                                        <p:attrNameLst>
                                          <p:attrName>style.visibility</p:attrName>
                                        </p:attrNameLst>
                                      </p:cBhvr>
                                      <p:to>
                                        <p:strVal val="visible"/>
                                      </p:to>
                                    </p:set>
                                    <p:anim calcmode="lin" valueType="num">
                                      <p:cBhvr additive="base">
                                        <p:cTn id="7" dur="1000" fill="hold"/>
                                        <p:tgtEl>
                                          <p:spTgt spid="47923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7923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79237">
                                            <p:txEl>
                                              <p:pRg st="1" end="1"/>
                                            </p:txEl>
                                          </p:spTgt>
                                        </p:tgtEl>
                                        <p:attrNameLst>
                                          <p:attrName>style.visibility</p:attrName>
                                        </p:attrNameLst>
                                      </p:cBhvr>
                                      <p:to>
                                        <p:strVal val="visible"/>
                                      </p:to>
                                    </p:set>
                                    <p:anim calcmode="lin" valueType="num">
                                      <p:cBhvr additive="base">
                                        <p:cTn id="12" dur="1000" fill="hold"/>
                                        <p:tgtEl>
                                          <p:spTgt spid="47923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7923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30723"/>
                                        </p:tgtEl>
                                        <p:attrNameLst>
                                          <p:attrName>style.visibility</p:attrName>
                                        </p:attrNameLst>
                                      </p:cBhvr>
                                      <p:to>
                                        <p:strVal val="visible"/>
                                      </p:to>
                                    </p:set>
                                    <p:anim calcmode="lin" valueType="num">
                                      <p:cBhvr additive="base">
                                        <p:cTn id="17" dur="1000" fill="hold"/>
                                        <p:tgtEl>
                                          <p:spTgt spid="30723"/>
                                        </p:tgtEl>
                                        <p:attrNameLst>
                                          <p:attrName>ppt_x</p:attrName>
                                        </p:attrNameLst>
                                      </p:cBhvr>
                                      <p:tavLst>
                                        <p:tav tm="0">
                                          <p:val>
                                            <p:strVal val="#ppt_x"/>
                                          </p:val>
                                        </p:tav>
                                        <p:tav tm="100000">
                                          <p:val>
                                            <p:strVal val="#ppt_x"/>
                                          </p:val>
                                        </p:tav>
                                      </p:tavLst>
                                    </p:anim>
                                    <p:anim calcmode="lin" valueType="num">
                                      <p:cBhvr additive="base">
                                        <p:cTn id="18" dur="10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47923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505200" y="1638300"/>
            <a:ext cx="48006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Arab scholars made many mathematical advances.</a:t>
            </a:r>
            <a:r>
              <a:rPr lang="en-US" altLang="en-US"/>
              <a:t> </a:t>
            </a:r>
          </a:p>
          <a:p>
            <a:pPr eaLnBrk="1" hangingPunct="1">
              <a:spcAft>
                <a:spcPct val="60000"/>
              </a:spcAft>
            </a:pPr>
            <a:r>
              <a:rPr lang="en-US" altLang="en-US">
                <a:solidFill>
                  <a:srgbClr val="0033CC"/>
                </a:solidFill>
              </a:rPr>
              <a:t>Arab mathematicians developed what became our modern number system.</a:t>
            </a:r>
            <a:endParaRPr lang="en-US" altLang="en-US" sz="1000">
              <a:solidFill>
                <a:srgbClr val="000000"/>
              </a:solidFill>
              <a:latin typeface="Helvetica" charset="0"/>
            </a:endParaRPr>
          </a:p>
          <a:p>
            <a:pPr>
              <a:spcAft>
                <a:spcPct val="60000"/>
              </a:spcAft>
            </a:pPr>
            <a:r>
              <a:rPr lang="en-US" altLang="en-US"/>
              <a:t>The study of algebra was pioneered by </a:t>
            </a:r>
            <a:r>
              <a:rPr lang="en-US" altLang="en-US" b="1">
                <a:solidFill>
                  <a:srgbClr val="FF0000"/>
                </a:solidFill>
              </a:rPr>
              <a:t>al-Khwarizmi</a:t>
            </a:r>
            <a:r>
              <a:rPr lang="en-US" altLang="en-US"/>
              <a:t> in the 800s.</a:t>
            </a:r>
          </a:p>
        </p:txBody>
      </p:sp>
      <p:pic>
        <p:nvPicPr>
          <p:cNvPr id="19459" name="Picture 6" descr="WH-Ch9_S3_ArabicNumerals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2259013"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201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16764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Building on the work of the Greeks, Muslims greatly advanced medicine and public health.</a:t>
            </a:r>
          </a:p>
        </p:txBody>
      </p:sp>
      <p:sp>
        <p:nvSpPr>
          <p:cNvPr id="20483" name="Text Box 3"/>
          <p:cNvSpPr txBox="1">
            <a:spLocks noChangeArrowheads="1"/>
          </p:cNvSpPr>
          <p:nvPr/>
        </p:nvSpPr>
        <p:spPr bwMode="auto">
          <a:xfrm>
            <a:off x="838200" y="2895600"/>
            <a:ext cx="7467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Physicians and pharmacists had to pass tests.</a:t>
            </a:r>
          </a:p>
          <a:p>
            <a:pPr eaLnBrk="1" hangingPunct="1">
              <a:spcBef>
                <a:spcPct val="50000"/>
              </a:spcBef>
              <a:buSzPct val="80000"/>
              <a:buFontTx/>
              <a:buChar char="•"/>
            </a:pPr>
            <a:r>
              <a:rPr lang="en-US" altLang="en-US"/>
              <a:t>There were hospitals and physicians who traveled to rural areas.</a:t>
            </a:r>
          </a:p>
          <a:p>
            <a:pPr eaLnBrk="1" hangingPunct="1">
              <a:spcBef>
                <a:spcPct val="50000"/>
              </a:spcBef>
              <a:buSzPct val="80000"/>
              <a:buFontTx/>
              <a:buChar char="•"/>
            </a:pPr>
            <a:r>
              <a:rPr lang="en-US" altLang="en-US"/>
              <a:t>Pharmacists mixed bitter-tasting medicines with sweet-tasting syrups and gums for the first time.</a:t>
            </a:r>
          </a:p>
        </p:txBody>
      </p:sp>
    </p:spTree>
    <p:extLst>
      <p:ext uri="{BB962C8B-B14F-4D97-AF65-F5344CB8AC3E}">
        <p14:creationId xmlns:p14="http://schemas.microsoft.com/office/powerpoint/2010/main" val="906184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AutoShape 12"/>
          <p:cNvSpPr>
            <a:spLocks noChangeArrowheads="1"/>
          </p:cNvSpPr>
          <p:nvPr/>
        </p:nvSpPr>
        <p:spPr bwMode="auto">
          <a:xfrm rot="10792560" flipH="1">
            <a:off x="830263" y="1744663"/>
            <a:ext cx="7854950" cy="1071562"/>
          </a:xfrm>
          <a:prstGeom prst="upArrowCallout">
            <a:avLst>
              <a:gd name="adj1" fmla="val 59050"/>
              <a:gd name="adj2" fmla="val 47376"/>
              <a:gd name="adj3" fmla="val 25931"/>
              <a:gd name="adj4" fmla="val 61079"/>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Verdana" pitchFamily="28" charset="0"/>
              <a:cs typeface="+mn-cs"/>
            </a:endParaRPr>
          </a:p>
        </p:txBody>
      </p:sp>
      <p:sp>
        <p:nvSpPr>
          <p:cNvPr id="12294" name="Text Box 1027"/>
          <p:cNvSpPr txBox="1">
            <a:spLocks noChangeArrowheads="1"/>
          </p:cNvSpPr>
          <p:nvPr/>
        </p:nvSpPr>
        <p:spPr bwMode="auto">
          <a:xfrm>
            <a:off x="838200" y="3810000"/>
            <a:ext cx="800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In 630, Muhammad returned to Mecca with an army.</a:t>
            </a:r>
          </a:p>
        </p:txBody>
      </p:sp>
      <p:sp>
        <p:nvSpPr>
          <p:cNvPr id="12295" name="Text Box 1028"/>
          <p:cNvSpPr txBox="1">
            <a:spLocks noChangeArrowheads="1"/>
          </p:cNvSpPr>
          <p:nvPr/>
        </p:nvSpPr>
        <p:spPr bwMode="auto">
          <a:xfrm>
            <a:off x="838200" y="4495800"/>
            <a:ext cx="77565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Pagan idols were removed from the Kaaba, now the holiest Muslim site. The</a:t>
            </a:r>
            <a:r>
              <a:rPr lang="en-US" altLang="en-US">
                <a:solidFill>
                  <a:srgbClr val="0033CC"/>
                </a:solidFill>
              </a:rPr>
              <a:t> </a:t>
            </a:r>
            <a:r>
              <a:rPr lang="en-US" altLang="en-US" b="1">
                <a:solidFill>
                  <a:srgbClr val="FF0000"/>
                </a:solidFill>
              </a:rPr>
              <a:t>Kaaba</a:t>
            </a:r>
            <a:r>
              <a:rPr lang="en-US" altLang="en-US">
                <a:solidFill>
                  <a:srgbClr val="0033CC"/>
                </a:solidFill>
              </a:rPr>
              <a:t> </a:t>
            </a:r>
            <a:r>
              <a:rPr lang="en-US" altLang="en-US"/>
              <a:t>is believed to be Abraham’s first temple to God.</a:t>
            </a:r>
          </a:p>
          <a:p>
            <a:pPr eaLnBrk="1" hangingPunct="1">
              <a:spcBef>
                <a:spcPct val="50000"/>
              </a:spcBef>
              <a:buFont typeface="Times" charset="0"/>
              <a:buChar char="•"/>
            </a:pPr>
            <a:endParaRPr lang="en-US" altLang="en-US"/>
          </a:p>
        </p:txBody>
      </p:sp>
      <p:sp>
        <p:nvSpPr>
          <p:cNvPr id="2" name="Text Box 1033"/>
          <p:cNvSpPr txBox="1">
            <a:spLocks noChangeArrowheads="1"/>
          </p:cNvSpPr>
          <p:nvPr/>
        </p:nvSpPr>
        <p:spPr bwMode="auto">
          <a:xfrm>
            <a:off x="939800" y="1852613"/>
            <a:ext cx="7747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The people of Medina converted to Islam.</a:t>
            </a:r>
          </a:p>
        </p:txBody>
      </p:sp>
      <p:sp>
        <p:nvSpPr>
          <p:cNvPr id="474123" name="Text Box 1035"/>
          <p:cNvSpPr txBox="1">
            <a:spLocks noChangeArrowheads="1"/>
          </p:cNvSpPr>
          <p:nvPr/>
        </p:nvSpPr>
        <p:spPr bwMode="auto">
          <a:xfrm>
            <a:off x="838200" y="2819400"/>
            <a:ext cx="7848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solidFill>
                  <a:srgbClr val="0033CC"/>
                </a:solidFill>
              </a:rPr>
              <a:t>Family rivalries were soon replaced with a community of Islam.</a:t>
            </a:r>
          </a:p>
        </p:txBody>
      </p:sp>
    </p:spTree>
    <p:extLst>
      <p:ext uri="{BB962C8B-B14F-4D97-AF65-F5344CB8AC3E}">
        <p14:creationId xmlns:p14="http://schemas.microsoft.com/office/powerpoint/2010/main" val="907349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4123"/>
                                        </p:tgtEl>
                                        <p:attrNameLst>
                                          <p:attrName>style.visibility</p:attrName>
                                        </p:attrNameLst>
                                      </p:cBhvr>
                                      <p:to>
                                        <p:strVal val="visible"/>
                                      </p:to>
                                    </p:set>
                                    <p:anim calcmode="lin" valueType="num">
                                      <p:cBhvr additive="base">
                                        <p:cTn id="7" dur="500" fill="hold"/>
                                        <p:tgtEl>
                                          <p:spTgt spid="474123"/>
                                        </p:tgtEl>
                                        <p:attrNameLst>
                                          <p:attrName>ppt_x</p:attrName>
                                        </p:attrNameLst>
                                      </p:cBhvr>
                                      <p:tavLst>
                                        <p:tav tm="0">
                                          <p:val>
                                            <p:strVal val="#ppt_x"/>
                                          </p:val>
                                        </p:tav>
                                        <p:tav tm="100000">
                                          <p:val>
                                            <p:strVal val="#ppt_x"/>
                                          </p:val>
                                        </p:tav>
                                      </p:tavLst>
                                    </p:anim>
                                    <p:anim calcmode="lin" valueType="num">
                                      <p:cBhvr additive="base">
                                        <p:cTn id="8" dur="500" fill="hold"/>
                                        <p:tgtEl>
                                          <p:spTgt spid="4741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12294"/>
                                        </p:tgtEl>
                                        <p:attrNameLst>
                                          <p:attrName>style.visibility</p:attrName>
                                        </p:attrNameLst>
                                      </p:cBhvr>
                                      <p:to>
                                        <p:strVal val="visible"/>
                                      </p:to>
                                    </p:set>
                                    <p:anim calcmode="lin" valueType="num">
                                      <p:cBhvr additive="base">
                                        <p:cTn id="12" dur="500" fill="hold"/>
                                        <p:tgtEl>
                                          <p:spTgt spid="12294"/>
                                        </p:tgtEl>
                                        <p:attrNameLst>
                                          <p:attrName>ppt_x</p:attrName>
                                        </p:attrNameLst>
                                      </p:cBhvr>
                                      <p:tavLst>
                                        <p:tav tm="0">
                                          <p:val>
                                            <p:strVal val="#ppt_x"/>
                                          </p:val>
                                        </p:tav>
                                        <p:tav tm="100000">
                                          <p:val>
                                            <p:strVal val="#ppt_x"/>
                                          </p:val>
                                        </p:tav>
                                      </p:tavLst>
                                    </p:anim>
                                    <p:anim calcmode="lin" valueType="num">
                                      <p:cBhvr additive="base">
                                        <p:cTn id="13" dur="500" fill="hold"/>
                                        <p:tgtEl>
                                          <p:spTgt spid="1229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1000"/>
                                  </p:stCondLst>
                                  <p:childTnLst>
                                    <p:set>
                                      <p:cBhvr>
                                        <p:cTn id="16" dur="1" fill="hold">
                                          <p:stCondLst>
                                            <p:cond delay="0"/>
                                          </p:stCondLst>
                                        </p:cTn>
                                        <p:tgtEl>
                                          <p:spTgt spid="12295"/>
                                        </p:tgtEl>
                                        <p:attrNameLst>
                                          <p:attrName>style.visibility</p:attrName>
                                        </p:attrNameLst>
                                      </p:cBhvr>
                                      <p:to>
                                        <p:strVal val="visible"/>
                                      </p:to>
                                    </p:set>
                                    <p:anim calcmode="lin" valueType="num">
                                      <p:cBhvr additive="base">
                                        <p:cTn id="17" dur="500" fill="hold"/>
                                        <p:tgtEl>
                                          <p:spTgt spid="12295"/>
                                        </p:tgtEl>
                                        <p:attrNameLst>
                                          <p:attrName>ppt_x</p:attrName>
                                        </p:attrNameLst>
                                      </p:cBhvr>
                                      <p:tavLst>
                                        <p:tav tm="0">
                                          <p:val>
                                            <p:strVal val="#ppt_x"/>
                                          </p:val>
                                        </p:tav>
                                        <p:tav tm="100000">
                                          <p:val>
                                            <p:strVal val="#ppt_x"/>
                                          </p:val>
                                        </p:tav>
                                      </p:tavLst>
                                    </p:anim>
                                    <p:anim calcmode="lin" valueType="num">
                                      <p:cBhvr additive="base">
                                        <p:cTn id="18"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5" grpId="0" autoUpdateAnimBg="0"/>
      <p:bldP spid="47412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AutoShape 6"/>
          <p:cNvSpPr>
            <a:spLocks noChangeArrowheads="1"/>
          </p:cNvSpPr>
          <p:nvPr/>
        </p:nvSpPr>
        <p:spPr bwMode="auto">
          <a:xfrm rot="5400000" flipH="1">
            <a:off x="1191418" y="1399382"/>
            <a:ext cx="2036763" cy="2743200"/>
          </a:xfrm>
          <a:prstGeom prst="upArrowCallout">
            <a:avLst>
              <a:gd name="adj1" fmla="val 20843"/>
              <a:gd name="adj2" fmla="val 18875"/>
              <a:gd name="adj3" fmla="val 17197"/>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33795" name="Text Box 3"/>
          <p:cNvSpPr txBox="1">
            <a:spLocks noChangeArrowheads="1"/>
          </p:cNvSpPr>
          <p:nvPr/>
        </p:nvSpPr>
        <p:spPr bwMode="auto">
          <a:xfrm>
            <a:off x="3810000" y="1644650"/>
            <a:ext cx="48768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pPr>
            <a:r>
              <a:rPr lang="en-US" altLang="en-US" b="1">
                <a:solidFill>
                  <a:srgbClr val="FF0000"/>
                </a:solidFill>
              </a:rPr>
              <a:t>Muhammad al-Razi</a:t>
            </a:r>
            <a:r>
              <a:rPr lang="en-US" altLang="en-US"/>
              <a:t> studied measles and smallpox. He also stressed the need to treat the mind as well as the body.</a:t>
            </a:r>
          </a:p>
          <a:p>
            <a:pPr>
              <a:spcAft>
                <a:spcPct val="60000"/>
              </a:spcAft>
            </a:pPr>
            <a:r>
              <a:rPr lang="en-US" altLang="en-US" b="1">
                <a:solidFill>
                  <a:srgbClr val="FF0000"/>
                </a:solidFill>
              </a:rPr>
              <a:t>Ibn Sina</a:t>
            </a:r>
            <a:r>
              <a:rPr lang="en-US" altLang="en-US">
                <a:solidFill>
                  <a:srgbClr val="0038FF"/>
                </a:solidFill>
              </a:rPr>
              <a:t> </a:t>
            </a:r>
            <a:r>
              <a:rPr lang="en-US" altLang="en-US">
                <a:solidFill>
                  <a:srgbClr val="000000"/>
                </a:solidFill>
              </a:rPr>
              <a:t>compiled a huge encyclopedia of all known medical knowledge called the </a:t>
            </a:r>
            <a:r>
              <a:rPr lang="en-US" altLang="en-US" i="1">
                <a:solidFill>
                  <a:srgbClr val="000000"/>
                </a:solidFill>
              </a:rPr>
              <a:t>Canon on Medicine.</a:t>
            </a:r>
            <a:endParaRPr lang="en-US" altLang="en-US">
              <a:solidFill>
                <a:srgbClr val="000000"/>
              </a:solidFill>
            </a:endParaRPr>
          </a:p>
          <a:p>
            <a:pPr>
              <a:spcAft>
                <a:spcPct val="60000"/>
              </a:spcAft>
            </a:pPr>
            <a:endParaRPr lang="en-US" altLang="en-US">
              <a:solidFill>
                <a:srgbClr val="000000"/>
              </a:solidFill>
            </a:endParaRPr>
          </a:p>
          <a:p>
            <a:pPr>
              <a:spcAft>
                <a:spcPct val="60000"/>
              </a:spcAft>
            </a:pPr>
            <a:endParaRPr lang="en-US" altLang="en-US" sz="1000">
              <a:solidFill>
                <a:srgbClr val="000000"/>
              </a:solidFill>
              <a:latin typeface="Times" charset="0"/>
            </a:endParaRPr>
          </a:p>
        </p:txBody>
      </p:sp>
      <p:sp>
        <p:nvSpPr>
          <p:cNvPr id="21508" name="Text Box 4"/>
          <p:cNvSpPr txBox="1">
            <a:spLocks noChangeArrowheads="1"/>
          </p:cNvSpPr>
          <p:nvPr/>
        </p:nvSpPr>
        <p:spPr bwMode="auto">
          <a:xfrm>
            <a:off x="952500" y="1854200"/>
            <a:ext cx="24003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a:t>Muslim physicians made great advances in medicine.</a:t>
            </a:r>
          </a:p>
        </p:txBody>
      </p:sp>
      <p:sp>
        <p:nvSpPr>
          <p:cNvPr id="33797" name="Text Box 6"/>
          <p:cNvSpPr txBox="1">
            <a:spLocks noChangeArrowheads="1"/>
          </p:cNvSpPr>
          <p:nvPr/>
        </p:nvSpPr>
        <p:spPr bwMode="auto">
          <a:xfrm>
            <a:off x="838200" y="50292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Arabic physicians could even perform cataract surgery using hollow needles.</a:t>
            </a:r>
          </a:p>
        </p:txBody>
      </p:sp>
    </p:spTree>
    <p:extLst>
      <p:ext uri="{BB962C8B-B14F-4D97-AF65-F5344CB8AC3E}">
        <p14:creationId xmlns:p14="http://schemas.microsoft.com/office/powerpoint/2010/main" val="3236902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33795">
                                            <p:txEl>
                                              <p:pRg st="1" end="1"/>
                                            </p:txEl>
                                          </p:spTgt>
                                        </p:tgtEl>
                                        <p:attrNameLst>
                                          <p:attrName>style.visibility</p:attrName>
                                        </p:attrNameLst>
                                      </p:cBhvr>
                                      <p:to>
                                        <p:strVal val="visible"/>
                                      </p:to>
                                    </p:set>
                                    <p:anim calcmode="lin" valueType="num">
                                      <p:cBhvr additive="base">
                                        <p:cTn id="12"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33797"/>
                                        </p:tgtEl>
                                        <p:attrNameLst>
                                          <p:attrName>style.visibility</p:attrName>
                                        </p:attrNameLst>
                                      </p:cBhvr>
                                      <p:to>
                                        <p:strVal val="visible"/>
                                      </p:to>
                                    </p:set>
                                    <p:anim calcmode="lin" valueType="num">
                                      <p:cBhvr additive="base">
                                        <p:cTn id="17" dur="1000" fill="hold"/>
                                        <p:tgtEl>
                                          <p:spTgt spid="33797"/>
                                        </p:tgtEl>
                                        <p:attrNameLst>
                                          <p:attrName>ppt_x</p:attrName>
                                        </p:attrNameLst>
                                      </p:cBhvr>
                                      <p:tavLst>
                                        <p:tav tm="0">
                                          <p:val>
                                            <p:strVal val="#ppt_x"/>
                                          </p:val>
                                        </p:tav>
                                        <p:tav tm="100000">
                                          <p:val>
                                            <p:strVal val="#ppt_x"/>
                                          </p:val>
                                        </p:tav>
                                      </p:tavLst>
                                    </p:anim>
                                    <p:anim calcmode="lin" valueType="num">
                                      <p:cBhvr additive="base">
                                        <p:cTn id="18" dur="10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a:t>
            </a:r>
            <a:br>
              <a:rPr lang="en-US" dirty="0" smtClean="0"/>
            </a:br>
            <a:r>
              <a:rPr lang="en-US" dirty="0" smtClean="0"/>
              <a:t>India’s Muslim Empires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4826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5638800" y="1647825"/>
            <a:ext cx="3048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Two Muslim sultanates ruled India—the </a:t>
            </a:r>
            <a:r>
              <a:rPr lang="en-US" altLang="en-US" b="1" baseline="0">
                <a:solidFill>
                  <a:srgbClr val="FF0000"/>
                </a:solidFill>
              </a:rPr>
              <a:t>Delhi</a:t>
            </a:r>
            <a:r>
              <a:rPr lang="en-US" altLang="en-US" baseline="0"/>
              <a:t> sultanate and </a:t>
            </a:r>
            <a:br>
              <a:rPr lang="en-US" altLang="en-US" baseline="0"/>
            </a:br>
            <a:r>
              <a:rPr lang="en-US" altLang="en-US" baseline="0"/>
              <a:t>later, the </a:t>
            </a:r>
            <a:r>
              <a:rPr lang="en-US" altLang="en-US" b="1" baseline="0">
                <a:solidFill>
                  <a:srgbClr val="FF0000"/>
                </a:solidFill>
              </a:rPr>
              <a:t>Mughal</a:t>
            </a:r>
            <a:r>
              <a:rPr lang="en-US" altLang="en-US" baseline="0"/>
              <a:t> dynasty.</a:t>
            </a:r>
          </a:p>
        </p:txBody>
      </p:sp>
      <p:pic>
        <p:nvPicPr>
          <p:cNvPr id="9219" name="Picture 4" descr="WH-Ch10_S4_Sultanate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1447800"/>
            <a:ext cx="4243387"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74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AutoShape 9"/>
          <p:cNvSpPr>
            <a:spLocks noChangeArrowheads="1"/>
          </p:cNvSpPr>
          <p:nvPr/>
        </p:nvSpPr>
        <p:spPr bwMode="auto">
          <a:xfrm rot="5400000" flipH="1">
            <a:off x="1295400" y="914400"/>
            <a:ext cx="2362200" cy="4038600"/>
          </a:xfrm>
          <a:prstGeom prst="upArrowCallout">
            <a:avLst>
              <a:gd name="adj1" fmla="val 20843"/>
              <a:gd name="adj2" fmla="val 18875"/>
              <a:gd name="adj3" fmla="val 21830"/>
              <a:gd name="adj4" fmla="val 79051"/>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28" charset="0"/>
              <a:cs typeface="+mn-cs"/>
            </a:endParaRPr>
          </a:p>
        </p:txBody>
      </p:sp>
      <p:sp>
        <p:nvSpPr>
          <p:cNvPr id="11267" name="Text Box 2"/>
          <p:cNvSpPr txBox="1">
            <a:spLocks noChangeArrowheads="1"/>
          </p:cNvSpPr>
          <p:nvPr/>
        </p:nvSpPr>
        <p:spPr bwMode="auto">
          <a:xfrm>
            <a:off x="558800" y="1847850"/>
            <a:ext cx="3022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solidFill>
                  <a:srgbClr val="0033CC"/>
                </a:solidFill>
              </a:rPr>
              <a:t>The Delhi sultanate conquered rival Hindu and Buddhist kingdoms through  greater unity and better technology.</a:t>
            </a:r>
          </a:p>
        </p:txBody>
      </p:sp>
      <p:sp>
        <p:nvSpPr>
          <p:cNvPr id="483331" name="Text Box 3"/>
          <p:cNvSpPr txBox="1">
            <a:spLocks noChangeArrowheads="1"/>
          </p:cNvSpPr>
          <p:nvPr/>
        </p:nvSpPr>
        <p:spPr bwMode="auto">
          <a:xfrm>
            <a:off x="4572000" y="1676400"/>
            <a:ext cx="41148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baseline="0"/>
              <a:t>Swift mounted archers outmaneuvered Hindus on elephants.</a:t>
            </a:r>
          </a:p>
          <a:p>
            <a:pPr eaLnBrk="1" hangingPunct="1">
              <a:spcBef>
                <a:spcPct val="50000"/>
              </a:spcBef>
              <a:buFont typeface="Times" charset="0"/>
              <a:buChar char="•"/>
            </a:pPr>
            <a:r>
              <a:rPr lang="en-US" altLang="en-US" baseline="0"/>
              <a:t>Rival Hindu princes fought among themselves.</a:t>
            </a:r>
          </a:p>
          <a:p>
            <a:pPr eaLnBrk="1" hangingPunct="1">
              <a:spcBef>
                <a:spcPct val="50000"/>
              </a:spcBef>
              <a:buFont typeface="Times" charset="0"/>
              <a:buChar char="•"/>
            </a:pPr>
            <a:r>
              <a:rPr lang="en-US" altLang="en-US" baseline="0"/>
              <a:t>Islam’s social mobility appealed to Hindus locked into a low social position by the caste system.</a:t>
            </a:r>
          </a:p>
          <a:p>
            <a:pPr eaLnBrk="1" hangingPunct="1">
              <a:spcBef>
                <a:spcPct val="50000"/>
              </a:spcBef>
              <a:buFont typeface="Times" charset="0"/>
              <a:buChar char="•"/>
            </a:pPr>
            <a:endParaRPr lang="en-US" altLang="en-US" baseline="0"/>
          </a:p>
          <a:p>
            <a:pPr eaLnBrk="1" hangingPunct="1">
              <a:spcBef>
                <a:spcPct val="50000"/>
              </a:spcBef>
              <a:buFont typeface="Times" charset="0"/>
              <a:buChar char="•"/>
            </a:pPr>
            <a:endParaRPr lang="en-US" altLang="en-US" baseline="0"/>
          </a:p>
        </p:txBody>
      </p:sp>
    </p:spTree>
    <p:extLst>
      <p:ext uri="{BB962C8B-B14F-4D97-AF65-F5344CB8AC3E}">
        <p14:creationId xmlns:p14="http://schemas.microsoft.com/office/powerpoint/2010/main" val="4197404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 calcmode="lin" valueType="num">
                                      <p:cBhvr additive="base">
                                        <p:cTn id="7" dur="1000" fill="hold"/>
                                        <p:tgtEl>
                                          <p:spTgt spid="4833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8333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83331">
                                            <p:txEl>
                                              <p:pRg st="1" end="1"/>
                                            </p:txEl>
                                          </p:spTgt>
                                        </p:tgtEl>
                                        <p:attrNameLst>
                                          <p:attrName>style.visibility</p:attrName>
                                        </p:attrNameLst>
                                      </p:cBhvr>
                                      <p:to>
                                        <p:strVal val="visible"/>
                                      </p:to>
                                    </p:set>
                                    <p:anim calcmode="lin" valueType="num">
                                      <p:cBhvr additive="base">
                                        <p:cTn id="12" dur="1000" fill="hold"/>
                                        <p:tgtEl>
                                          <p:spTgt spid="48333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8333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483331">
                                            <p:txEl>
                                              <p:pRg st="2" end="2"/>
                                            </p:txEl>
                                          </p:spTgt>
                                        </p:tgtEl>
                                        <p:attrNameLst>
                                          <p:attrName>style.visibility</p:attrName>
                                        </p:attrNameLst>
                                      </p:cBhvr>
                                      <p:to>
                                        <p:strVal val="visible"/>
                                      </p:to>
                                    </p:set>
                                    <p:anim calcmode="lin" valueType="num">
                                      <p:cBhvr additive="base">
                                        <p:cTn id="17" dur="1000" fill="hold"/>
                                        <p:tgtEl>
                                          <p:spTgt spid="48333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833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14224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1" baseline="0"/>
              <a:t>Indian government and society changed as </a:t>
            </a:r>
            <a:r>
              <a:rPr lang="en-US" altLang="en-US" b="1" baseline="0">
                <a:solidFill>
                  <a:srgbClr val="FF0000"/>
                </a:solidFill>
              </a:rPr>
              <a:t>sultans</a:t>
            </a:r>
            <a:r>
              <a:rPr lang="en-US" altLang="en-US" b="1" baseline="0"/>
              <a:t> introduced Muslim traditions.</a:t>
            </a:r>
            <a:endParaRPr lang="en-US" altLang="en-US" baseline="0"/>
          </a:p>
        </p:txBody>
      </p:sp>
      <p:sp>
        <p:nvSpPr>
          <p:cNvPr id="23560" name="AutoShape 8"/>
          <p:cNvSpPr>
            <a:spLocks noChangeArrowheads="1"/>
          </p:cNvSpPr>
          <p:nvPr/>
        </p:nvSpPr>
        <p:spPr bwMode="auto">
          <a:xfrm rot="5400000" flipH="1">
            <a:off x="609600" y="2362200"/>
            <a:ext cx="2971800" cy="3276600"/>
          </a:xfrm>
          <a:prstGeom prst="upArrowCallout">
            <a:avLst>
              <a:gd name="adj1" fmla="val 20843"/>
              <a:gd name="adj2" fmla="val 18875"/>
              <a:gd name="adj3" fmla="val 16426"/>
              <a:gd name="adj4" fmla="val 80264"/>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grpSp>
        <p:nvGrpSpPr>
          <p:cNvPr id="2" name="Group 15"/>
          <p:cNvGrpSpPr>
            <a:grpSpLocks/>
          </p:cNvGrpSpPr>
          <p:nvPr/>
        </p:nvGrpSpPr>
        <p:grpSpPr bwMode="auto">
          <a:xfrm>
            <a:off x="3733800" y="2514600"/>
            <a:ext cx="2895600" cy="2971800"/>
            <a:chOff x="2208" y="1584"/>
            <a:chExt cx="1824" cy="1872"/>
          </a:xfrm>
        </p:grpSpPr>
        <p:sp>
          <p:nvSpPr>
            <p:cNvPr id="23562" name="AutoShape 10"/>
            <p:cNvSpPr>
              <a:spLocks noChangeArrowheads="1"/>
            </p:cNvSpPr>
            <p:nvPr/>
          </p:nvSpPr>
          <p:spPr bwMode="auto">
            <a:xfrm rot="5400000" flipH="1">
              <a:off x="2184" y="1608"/>
              <a:ext cx="1872" cy="1824"/>
            </a:xfrm>
            <a:prstGeom prst="upArrowCallout">
              <a:avLst>
                <a:gd name="adj1" fmla="val 21391"/>
                <a:gd name="adj2" fmla="val 19372"/>
                <a:gd name="adj3" fmla="val 14898"/>
                <a:gd name="adj4" fmla="val 80264"/>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2298" name="Text Box 11"/>
            <p:cNvSpPr txBox="1">
              <a:spLocks noChangeArrowheads="1"/>
            </p:cNvSpPr>
            <p:nvPr/>
          </p:nvSpPr>
          <p:spPr bwMode="auto">
            <a:xfrm>
              <a:off x="2261" y="1627"/>
              <a:ext cx="1483"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During the 1200s, when the Mongols raided Baghdad, many scholars fled to India.</a:t>
              </a:r>
            </a:p>
          </p:txBody>
        </p:sp>
      </p:grpSp>
      <p:grpSp>
        <p:nvGrpSpPr>
          <p:cNvPr id="3" name="Group 16"/>
          <p:cNvGrpSpPr>
            <a:grpSpLocks/>
          </p:cNvGrpSpPr>
          <p:nvPr/>
        </p:nvGrpSpPr>
        <p:grpSpPr bwMode="auto">
          <a:xfrm>
            <a:off x="6629400" y="2514600"/>
            <a:ext cx="2057400" cy="2971800"/>
            <a:chOff x="4176" y="1584"/>
            <a:chExt cx="1296" cy="1872"/>
          </a:xfrm>
        </p:grpSpPr>
        <p:sp>
          <p:nvSpPr>
            <p:cNvPr id="12295" name="Rectangle 13"/>
            <p:cNvSpPr>
              <a:spLocks noChangeArrowheads="1"/>
            </p:cNvSpPr>
            <p:nvPr/>
          </p:nvSpPr>
          <p:spPr bwMode="auto">
            <a:xfrm>
              <a:off x="4176" y="1584"/>
              <a:ext cx="1296" cy="1872"/>
            </a:xfrm>
            <a:prstGeom prst="rect">
              <a:avLst/>
            </a:prstGeom>
            <a:gradFill rotWithShape="0">
              <a:gsLst>
                <a:gs pos="0">
                  <a:srgbClr val="FED273"/>
                </a:gs>
                <a:gs pos="100000">
                  <a:schemeClr val="bg1"/>
                </a:gs>
              </a:gsLst>
              <a:lin ang="5400000" scaled="1"/>
            </a:gradFill>
            <a:ln w="9525">
              <a:solidFill>
                <a:srgbClr val="666699"/>
              </a:solidFill>
              <a:miter lim="800000"/>
              <a:headEnd/>
              <a:tailEnd/>
            </a:ln>
          </p:spPr>
          <p:txBody>
            <a:bodyPr wrap="none" anchor="ct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endParaRPr lang="en-US" altLang="en-US"/>
            </a:p>
          </p:txBody>
        </p:sp>
        <p:sp>
          <p:nvSpPr>
            <p:cNvPr id="12296" name="Text Box 14"/>
            <p:cNvSpPr txBox="1">
              <a:spLocks noChangeArrowheads="1"/>
            </p:cNvSpPr>
            <p:nvPr/>
          </p:nvSpPr>
          <p:spPr bwMode="auto">
            <a:xfrm>
              <a:off x="4224" y="1627"/>
              <a:ext cx="1200" cy="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These immigrants helped architecture and the arts flourish.</a:t>
              </a:r>
            </a:p>
          </p:txBody>
        </p:sp>
      </p:grpSp>
      <p:sp>
        <p:nvSpPr>
          <p:cNvPr id="12294" name="Text Box 3"/>
          <p:cNvSpPr txBox="1">
            <a:spLocks noChangeArrowheads="1"/>
          </p:cNvSpPr>
          <p:nvPr/>
        </p:nvSpPr>
        <p:spPr bwMode="auto">
          <a:xfrm>
            <a:off x="571500" y="2616200"/>
            <a:ext cx="2476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Turks, Persians, </a:t>
            </a:r>
            <a:br>
              <a:rPr lang="en-US" altLang="en-US" baseline="0"/>
            </a:br>
            <a:r>
              <a:rPr lang="en-US" altLang="en-US" baseline="0"/>
              <a:t>and Arabs migrated to India to serve as soldiers </a:t>
            </a:r>
            <a:br>
              <a:rPr lang="en-US" altLang="en-US" baseline="0"/>
            </a:br>
            <a:r>
              <a:rPr lang="en-US" altLang="en-US" baseline="0"/>
              <a:t>or officials, bringing increased trade.</a:t>
            </a:r>
          </a:p>
        </p:txBody>
      </p:sp>
    </p:spTree>
    <p:extLst>
      <p:ext uri="{BB962C8B-B14F-4D97-AF65-F5344CB8AC3E}">
        <p14:creationId xmlns:p14="http://schemas.microsoft.com/office/powerpoint/2010/main" val="2108810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002213" y="3505200"/>
            <a:ext cx="3151187" cy="1676400"/>
            <a:chOff x="3072" y="2579"/>
            <a:chExt cx="1968" cy="877"/>
          </a:xfrm>
        </p:grpSpPr>
        <p:sp>
          <p:nvSpPr>
            <p:cNvPr id="24590" name="Rectangle 14"/>
            <p:cNvSpPr>
              <a:spLocks noChangeArrowheads="1"/>
            </p:cNvSpPr>
            <p:nvPr/>
          </p:nvSpPr>
          <p:spPr bwMode="auto">
            <a:xfrm>
              <a:off x="3072" y="2579"/>
              <a:ext cx="1968" cy="877"/>
            </a:xfrm>
            <a:prstGeom prst="rect">
              <a:avLst/>
            </a:prstGeom>
            <a:gradFill rotWithShape="1">
              <a:gsLst>
                <a:gs pos="0">
                  <a:schemeClr val="bg1"/>
                </a:gs>
                <a:gs pos="100000">
                  <a:srgbClr val="FED273"/>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baseline="0">
                <a:latin typeface="Verdana" pitchFamily="28" charset="0"/>
                <a:cs typeface="+mn-cs"/>
              </a:endParaRPr>
            </a:p>
          </p:txBody>
        </p:sp>
        <p:sp>
          <p:nvSpPr>
            <p:cNvPr id="13326" name="Text Box 21"/>
            <p:cNvSpPr txBox="1">
              <a:spLocks noChangeArrowheads="1"/>
            </p:cNvSpPr>
            <p:nvPr/>
          </p:nvSpPr>
          <p:spPr bwMode="auto">
            <a:xfrm>
              <a:off x="3120" y="2653"/>
              <a:ext cx="1872"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Northern India fell into rival Hindu </a:t>
              </a:r>
              <a:br>
                <a:rPr lang="en-US" altLang="en-US" baseline="0"/>
              </a:br>
              <a:r>
                <a:rPr lang="en-US" altLang="en-US" baseline="0"/>
                <a:t>and Muslim states.</a:t>
              </a:r>
            </a:p>
          </p:txBody>
        </p:sp>
      </p:grpSp>
      <p:grpSp>
        <p:nvGrpSpPr>
          <p:cNvPr id="3" name="Group 16"/>
          <p:cNvGrpSpPr>
            <a:grpSpLocks/>
          </p:cNvGrpSpPr>
          <p:nvPr/>
        </p:nvGrpSpPr>
        <p:grpSpPr bwMode="auto">
          <a:xfrm>
            <a:off x="1109663" y="3505200"/>
            <a:ext cx="3995737" cy="1676400"/>
            <a:chOff x="699" y="2579"/>
            <a:chExt cx="2496" cy="877"/>
          </a:xfrm>
        </p:grpSpPr>
        <p:sp>
          <p:nvSpPr>
            <p:cNvPr id="24593" name="AutoShape 17"/>
            <p:cNvSpPr>
              <a:spLocks noChangeArrowheads="1"/>
            </p:cNvSpPr>
            <p:nvPr/>
          </p:nvSpPr>
          <p:spPr bwMode="auto">
            <a:xfrm rot="16200000">
              <a:off x="2500" y="2698"/>
              <a:ext cx="767" cy="624"/>
            </a:xfrm>
            <a:prstGeom prst="downArrow">
              <a:avLst>
                <a:gd name="adj1" fmla="val 49741"/>
                <a:gd name="adj2" fmla="val 31574"/>
              </a:avLst>
            </a:prstGeom>
            <a:gradFill rotWithShape="1">
              <a:gsLst>
                <a:gs pos="0">
                  <a:srgbClr val="83D7E5"/>
                </a:gs>
                <a:gs pos="100000">
                  <a:srgbClr val="FED273"/>
                </a:gs>
              </a:gsLst>
              <a:lin ang="0" scaled="1"/>
            </a:gradFill>
            <a:ln w="9525">
              <a:solidFill>
                <a:srgbClr val="666699"/>
              </a:solidFill>
              <a:miter lim="800000"/>
              <a:headEnd/>
              <a:tailEnd/>
            </a:ln>
            <a:effectLst>
              <a:outerShdw dist="45791" dir="2021404" algn="ctr" rotWithShape="0">
                <a:schemeClr val="bg2">
                  <a:alpha val="50000"/>
                </a:schemeClr>
              </a:outerShdw>
            </a:effectLst>
          </p:spPr>
          <p:txBody>
            <a:bodyPr vert="eaVert" wrap="none" anchor="ctr"/>
            <a:lstStyle/>
            <a:p>
              <a:pPr>
                <a:defRPr/>
              </a:pPr>
              <a:endParaRPr lang="en-US">
                <a:latin typeface="Verdana" pitchFamily="28" charset="0"/>
                <a:cs typeface="+mn-cs"/>
              </a:endParaRPr>
            </a:p>
          </p:txBody>
        </p:sp>
        <p:grpSp>
          <p:nvGrpSpPr>
            <p:cNvPr id="13322" name="Group 18"/>
            <p:cNvGrpSpPr>
              <a:grpSpLocks/>
            </p:cNvGrpSpPr>
            <p:nvPr/>
          </p:nvGrpSpPr>
          <p:grpSpPr bwMode="auto">
            <a:xfrm>
              <a:off x="699" y="2579"/>
              <a:ext cx="1968" cy="877"/>
              <a:chOff x="672" y="2579"/>
              <a:chExt cx="1968" cy="877"/>
            </a:xfrm>
          </p:grpSpPr>
          <p:sp>
            <p:nvSpPr>
              <p:cNvPr id="24595" name="Rectangle 19"/>
              <p:cNvSpPr>
                <a:spLocks noChangeArrowheads="1"/>
              </p:cNvSpPr>
              <p:nvPr/>
            </p:nvSpPr>
            <p:spPr bwMode="auto">
              <a:xfrm>
                <a:off x="672" y="2579"/>
                <a:ext cx="1968" cy="877"/>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baseline="0">
                  <a:latin typeface="Verdana" pitchFamily="28" charset="0"/>
                  <a:cs typeface="+mn-cs"/>
                </a:endParaRPr>
              </a:p>
            </p:txBody>
          </p:sp>
          <p:sp>
            <p:nvSpPr>
              <p:cNvPr id="13324" name="Text Box 21"/>
              <p:cNvSpPr txBox="1">
                <a:spLocks noChangeArrowheads="1"/>
              </p:cNvSpPr>
              <p:nvPr/>
            </p:nvSpPr>
            <p:spPr bwMode="auto">
              <a:xfrm>
                <a:off x="729" y="2640"/>
                <a:ext cx="186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Artisans were enslaved to build Tamerlane’s capital at Samarkand. </a:t>
                </a:r>
              </a:p>
            </p:txBody>
          </p:sp>
        </p:grpSp>
      </p:grpSp>
      <p:sp>
        <p:nvSpPr>
          <p:cNvPr id="24597" name="AutoShape 21"/>
          <p:cNvSpPr>
            <a:spLocks noChangeArrowheads="1"/>
          </p:cNvSpPr>
          <p:nvPr/>
        </p:nvSpPr>
        <p:spPr bwMode="auto">
          <a:xfrm>
            <a:off x="1600200" y="2590800"/>
            <a:ext cx="1219200" cy="990600"/>
          </a:xfrm>
          <a:prstGeom prst="downArrow">
            <a:avLst>
              <a:gd name="adj1" fmla="val 50000"/>
              <a:gd name="adj2" fmla="val 25000"/>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p>
            <a:pPr>
              <a:defRPr/>
            </a:pPr>
            <a:endParaRPr lang="en-US">
              <a:latin typeface="Verdana" pitchFamily="28" charset="0"/>
              <a:cs typeface="+mn-cs"/>
            </a:endParaRPr>
          </a:p>
        </p:txBody>
      </p:sp>
      <p:grpSp>
        <p:nvGrpSpPr>
          <p:cNvPr id="13317" name="Group 22"/>
          <p:cNvGrpSpPr>
            <a:grpSpLocks/>
          </p:cNvGrpSpPr>
          <p:nvPr/>
        </p:nvGrpSpPr>
        <p:grpSpPr bwMode="auto">
          <a:xfrm>
            <a:off x="1095375" y="1752600"/>
            <a:ext cx="7058025" cy="914400"/>
            <a:chOff x="663" y="1104"/>
            <a:chExt cx="4377" cy="829"/>
          </a:xfrm>
        </p:grpSpPr>
        <p:sp>
          <p:nvSpPr>
            <p:cNvPr id="24599" name="Rectangle 23"/>
            <p:cNvSpPr>
              <a:spLocks noChangeArrowheads="1"/>
            </p:cNvSpPr>
            <p:nvPr/>
          </p:nvSpPr>
          <p:spPr bwMode="auto">
            <a:xfrm>
              <a:off x="663" y="1104"/>
              <a:ext cx="4377" cy="829"/>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defRPr/>
              </a:pPr>
              <a:endParaRPr lang="en-US">
                <a:latin typeface="Verdana" pitchFamily="28" charset="0"/>
                <a:cs typeface="+mn-cs"/>
              </a:endParaRPr>
            </a:p>
          </p:txBody>
        </p:sp>
        <p:sp>
          <p:nvSpPr>
            <p:cNvPr id="13320" name="Text Box 21"/>
            <p:cNvSpPr txBox="1">
              <a:spLocks noChangeArrowheads="1"/>
            </p:cNvSpPr>
            <p:nvPr/>
          </p:nvSpPr>
          <p:spPr bwMode="auto">
            <a:xfrm>
              <a:off x="720" y="1164"/>
              <a:ext cx="427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In 1398, Tamerlane plundered the northern plain and smashed Delhi.</a:t>
              </a:r>
            </a:p>
          </p:txBody>
        </p:sp>
      </p:grpSp>
      <p:sp>
        <p:nvSpPr>
          <p:cNvPr id="24601" name="Text Box 25"/>
          <p:cNvSpPr txBox="1">
            <a:spLocks noChangeArrowheads="1"/>
          </p:cNvSpPr>
          <p:nvPr/>
        </p:nvSpPr>
        <p:spPr bwMode="auto">
          <a:xfrm>
            <a:off x="685800" y="55626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solidFill>
                  <a:srgbClr val="0033CC"/>
                </a:solidFill>
              </a:rPr>
              <a:t>Muslim sultanates would not regain control until 1526.</a:t>
            </a:r>
          </a:p>
          <a:p>
            <a:pPr eaLnBrk="1" hangingPunct="1">
              <a:spcBef>
                <a:spcPct val="50000"/>
              </a:spcBef>
            </a:pPr>
            <a:endParaRPr lang="en-US" altLang="en-US">
              <a:solidFill>
                <a:srgbClr val="0033CC"/>
              </a:solidFill>
            </a:endParaRPr>
          </a:p>
        </p:txBody>
      </p:sp>
    </p:spTree>
    <p:extLst>
      <p:ext uri="{BB962C8B-B14F-4D97-AF65-F5344CB8AC3E}">
        <p14:creationId xmlns:p14="http://schemas.microsoft.com/office/powerpoint/2010/main" val="2078843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1000"/>
                                  </p:stCondLst>
                                  <p:childTnLst>
                                    <p:set>
                                      <p:cBhvr>
                                        <p:cTn id="17" dur="1" fill="hold">
                                          <p:stCondLst>
                                            <p:cond delay="0"/>
                                          </p:stCondLst>
                                        </p:cTn>
                                        <p:tgtEl>
                                          <p:spTgt spid="24601"/>
                                        </p:tgtEl>
                                        <p:attrNameLst>
                                          <p:attrName>style.visibility</p:attrName>
                                        </p:attrNameLst>
                                      </p:cBhvr>
                                      <p:to>
                                        <p:strVal val="visible"/>
                                      </p:to>
                                    </p:set>
                                    <p:anim calcmode="lin" valueType="num">
                                      <p:cBhvr additive="base">
                                        <p:cTn id="18" dur="1000" fill="hold"/>
                                        <p:tgtEl>
                                          <p:spTgt spid="24601"/>
                                        </p:tgtEl>
                                        <p:attrNameLst>
                                          <p:attrName>ppt_x</p:attrName>
                                        </p:attrNameLst>
                                      </p:cBhvr>
                                      <p:tavLst>
                                        <p:tav tm="0">
                                          <p:val>
                                            <p:strVal val="#ppt_x"/>
                                          </p:val>
                                        </p:tav>
                                        <p:tav tm="100000">
                                          <p:val>
                                            <p:strVal val="#ppt_x"/>
                                          </p:val>
                                        </p:tav>
                                      </p:tavLst>
                                    </p:anim>
                                    <p:anim calcmode="lin" valueType="num">
                                      <p:cBhvr additive="base">
                                        <p:cTn id="19" dur="1000" fill="hold"/>
                                        <p:tgtEl>
                                          <p:spTgt spid="24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4" name="AutoShape 14"/>
          <p:cNvSpPr>
            <a:spLocks noChangeArrowheads="1"/>
          </p:cNvSpPr>
          <p:nvPr/>
        </p:nvSpPr>
        <p:spPr bwMode="auto">
          <a:xfrm rot="5400000" flipH="1">
            <a:off x="1143000" y="1905000"/>
            <a:ext cx="3352800" cy="4724400"/>
          </a:xfrm>
          <a:prstGeom prst="upArrowCallout">
            <a:avLst>
              <a:gd name="adj1" fmla="val 20843"/>
              <a:gd name="adj2" fmla="val 18875"/>
              <a:gd name="adj3" fmla="val 15148"/>
              <a:gd name="adj4" fmla="val 82764"/>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4340" name="Text Box 2"/>
          <p:cNvSpPr txBox="1">
            <a:spLocks noChangeArrowheads="1"/>
          </p:cNvSpPr>
          <p:nvPr/>
        </p:nvSpPr>
        <p:spPr bwMode="auto">
          <a:xfrm>
            <a:off x="546100" y="3236913"/>
            <a:ext cx="38862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Aft>
                <a:spcPct val="60000"/>
              </a:spcAft>
              <a:buClr>
                <a:schemeClr val="tx1"/>
              </a:buClr>
              <a:buSzPct val="80000"/>
              <a:buFontTx/>
              <a:buChar char="•"/>
            </a:pPr>
            <a:r>
              <a:rPr lang="en-US" altLang="en-US" baseline="0"/>
              <a:t>Believed in many </a:t>
            </a:r>
            <a:br>
              <a:rPr lang="en-US" altLang="en-US" baseline="0"/>
            </a:br>
            <a:r>
              <a:rPr lang="en-US" altLang="en-US" baseline="0"/>
              <a:t>sacred texts and gods.</a:t>
            </a:r>
          </a:p>
          <a:p>
            <a:pPr eaLnBrk="1" hangingPunct="1">
              <a:spcAft>
                <a:spcPct val="60000"/>
              </a:spcAft>
              <a:buClr>
                <a:schemeClr val="tx1"/>
              </a:buClr>
              <a:buSzPct val="80000"/>
              <a:buFontTx/>
              <a:buChar char="•"/>
            </a:pPr>
            <a:r>
              <a:rPr lang="en-US" altLang="en-US" baseline="0"/>
              <a:t>Honored a priestly class called the Brahmans.</a:t>
            </a:r>
          </a:p>
          <a:p>
            <a:pPr eaLnBrk="1" hangingPunct="1">
              <a:spcAft>
                <a:spcPct val="60000"/>
              </a:spcAft>
              <a:buClr>
                <a:schemeClr val="tx1"/>
              </a:buClr>
              <a:buSzPct val="80000"/>
              <a:buFontTx/>
              <a:buChar char="•"/>
            </a:pPr>
            <a:r>
              <a:rPr lang="en-US" altLang="en-US" baseline="0"/>
              <a:t>Accepted a hereditary caste system. </a:t>
            </a:r>
          </a:p>
        </p:txBody>
      </p:sp>
      <p:sp>
        <p:nvSpPr>
          <p:cNvPr id="14341" name="Text Box 4"/>
          <p:cNvSpPr txBox="1">
            <a:spLocks noChangeArrowheads="1"/>
          </p:cNvSpPr>
          <p:nvPr/>
        </p:nvSpPr>
        <p:spPr bwMode="auto">
          <a:xfrm>
            <a:off x="457200" y="14224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r>
              <a:rPr lang="en-US" altLang="en-US" b="1" baseline="0"/>
              <a:t>Muslim beliefs conflicted sharply with those </a:t>
            </a:r>
            <a:br>
              <a:rPr lang="en-US" altLang="en-US" b="1" baseline="0"/>
            </a:br>
            <a:r>
              <a:rPr lang="en-US" altLang="en-US" b="1" baseline="0"/>
              <a:t>of the Hindu they conquered in northern India.</a:t>
            </a:r>
            <a:endParaRPr lang="en-US" altLang="en-US" baseline="0"/>
          </a:p>
        </p:txBody>
      </p:sp>
      <p:sp>
        <p:nvSpPr>
          <p:cNvPr id="14342" name="Text Box 11"/>
          <p:cNvSpPr txBox="1">
            <a:spLocks noChangeArrowheads="1"/>
          </p:cNvSpPr>
          <p:nvPr/>
        </p:nvSpPr>
        <p:spPr bwMode="auto">
          <a:xfrm>
            <a:off x="546100" y="2693988"/>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Hindus:</a:t>
            </a:r>
          </a:p>
        </p:txBody>
      </p:sp>
      <p:grpSp>
        <p:nvGrpSpPr>
          <p:cNvPr id="14347" name="Group 11"/>
          <p:cNvGrpSpPr>
            <a:grpSpLocks/>
          </p:cNvGrpSpPr>
          <p:nvPr/>
        </p:nvGrpSpPr>
        <p:grpSpPr bwMode="auto">
          <a:xfrm>
            <a:off x="5181600" y="2590800"/>
            <a:ext cx="3505200" cy="3352800"/>
            <a:chOff x="3264" y="1632"/>
            <a:chExt cx="2208" cy="2112"/>
          </a:xfrm>
        </p:grpSpPr>
        <p:sp>
          <p:nvSpPr>
            <p:cNvPr id="25616" name="AutoShape 16"/>
            <p:cNvSpPr>
              <a:spLocks noChangeArrowheads="1"/>
            </p:cNvSpPr>
            <p:nvPr/>
          </p:nvSpPr>
          <p:spPr bwMode="auto">
            <a:xfrm rot="16200000" flipH="1">
              <a:off x="3312" y="1584"/>
              <a:ext cx="2112" cy="2208"/>
            </a:xfrm>
            <a:prstGeom prst="upArrowCallout">
              <a:avLst>
                <a:gd name="adj1" fmla="val 20843"/>
                <a:gd name="adj2" fmla="val 18875"/>
                <a:gd name="adj3" fmla="val 15575"/>
                <a:gd name="adj4" fmla="val 76542"/>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vert="eaVert" wrap="none" anchor="ctr"/>
            <a:lstStyle/>
            <a:p>
              <a:pPr>
                <a:defRPr/>
              </a:pPr>
              <a:endParaRPr lang="en-US">
                <a:latin typeface="Verdana" pitchFamily="28" charset="0"/>
                <a:cs typeface="+mn-cs"/>
              </a:endParaRPr>
            </a:p>
          </p:txBody>
        </p:sp>
        <p:sp>
          <p:nvSpPr>
            <p:cNvPr id="14345" name="Text Box 2"/>
            <p:cNvSpPr txBox="1">
              <a:spLocks noChangeArrowheads="1"/>
            </p:cNvSpPr>
            <p:nvPr/>
          </p:nvSpPr>
          <p:spPr bwMode="auto">
            <a:xfrm>
              <a:off x="3840" y="2039"/>
              <a:ext cx="1632"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Aft>
                  <a:spcPct val="60000"/>
                </a:spcAft>
                <a:buClr>
                  <a:schemeClr val="tx1"/>
                </a:buClr>
                <a:buSzPct val="80000"/>
                <a:buFontTx/>
                <a:buChar char="•"/>
              </a:pPr>
              <a:r>
                <a:rPr lang="en-US" altLang="en-US" baseline="0"/>
                <a:t>Monotheistic with one sacred text.</a:t>
              </a:r>
            </a:p>
            <a:p>
              <a:pPr eaLnBrk="1" hangingPunct="1">
                <a:spcAft>
                  <a:spcPct val="60000"/>
                </a:spcAft>
                <a:buClr>
                  <a:schemeClr val="tx1"/>
                </a:buClr>
                <a:buSzPct val="80000"/>
                <a:buFontTx/>
                <a:buChar char="•"/>
              </a:pPr>
              <a:r>
                <a:rPr lang="en-US" altLang="en-US" baseline="0"/>
                <a:t>Taught equality of </a:t>
              </a:r>
              <a:br>
                <a:rPr lang="en-US" altLang="en-US" baseline="0"/>
              </a:br>
              <a:r>
                <a:rPr lang="en-US" altLang="en-US" baseline="0"/>
                <a:t>all believers.</a:t>
              </a:r>
            </a:p>
          </p:txBody>
        </p:sp>
      </p:grpSp>
      <p:sp>
        <p:nvSpPr>
          <p:cNvPr id="14346" name="Text Box 11"/>
          <p:cNvSpPr txBox="1">
            <a:spLocks noChangeArrowheads="1"/>
          </p:cNvSpPr>
          <p:nvPr/>
        </p:nvSpPr>
        <p:spPr bwMode="auto">
          <a:xfrm>
            <a:off x="6096000" y="2693988"/>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Muslims:</a:t>
            </a:r>
          </a:p>
        </p:txBody>
      </p:sp>
    </p:spTree>
    <p:extLst>
      <p:ext uri="{BB962C8B-B14F-4D97-AF65-F5344CB8AC3E}">
        <p14:creationId xmlns:p14="http://schemas.microsoft.com/office/powerpoint/2010/main" val="1075593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 calcmode="lin" valueType="num">
                                      <p:cBhvr additive="base">
                                        <p:cTn id="7" dur="500" fill="hold"/>
                                        <p:tgtEl>
                                          <p:spTgt spid="14347"/>
                                        </p:tgtEl>
                                        <p:attrNameLst>
                                          <p:attrName>ppt_x</p:attrName>
                                        </p:attrNameLst>
                                      </p:cBhvr>
                                      <p:tavLst>
                                        <p:tav tm="0">
                                          <p:val>
                                            <p:strVal val="1+#ppt_w/2"/>
                                          </p:val>
                                        </p:tav>
                                        <p:tav tm="100000">
                                          <p:val>
                                            <p:strVal val="#ppt_x"/>
                                          </p:val>
                                        </p:tav>
                                      </p:tavLst>
                                    </p:anim>
                                    <p:anim calcmode="lin" valueType="num">
                                      <p:cBhvr additive="base">
                                        <p:cTn id="8"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6"/>
          <p:cNvSpPr>
            <a:spLocks noChangeArrowheads="1"/>
          </p:cNvSpPr>
          <p:nvPr/>
        </p:nvSpPr>
        <p:spPr bwMode="auto">
          <a:xfrm>
            <a:off x="457200" y="1752600"/>
            <a:ext cx="8229600" cy="39624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endParaRPr lang="en-US" altLang="en-US" baseline="0"/>
          </a:p>
        </p:txBody>
      </p:sp>
      <p:sp>
        <p:nvSpPr>
          <p:cNvPr id="15363" name="Text Box 97"/>
          <p:cNvSpPr txBox="1">
            <a:spLocks noChangeArrowheads="1"/>
          </p:cNvSpPr>
          <p:nvPr/>
        </p:nvSpPr>
        <p:spPr bwMode="auto">
          <a:xfrm>
            <a:off x="558800" y="1828800"/>
            <a:ext cx="8001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1" baseline="0"/>
              <a:t>In time, Muslim and Hindu cultures began </a:t>
            </a:r>
            <a:br>
              <a:rPr lang="en-US" altLang="en-US" b="1" baseline="0"/>
            </a:br>
            <a:r>
              <a:rPr lang="en-US" altLang="en-US" b="1" baseline="0"/>
              <a:t>to blend.</a:t>
            </a:r>
          </a:p>
        </p:txBody>
      </p:sp>
      <p:graphicFrame>
        <p:nvGraphicFramePr>
          <p:cNvPr id="26657" name="Group 33"/>
          <p:cNvGraphicFramePr>
            <a:graphicFrameLocks noGrp="1"/>
          </p:cNvGraphicFramePr>
          <p:nvPr/>
        </p:nvGraphicFramePr>
        <p:xfrm>
          <a:off x="533400" y="2298700"/>
          <a:ext cx="8077200" cy="3035300"/>
        </p:xfrm>
        <a:graphic>
          <a:graphicData uri="http://schemas.openxmlformats.org/drawingml/2006/table">
            <a:tbl>
              <a:tblPr/>
              <a:tblGrid>
                <a:gridCol w="8077200"/>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26648" name="Text Box 97"/>
          <p:cNvSpPr txBox="1">
            <a:spLocks noChangeArrowheads="1"/>
          </p:cNvSpPr>
          <p:nvPr/>
        </p:nvSpPr>
        <p:spPr bwMode="auto">
          <a:xfrm>
            <a:off x="533400" y="2692400"/>
            <a:ext cx="8077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Muslim scholars suggested that one God was behind the many Hindu gods.</a:t>
            </a:r>
          </a:p>
        </p:txBody>
      </p:sp>
      <p:sp>
        <p:nvSpPr>
          <p:cNvPr id="26649" name="Text Box 97"/>
          <p:cNvSpPr txBox="1">
            <a:spLocks noChangeArrowheads="1"/>
          </p:cNvSpPr>
          <p:nvPr/>
        </p:nvSpPr>
        <p:spPr bwMode="auto">
          <a:xfrm>
            <a:off x="457200" y="3517900"/>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Hindus were protected as long as they paid a poll tax.</a:t>
            </a:r>
          </a:p>
        </p:txBody>
      </p:sp>
      <p:sp>
        <p:nvSpPr>
          <p:cNvPr id="26650" name="Text Box 97"/>
          <p:cNvSpPr txBox="1">
            <a:spLocks noChangeArrowheads="1"/>
          </p:cNvSpPr>
          <p:nvPr/>
        </p:nvSpPr>
        <p:spPr bwMode="auto">
          <a:xfrm>
            <a:off x="457200" y="40513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In some places, local </a:t>
            </a:r>
            <a:r>
              <a:rPr lang="en-US" altLang="en-US" b="1" baseline="0">
                <a:solidFill>
                  <a:srgbClr val="FF0000"/>
                </a:solidFill>
              </a:rPr>
              <a:t>rajahs,</a:t>
            </a:r>
            <a:r>
              <a:rPr lang="en-US" altLang="en-US" baseline="0"/>
              <a:t> Hindu leaders, were allowed to rule.</a:t>
            </a:r>
          </a:p>
        </p:txBody>
      </p:sp>
      <p:sp>
        <p:nvSpPr>
          <p:cNvPr id="26651" name="Text Box 97"/>
          <p:cNvSpPr txBox="1">
            <a:spLocks noChangeArrowheads="1"/>
          </p:cNvSpPr>
          <p:nvPr/>
        </p:nvSpPr>
        <p:spPr bwMode="auto">
          <a:xfrm>
            <a:off x="457200" y="48768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solidFill>
                  <a:srgbClr val="0033CC"/>
                </a:solidFill>
              </a:rPr>
              <a:t>Many Hindus converted to Islam, out of belief, </a:t>
            </a:r>
            <a:br>
              <a:rPr lang="en-US" altLang="en-US" baseline="0">
                <a:solidFill>
                  <a:srgbClr val="0033CC"/>
                </a:solidFill>
              </a:rPr>
            </a:br>
            <a:r>
              <a:rPr lang="en-US" altLang="en-US" baseline="0">
                <a:solidFill>
                  <a:srgbClr val="0033CC"/>
                </a:solidFill>
              </a:rPr>
              <a:t>to avoid the caste system, or for trade and commerce.</a:t>
            </a:r>
          </a:p>
        </p:txBody>
      </p:sp>
    </p:spTree>
    <p:extLst>
      <p:ext uri="{BB962C8B-B14F-4D97-AF65-F5344CB8AC3E}">
        <p14:creationId xmlns:p14="http://schemas.microsoft.com/office/powerpoint/2010/main" val="2491353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8"/>
                                        </p:tgtEl>
                                        <p:attrNameLst>
                                          <p:attrName>style.visibility</p:attrName>
                                        </p:attrNameLst>
                                      </p:cBhvr>
                                      <p:to>
                                        <p:strVal val="visible"/>
                                      </p:to>
                                    </p:set>
                                    <p:anim calcmode="lin" valueType="num">
                                      <p:cBhvr additive="base">
                                        <p:cTn id="7" dur="1000" fill="hold"/>
                                        <p:tgtEl>
                                          <p:spTgt spid="26648"/>
                                        </p:tgtEl>
                                        <p:attrNameLst>
                                          <p:attrName>ppt_x</p:attrName>
                                        </p:attrNameLst>
                                      </p:cBhvr>
                                      <p:tavLst>
                                        <p:tav tm="0">
                                          <p:val>
                                            <p:strVal val="#ppt_x"/>
                                          </p:val>
                                        </p:tav>
                                        <p:tav tm="100000">
                                          <p:val>
                                            <p:strVal val="#ppt_x"/>
                                          </p:val>
                                        </p:tav>
                                      </p:tavLst>
                                    </p:anim>
                                    <p:anim calcmode="lin" valueType="num">
                                      <p:cBhvr additive="base">
                                        <p:cTn id="8" dur="1000" fill="hold"/>
                                        <p:tgtEl>
                                          <p:spTgt spid="266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49"/>
                                        </p:tgtEl>
                                        <p:attrNameLst>
                                          <p:attrName>style.visibility</p:attrName>
                                        </p:attrNameLst>
                                      </p:cBhvr>
                                      <p:to>
                                        <p:strVal val="visible"/>
                                      </p:to>
                                    </p:set>
                                    <p:anim calcmode="lin" valueType="num">
                                      <p:cBhvr additive="base">
                                        <p:cTn id="13" dur="1000" fill="hold"/>
                                        <p:tgtEl>
                                          <p:spTgt spid="26649"/>
                                        </p:tgtEl>
                                        <p:attrNameLst>
                                          <p:attrName>ppt_x</p:attrName>
                                        </p:attrNameLst>
                                      </p:cBhvr>
                                      <p:tavLst>
                                        <p:tav tm="0">
                                          <p:val>
                                            <p:strVal val="#ppt_x"/>
                                          </p:val>
                                        </p:tav>
                                        <p:tav tm="100000">
                                          <p:val>
                                            <p:strVal val="#ppt_x"/>
                                          </p:val>
                                        </p:tav>
                                      </p:tavLst>
                                    </p:anim>
                                    <p:anim calcmode="lin" valueType="num">
                                      <p:cBhvr additive="base">
                                        <p:cTn id="14" dur="1000" fill="hold"/>
                                        <p:tgtEl>
                                          <p:spTgt spid="266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50"/>
                                        </p:tgtEl>
                                        <p:attrNameLst>
                                          <p:attrName>style.visibility</p:attrName>
                                        </p:attrNameLst>
                                      </p:cBhvr>
                                      <p:to>
                                        <p:strVal val="visible"/>
                                      </p:to>
                                    </p:set>
                                    <p:anim calcmode="lin" valueType="num">
                                      <p:cBhvr additive="base">
                                        <p:cTn id="19" dur="1000" fill="hold"/>
                                        <p:tgtEl>
                                          <p:spTgt spid="26650"/>
                                        </p:tgtEl>
                                        <p:attrNameLst>
                                          <p:attrName>ppt_x</p:attrName>
                                        </p:attrNameLst>
                                      </p:cBhvr>
                                      <p:tavLst>
                                        <p:tav tm="0">
                                          <p:val>
                                            <p:strVal val="#ppt_x"/>
                                          </p:val>
                                        </p:tav>
                                        <p:tav tm="100000">
                                          <p:val>
                                            <p:strVal val="#ppt_x"/>
                                          </p:val>
                                        </p:tav>
                                      </p:tavLst>
                                    </p:anim>
                                    <p:anim calcmode="lin" valueType="num">
                                      <p:cBhvr additive="base">
                                        <p:cTn id="20" dur="1000" fill="hold"/>
                                        <p:tgtEl>
                                          <p:spTgt spid="2665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51"/>
                                        </p:tgtEl>
                                        <p:attrNameLst>
                                          <p:attrName>style.visibility</p:attrName>
                                        </p:attrNameLst>
                                      </p:cBhvr>
                                      <p:to>
                                        <p:strVal val="visible"/>
                                      </p:to>
                                    </p:set>
                                    <p:anim calcmode="lin" valueType="num">
                                      <p:cBhvr additive="base">
                                        <p:cTn id="25" dur="1000" fill="hold"/>
                                        <p:tgtEl>
                                          <p:spTgt spid="26651"/>
                                        </p:tgtEl>
                                        <p:attrNameLst>
                                          <p:attrName>ppt_x</p:attrName>
                                        </p:attrNameLst>
                                      </p:cBhvr>
                                      <p:tavLst>
                                        <p:tav tm="0">
                                          <p:val>
                                            <p:strVal val="#ppt_x"/>
                                          </p:val>
                                        </p:tav>
                                        <p:tav tm="100000">
                                          <p:val>
                                            <p:strVal val="#ppt_x"/>
                                          </p:val>
                                        </p:tav>
                                      </p:tavLst>
                                    </p:anim>
                                    <p:anim calcmode="lin" valueType="num">
                                      <p:cBhvr additive="base">
                                        <p:cTn id="26" dur="1000" fill="hold"/>
                                        <p:tgtEl>
                                          <p:spTgt spid="26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8" grpId="0"/>
      <p:bldP spid="26649" grpId="0"/>
      <p:bldP spid="26650" grpId="0"/>
      <p:bldP spid="266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33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endParaRPr lang="en-US" altLang="en-US" baseline="0"/>
          </a:p>
        </p:txBody>
      </p:sp>
      <p:sp>
        <p:nvSpPr>
          <p:cNvPr id="16388" name="Rectangle 4"/>
          <p:cNvSpPr>
            <a:spLocks noChangeArrowheads="1"/>
          </p:cNvSpPr>
          <p:nvPr/>
        </p:nvSpPr>
        <p:spPr bwMode="auto">
          <a:xfrm>
            <a:off x="33528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endParaRPr lang="en-US" altLang="en-US" baseline="0"/>
          </a:p>
        </p:txBody>
      </p:sp>
      <p:sp>
        <p:nvSpPr>
          <p:cNvPr id="16389" name="Rectangle 96"/>
          <p:cNvSpPr>
            <a:spLocks noChangeArrowheads="1"/>
          </p:cNvSpPr>
          <p:nvPr/>
        </p:nvSpPr>
        <p:spPr bwMode="auto">
          <a:xfrm>
            <a:off x="838200" y="1752600"/>
            <a:ext cx="7467600" cy="39624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endParaRPr lang="en-US" altLang="en-US" baseline="0"/>
          </a:p>
        </p:txBody>
      </p:sp>
      <p:sp>
        <p:nvSpPr>
          <p:cNvPr id="16390" name="Text Box 97"/>
          <p:cNvSpPr txBox="1">
            <a:spLocks noChangeArrowheads="1"/>
          </p:cNvSpPr>
          <p:nvPr/>
        </p:nvSpPr>
        <p:spPr bwMode="auto">
          <a:xfrm>
            <a:off x="877888" y="1828800"/>
            <a:ext cx="7261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1" baseline="0"/>
              <a:t>Indian Muslims began to absorb Hindu influences as well.</a:t>
            </a:r>
          </a:p>
        </p:txBody>
      </p:sp>
      <p:graphicFrame>
        <p:nvGraphicFramePr>
          <p:cNvPr id="27663" name="Group 15"/>
          <p:cNvGraphicFramePr>
            <a:graphicFrameLocks noGrp="1"/>
          </p:cNvGraphicFramePr>
          <p:nvPr/>
        </p:nvGraphicFramePr>
        <p:xfrm>
          <a:off x="914400" y="2298700"/>
          <a:ext cx="7315200" cy="3035300"/>
        </p:xfrm>
        <a:graphic>
          <a:graphicData uri="http://schemas.openxmlformats.org/drawingml/2006/table">
            <a:tbl>
              <a:tblPr/>
              <a:tblGrid>
                <a:gridCol w="7315200"/>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27673" name="Text Box 97"/>
          <p:cNvSpPr txBox="1">
            <a:spLocks noChangeArrowheads="1"/>
          </p:cNvSpPr>
          <p:nvPr/>
        </p:nvSpPr>
        <p:spPr bwMode="auto">
          <a:xfrm>
            <a:off x="857250" y="2692400"/>
            <a:ext cx="7327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Urdu, a new language, combined Persian, Arabic, and a Delhi dialect.</a:t>
            </a:r>
          </a:p>
        </p:txBody>
      </p:sp>
      <p:sp>
        <p:nvSpPr>
          <p:cNvPr id="27674" name="Text Box 97"/>
          <p:cNvSpPr txBox="1">
            <a:spLocks noChangeArrowheads="1"/>
          </p:cNvSpPr>
          <p:nvPr/>
        </p:nvSpPr>
        <p:spPr bwMode="auto">
          <a:xfrm>
            <a:off x="787400" y="3517900"/>
            <a:ext cx="746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Some marriage and caste customs were accepted.</a:t>
            </a:r>
          </a:p>
        </p:txBody>
      </p:sp>
      <p:sp>
        <p:nvSpPr>
          <p:cNvPr id="27675" name="Text Box 97"/>
          <p:cNvSpPr txBox="1">
            <a:spLocks noChangeArrowheads="1"/>
          </p:cNvSpPr>
          <p:nvPr/>
        </p:nvSpPr>
        <p:spPr bwMode="auto">
          <a:xfrm>
            <a:off x="787400" y="40513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Indian dance and music reappeared in the courts </a:t>
            </a:r>
            <a:br>
              <a:rPr lang="en-US" altLang="en-US" baseline="0"/>
            </a:br>
            <a:r>
              <a:rPr lang="en-US" altLang="en-US" baseline="0"/>
              <a:t>of the sultan.</a:t>
            </a:r>
          </a:p>
        </p:txBody>
      </p:sp>
      <p:sp>
        <p:nvSpPr>
          <p:cNvPr id="27676" name="Text Box 97"/>
          <p:cNvSpPr txBox="1">
            <a:spLocks noChangeArrowheads="1"/>
          </p:cNvSpPr>
          <p:nvPr/>
        </p:nvSpPr>
        <p:spPr bwMode="auto">
          <a:xfrm>
            <a:off x="787400" y="48768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solidFill>
                  <a:srgbClr val="0033CC"/>
                </a:solidFill>
              </a:rPr>
              <a:t>A new religion,</a:t>
            </a:r>
            <a:r>
              <a:rPr lang="en-US" altLang="en-US" baseline="0"/>
              <a:t> </a:t>
            </a:r>
            <a:r>
              <a:rPr lang="en-US" altLang="en-US" b="1" baseline="0">
                <a:solidFill>
                  <a:srgbClr val="FF0000"/>
                </a:solidFill>
              </a:rPr>
              <a:t>Sikhism,</a:t>
            </a:r>
            <a:r>
              <a:rPr lang="en-US" altLang="en-US" baseline="0"/>
              <a:t> </a:t>
            </a:r>
            <a:r>
              <a:rPr lang="en-US" altLang="en-US" baseline="0">
                <a:solidFill>
                  <a:srgbClr val="0033CC"/>
                </a:solidFill>
              </a:rPr>
              <a:t>blended Hindu and Muslim ideas. </a:t>
            </a:r>
          </a:p>
        </p:txBody>
      </p:sp>
    </p:spTree>
    <p:extLst>
      <p:ext uri="{BB962C8B-B14F-4D97-AF65-F5344CB8AC3E}">
        <p14:creationId xmlns:p14="http://schemas.microsoft.com/office/powerpoint/2010/main" val="3889493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3"/>
                                        </p:tgtEl>
                                        <p:attrNameLst>
                                          <p:attrName>style.visibility</p:attrName>
                                        </p:attrNameLst>
                                      </p:cBhvr>
                                      <p:to>
                                        <p:strVal val="visible"/>
                                      </p:to>
                                    </p:set>
                                    <p:anim calcmode="lin" valueType="num">
                                      <p:cBhvr additive="base">
                                        <p:cTn id="7" dur="1000" fill="hold"/>
                                        <p:tgtEl>
                                          <p:spTgt spid="27673"/>
                                        </p:tgtEl>
                                        <p:attrNameLst>
                                          <p:attrName>ppt_x</p:attrName>
                                        </p:attrNameLst>
                                      </p:cBhvr>
                                      <p:tavLst>
                                        <p:tav tm="0">
                                          <p:val>
                                            <p:strVal val="#ppt_x"/>
                                          </p:val>
                                        </p:tav>
                                        <p:tav tm="100000">
                                          <p:val>
                                            <p:strVal val="#ppt_x"/>
                                          </p:val>
                                        </p:tav>
                                      </p:tavLst>
                                    </p:anim>
                                    <p:anim calcmode="lin" valueType="num">
                                      <p:cBhvr additive="base">
                                        <p:cTn id="8" dur="1000" fill="hold"/>
                                        <p:tgtEl>
                                          <p:spTgt spid="276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74"/>
                                        </p:tgtEl>
                                        <p:attrNameLst>
                                          <p:attrName>style.visibility</p:attrName>
                                        </p:attrNameLst>
                                      </p:cBhvr>
                                      <p:to>
                                        <p:strVal val="visible"/>
                                      </p:to>
                                    </p:set>
                                    <p:anim calcmode="lin" valueType="num">
                                      <p:cBhvr additive="base">
                                        <p:cTn id="13" dur="1000" fill="hold"/>
                                        <p:tgtEl>
                                          <p:spTgt spid="27674"/>
                                        </p:tgtEl>
                                        <p:attrNameLst>
                                          <p:attrName>ppt_x</p:attrName>
                                        </p:attrNameLst>
                                      </p:cBhvr>
                                      <p:tavLst>
                                        <p:tav tm="0">
                                          <p:val>
                                            <p:strVal val="#ppt_x"/>
                                          </p:val>
                                        </p:tav>
                                        <p:tav tm="100000">
                                          <p:val>
                                            <p:strVal val="#ppt_x"/>
                                          </p:val>
                                        </p:tav>
                                      </p:tavLst>
                                    </p:anim>
                                    <p:anim calcmode="lin" valueType="num">
                                      <p:cBhvr additive="base">
                                        <p:cTn id="14" dur="1000" fill="hold"/>
                                        <p:tgtEl>
                                          <p:spTgt spid="276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75"/>
                                        </p:tgtEl>
                                        <p:attrNameLst>
                                          <p:attrName>style.visibility</p:attrName>
                                        </p:attrNameLst>
                                      </p:cBhvr>
                                      <p:to>
                                        <p:strVal val="visible"/>
                                      </p:to>
                                    </p:set>
                                    <p:anim calcmode="lin" valueType="num">
                                      <p:cBhvr additive="base">
                                        <p:cTn id="19" dur="1000" fill="hold"/>
                                        <p:tgtEl>
                                          <p:spTgt spid="27675"/>
                                        </p:tgtEl>
                                        <p:attrNameLst>
                                          <p:attrName>ppt_x</p:attrName>
                                        </p:attrNameLst>
                                      </p:cBhvr>
                                      <p:tavLst>
                                        <p:tav tm="0">
                                          <p:val>
                                            <p:strVal val="#ppt_x"/>
                                          </p:val>
                                        </p:tav>
                                        <p:tav tm="100000">
                                          <p:val>
                                            <p:strVal val="#ppt_x"/>
                                          </p:val>
                                        </p:tav>
                                      </p:tavLst>
                                    </p:anim>
                                    <p:anim calcmode="lin" valueType="num">
                                      <p:cBhvr additive="base">
                                        <p:cTn id="20" dur="1000" fill="hold"/>
                                        <p:tgtEl>
                                          <p:spTgt spid="276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76"/>
                                        </p:tgtEl>
                                        <p:attrNameLst>
                                          <p:attrName>style.visibility</p:attrName>
                                        </p:attrNameLst>
                                      </p:cBhvr>
                                      <p:to>
                                        <p:strVal val="visible"/>
                                      </p:to>
                                    </p:set>
                                    <p:anim calcmode="lin" valueType="num">
                                      <p:cBhvr additive="base">
                                        <p:cTn id="25" dur="1000" fill="hold"/>
                                        <p:tgtEl>
                                          <p:spTgt spid="27676"/>
                                        </p:tgtEl>
                                        <p:attrNameLst>
                                          <p:attrName>ppt_x</p:attrName>
                                        </p:attrNameLst>
                                      </p:cBhvr>
                                      <p:tavLst>
                                        <p:tav tm="0">
                                          <p:val>
                                            <p:strVal val="#ppt_x"/>
                                          </p:val>
                                        </p:tav>
                                        <p:tav tm="100000">
                                          <p:val>
                                            <p:strVal val="#ppt_x"/>
                                          </p:val>
                                        </p:tav>
                                      </p:tavLst>
                                    </p:anim>
                                    <p:anim calcmode="lin" valueType="num">
                                      <p:cBhvr additive="base">
                                        <p:cTn id="26" dur="1000" fill="hold"/>
                                        <p:tgtEl>
                                          <p:spTgt spid="27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3" grpId="0"/>
      <p:bldP spid="27674" grpId="0"/>
      <p:bldP spid="27675" grpId="0"/>
      <p:bldP spid="276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838200" y="4800600"/>
            <a:ext cx="7467600" cy="914400"/>
            <a:chOff x="528" y="3024"/>
            <a:chExt cx="4704" cy="576"/>
          </a:xfrm>
        </p:grpSpPr>
        <p:sp>
          <p:nvSpPr>
            <p:cNvPr id="17416" name="Rectangle 10"/>
            <p:cNvSpPr>
              <a:spLocks noChangeArrowheads="1"/>
            </p:cNvSpPr>
            <p:nvPr/>
          </p:nvSpPr>
          <p:spPr bwMode="auto">
            <a:xfrm>
              <a:off x="528" y="3024"/>
              <a:ext cx="4704" cy="576"/>
            </a:xfrm>
            <a:prstGeom prst="rect">
              <a:avLst/>
            </a:prstGeom>
            <a:gradFill rotWithShape="0">
              <a:gsLst>
                <a:gs pos="0">
                  <a:schemeClr val="bg1"/>
                </a:gs>
                <a:gs pos="100000">
                  <a:srgbClr val="FED273"/>
                </a:gs>
              </a:gsLst>
              <a:lin ang="5400000" scaled="1"/>
            </a:gradFill>
            <a:ln w="9525">
              <a:solidFill>
                <a:srgbClr val="666699"/>
              </a:solidFill>
              <a:miter lim="800000"/>
              <a:headEnd/>
              <a:tailEnd/>
            </a:ln>
          </p:spPr>
          <p:txBody>
            <a:bodyPr wrap="none" anchor="ct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endParaRPr lang="en-US" altLang="en-US"/>
            </a:p>
          </p:txBody>
        </p:sp>
        <p:sp>
          <p:nvSpPr>
            <p:cNvPr id="17417" name="Text Box 3"/>
            <p:cNvSpPr txBox="1">
              <a:spLocks noChangeArrowheads="1"/>
            </p:cNvSpPr>
            <p:nvPr/>
          </p:nvSpPr>
          <p:spPr bwMode="auto">
            <a:xfrm>
              <a:off x="576" y="3064"/>
              <a:ext cx="46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t>The Sikhs later gained military power and challenged for control in the north. </a:t>
              </a:r>
              <a:endParaRPr lang="en-US" altLang="en-US" baseline="0">
                <a:solidFill>
                  <a:srgbClr val="000000"/>
                </a:solidFill>
                <a:latin typeface="Arial" charset="0"/>
              </a:endParaRPr>
            </a:p>
          </p:txBody>
        </p:sp>
      </p:grpSp>
      <p:grpSp>
        <p:nvGrpSpPr>
          <p:cNvPr id="4" name="Group 11"/>
          <p:cNvGrpSpPr>
            <a:grpSpLocks/>
          </p:cNvGrpSpPr>
          <p:nvPr/>
        </p:nvGrpSpPr>
        <p:grpSpPr bwMode="auto">
          <a:xfrm>
            <a:off x="533400" y="3044825"/>
            <a:ext cx="8077200" cy="1828800"/>
            <a:chOff x="336" y="1918"/>
            <a:chExt cx="5088" cy="1152"/>
          </a:xfrm>
        </p:grpSpPr>
        <p:sp>
          <p:nvSpPr>
            <p:cNvPr id="2" name="AutoShape 8"/>
            <p:cNvSpPr>
              <a:spLocks noChangeArrowheads="1"/>
            </p:cNvSpPr>
            <p:nvPr/>
          </p:nvSpPr>
          <p:spPr bwMode="auto">
            <a:xfrm rot="10792560" flipH="1">
              <a:off x="527" y="1918"/>
              <a:ext cx="4705" cy="1152"/>
            </a:xfrm>
            <a:prstGeom prst="upArrowCallout">
              <a:avLst>
                <a:gd name="adj1" fmla="val 31085"/>
                <a:gd name="adj2" fmla="val 25602"/>
                <a:gd name="adj3" fmla="val 20963"/>
                <a:gd name="adj4" fmla="val 69079"/>
              </a:avLst>
            </a:prstGeom>
            <a:gradFill rotWithShape="1">
              <a:gsLst>
                <a:gs pos="0">
                  <a:srgbClr val="83D7E5"/>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defRPr/>
              </a:pPr>
              <a:endParaRPr lang="en-US" baseline="0">
                <a:latin typeface="Verdana" pitchFamily="28" charset="0"/>
                <a:cs typeface="+mn-cs"/>
              </a:endParaRPr>
            </a:p>
          </p:txBody>
        </p:sp>
        <p:sp>
          <p:nvSpPr>
            <p:cNvPr id="17415" name="Text Box 5"/>
            <p:cNvSpPr txBox="1">
              <a:spLocks noChangeArrowheads="1"/>
            </p:cNvSpPr>
            <p:nvPr/>
          </p:nvSpPr>
          <p:spPr bwMode="auto">
            <a:xfrm>
              <a:off x="336" y="1957"/>
              <a:ext cx="5088"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a:r>
                <a:rPr lang="en-US" altLang="en-US" baseline="0">
                  <a:solidFill>
                    <a:srgbClr val="000000"/>
                  </a:solidFill>
                </a:rPr>
                <a:t>Nanak preached “the unity of God, the </a:t>
              </a:r>
              <a:br>
                <a:rPr lang="en-US" altLang="en-US" baseline="0">
                  <a:solidFill>
                    <a:srgbClr val="000000"/>
                  </a:solidFill>
                </a:rPr>
              </a:br>
              <a:r>
                <a:rPr lang="en-US" altLang="en-US" baseline="0">
                  <a:solidFill>
                    <a:srgbClr val="000000"/>
                  </a:solidFill>
                </a:rPr>
                <a:t>brotherhood of man, the rejection of caste, </a:t>
              </a:r>
              <a:br>
                <a:rPr lang="en-US" altLang="en-US" baseline="0">
                  <a:solidFill>
                    <a:srgbClr val="000000"/>
                  </a:solidFill>
                </a:rPr>
              </a:br>
              <a:r>
                <a:rPr lang="en-US" altLang="en-US" baseline="0">
                  <a:solidFill>
                    <a:srgbClr val="000000"/>
                  </a:solidFill>
                </a:rPr>
                <a:t>and the futility of idol worship.”</a:t>
              </a:r>
            </a:p>
          </p:txBody>
        </p:sp>
      </p:grpSp>
      <p:sp>
        <p:nvSpPr>
          <p:cNvPr id="617480" name="AutoShape 8"/>
          <p:cNvSpPr>
            <a:spLocks noChangeArrowheads="1"/>
          </p:cNvSpPr>
          <p:nvPr/>
        </p:nvSpPr>
        <p:spPr bwMode="auto">
          <a:xfrm rot="10792560" flipH="1">
            <a:off x="836613" y="1744663"/>
            <a:ext cx="7467600" cy="1377950"/>
          </a:xfrm>
          <a:prstGeom prst="upArrowCallout">
            <a:avLst>
              <a:gd name="adj1" fmla="val 41247"/>
              <a:gd name="adj2" fmla="val 33971"/>
              <a:gd name="adj3" fmla="val 20963"/>
              <a:gd name="adj4" fmla="val 69079"/>
            </a:avLst>
          </a:prstGeom>
          <a:gradFill rotWithShape="1">
            <a:gsLst>
              <a:gs pos="0">
                <a:srgbClr val="CDCD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defRPr/>
            </a:pPr>
            <a:endParaRPr lang="en-US" baseline="0">
              <a:latin typeface="Verdana" pitchFamily="28" charset="0"/>
              <a:cs typeface="+mn-cs"/>
            </a:endParaRPr>
          </a:p>
        </p:txBody>
      </p:sp>
      <p:sp>
        <p:nvSpPr>
          <p:cNvPr id="17413" name="Text Box 2"/>
          <p:cNvSpPr txBox="1">
            <a:spLocks noChangeArrowheads="1"/>
          </p:cNvSpPr>
          <p:nvPr/>
        </p:nvSpPr>
        <p:spPr bwMode="auto">
          <a:xfrm>
            <a:off x="685800" y="18415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1" baseline="0"/>
              <a:t>An Indian Holy man, </a:t>
            </a:r>
            <a:r>
              <a:rPr lang="en-US" altLang="en-US" b="1" baseline="0">
                <a:solidFill>
                  <a:srgbClr val="0033CC"/>
                </a:solidFill>
              </a:rPr>
              <a:t>Nanak,</a:t>
            </a:r>
            <a:r>
              <a:rPr lang="en-US" altLang="en-US" b="1" baseline="0"/>
              <a:t> sought to blend Islamic and Hindu beliefs.</a:t>
            </a:r>
            <a:endParaRPr lang="en-US" altLang="en-US" baseline="0"/>
          </a:p>
        </p:txBody>
      </p:sp>
    </p:spTree>
    <p:extLst>
      <p:ext uri="{BB962C8B-B14F-4D97-AF65-F5344CB8AC3E}">
        <p14:creationId xmlns:p14="http://schemas.microsoft.com/office/powerpoint/2010/main" val="1424690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p:cNvSpPr txBox="1">
            <a:spLocks noChangeArrowheads="1"/>
          </p:cNvSpPr>
          <p:nvPr/>
        </p:nvSpPr>
        <p:spPr bwMode="auto">
          <a:xfrm>
            <a:off x="533400" y="1447800"/>
            <a:ext cx="4800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endParaRPr lang="en-US" altLang="en-US"/>
          </a:p>
        </p:txBody>
      </p:sp>
      <p:sp>
        <p:nvSpPr>
          <p:cNvPr id="13315" name="Text Box 1027"/>
          <p:cNvSpPr txBox="1">
            <a:spLocks noChangeArrowheads="1"/>
          </p:cNvSpPr>
          <p:nvPr/>
        </p:nvSpPr>
        <p:spPr bwMode="auto">
          <a:xfrm>
            <a:off x="838200" y="1371600"/>
            <a:ext cx="7467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Islam is a monotheistic religion based on the belief in one God.</a:t>
            </a:r>
          </a:p>
        </p:txBody>
      </p:sp>
      <p:sp>
        <p:nvSpPr>
          <p:cNvPr id="441348" name="Text Box 1028"/>
          <p:cNvSpPr txBox="1">
            <a:spLocks noChangeArrowheads="1"/>
          </p:cNvSpPr>
          <p:nvPr/>
        </p:nvSpPr>
        <p:spPr bwMode="auto">
          <a:xfrm>
            <a:off x="838200" y="2895600"/>
            <a:ext cx="746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God is all-powerful and compassionate. </a:t>
            </a:r>
          </a:p>
        </p:txBody>
      </p:sp>
      <p:sp>
        <p:nvSpPr>
          <p:cNvPr id="441349" name="Text Box 1029"/>
          <p:cNvSpPr txBox="1">
            <a:spLocks noChangeArrowheads="1"/>
          </p:cNvSpPr>
          <p:nvPr/>
        </p:nvSpPr>
        <p:spPr bwMode="auto">
          <a:xfrm>
            <a:off x="838200" y="3429000"/>
            <a:ext cx="746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People are responsible for their own actions.</a:t>
            </a:r>
          </a:p>
        </p:txBody>
      </p:sp>
      <p:sp>
        <p:nvSpPr>
          <p:cNvPr id="13318" name="Text Box 1033"/>
          <p:cNvSpPr txBox="1">
            <a:spLocks noChangeArrowheads="1"/>
          </p:cNvSpPr>
          <p:nvPr/>
        </p:nvSpPr>
        <p:spPr bwMode="auto">
          <a:xfrm>
            <a:off x="838200" y="2362200"/>
            <a:ext cx="320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Muslims believe:</a:t>
            </a:r>
          </a:p>
        </p:txBody>
      </p:sp>
      <p:sp>
        <p:nvSpPr>
          <p:cNvPr id="24585" name="Text Box 1034"/>
          <p:cNvSpPr txBox="1">
            <a:spLocks noChangeArrowheads="1"/>
          </p:cNvSpPr>
          <p:nvPr/>
        </p:nvSpPr>
        <p:spPr bwMode="auto">
          <a:xfrm>
            <a:off x="838200" y="51816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solidFill>
                  <a:srgbClr val="0033CC"/>
                </a:solidFill>
              </a:rPr>
              <a:t>Abraham, Moses, and Jesus are seen as prophets, but Muhammad is the last and greatest prophet.</a:t>
            </a:r>
          </a:p>
        </p:txBody>
      </p:sp>
      <p:sp>
        <p:nvSpPr>
          <p:cNvPr id="441355" name="Text Box 1035"/>
          <p:cNvSpPr txBox="1">
            <a:spLocks noChangeArrowheads="1"/>
          </p:cNvSpPr>
          <p:nvPr/>
        </p:nvSpPr>
        <p:spPr bwMode="auto">
          <a:xfrm>
            <a:off x="838200" y="39751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Priests are not needed to mediate between man and God. </a:t>
            </a:r>
          </a:p>
        </p:txBody>
      </p:sp>
    </p:spTree>
    <p:extLst>
      <p:ext uri="{BB962C8B-B14F-4D97-AF65-F5344CB8AC3E}">
        <p14:creationId xmlns:p14="http://schemas.microsoft.com/office/powerpoint/2010/main" val="449767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1348"/>
                                        </p:tgtEl>
                                        <p:attrNameLst>
                                          <p:attrName>style.visibility</p:attrName>
                                        </p:attrNameLst>
                                      </p:cBhvr>
                                      <p:to>
                                        <p:strVal val="visible"/>
                                      </p:to>
                                    </p:set>
                                    <p:anim calcmode="lin" valueType="num">
                                      <p:cBhvr additive="base">
                                        <p:cTn id="7" dur="1000" fill="hold"/>
                                        <p:tgtEl>
                                          <p:spTgt spid="441348"/>
                                        </p:tgtEl>
                                        <p:attrNameLst>
                                          <p:attrName>ppt_x</p:attrName>
                                        </p:attrNameLst>
                                      </p:cBhvr>
                                      <p:tavLst>
                                        <p:tav tm="0">
                                          <p:val>
                                            <p:strVal val="#ppt_x"/>
                                          </p:val>
                                        </p:tav>
                                        <p:tav tm="100000">
                                          <p:val>
                                            <p:strVal val="#ppt_x"/>
                                          </p:val>
                                        </p:tav>
                                      </p:tavLst>
                                    </p:anim>
                                    <p:anim calcmode="lin" valueType="num">
                                      <p:cBhvr additive="base">
                                        <p:cTn id="8" dur="1000" fill="hold"/>
                                        <p:tgtEl>
                                          <p:spTgt spid="44134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41349"/>
                                        </p:tgtEl>
                                        <p:attrNameLst>
                                          <p:attrName>style.visibility</p:attrName>
                                        </p:attrNameLst>
                                      </p:cBhvr>
                                      <p:to>
                                        <p:strVal val="visible"/>
                                      </p:to>
                                    </p:set>
                                    <p:anim calcmode="lin" valueType="num">
                                      <p:cBhvr additive="base">
                                        <p:cTn id="12" dur="1000" fill="hold"/>
                                        <p:tgtEl>
                                          <p:spTgt spid="441349"/>
                                        </p:tgtEl>
                                        <p:attrNameLst>
                                          <p:attrName>ppt_x</p:attrName>
                                        </p:attrNameLst>
                                      </p:cBhvr>
                                      <p:tavLst>
                                        <p:tav tm="0">
                                          <p:val>
                                            <p:strVal val="#ppt_x"/>
                                          </p:val>
                                        </p:tav>
                                        <p:tav tm="100000">
                                          <p:val>
                                            <p:strVal val="#ppt_x"/>
                                          </p:val>
                                        </p:tav>
                                      </p:tavLst>
                                    </p:anim>
                                    <p:anim calcmode="lin" valueType="num">
                                      <p:cBhvr additive="base">
                                        <p:cTn id="13" dur="1000" fill="hold"/>
                                        <p:tgtEl>
                                          <p:spTgt spid="44134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41355"/>
                                        </p:tgtEl>
                                        <p:attrNameLst>
                                          <p:attrName>style.visibility</p:attrName>
                                        </p:attrNameLst>
                                      </p:cBhvr>
                                      <p:to>
                                        <p:strVal val="visible"/>
                                      </p:to>
                                    </p:set>
                                    <p:anim calcmode="lin" valueType="num">
                                      <p:cBhvr additive="base">
                                        <p:cTn id="17" dur="1000" fill="hold"/>
                                        <p:tgtEl>
                                          <p:spTgt spid="441355"/>
                                        </p:tgtEl>
                                        <p:attrNameLst>
                                          <p:attrName>ppt_x</p:attrName>
                                        </p:attrNameLst>
                                      </p:cBhvr>
                                      <p:tavLst>
                                        <p:tav tm="0">
                                          <p:val>
                                            <p:strVal val="#ppt_x"/>
                                          </p:val>
                                        </p:tav>
                                        <p:tav tm="100000">
                                          <p:val>
                                            <p:strVal val="#ppt_x"/>
                                          </p:val>
                                        </p:tav>
                                      </p:tavLst>
                                    </p:anim>
                                    <p:anim calcmode="lin" valueType="num">
                                      <p:cBhvr additive="base">
                                        <p:cTn id="18" dur="1000" fill="hold"/>
                                        <p:tgtEl>
                                          <p:spTgt spid="44135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24585"/>
                                        </p:tgtEl>
                                        <p:attrNameLst>
                                          <p:attrName>style.visibility</p:attrName>
                                        </p:attrNameLst>
                                      </p:cBhvr>
                                      <p:to>
                                        <p:strVal val="visible"/>
                                      </p:to>
                                    </p:set>
                                    <p:anim calcmode="lin" valueType="num">
                                      <p:cBhvr additive="base">
                                        <p:cTn id="22" dur="1000" fill="hold"/>
                                        <p:tgtEl>
                                          <p:spTgt spid="24585"/>
                                        </p:tgtEl>
                                        <p:attrNameLst>
                                          <p:attrName>ppt_x</p:attrName>
                                        </p:attrNameLst>
                                      </p:cBhvr>
                                      <p:tavLst>
                                        <p:tav tm="0">
                                          <p:val>
                                            <p:strVal val="#ppt_x"/>
                                          </p:val>
                                        </p:tav>
                                        <p:tav tm="100000">
                                          <p:val>
                                            <p:strVal val="#ppt_x"/>
                                          </p:val>
                                        </p:tav>
                                      </p:tavLst>
                                    </p:anim>
                                    <p:anim calcmode="lin" valueType="num">
                                      <p:cBhvr additive="base">
                                        <p:cTn id="23" dur="10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8" grpId="0"/>
      <p:bldP spid="441349" grpId="0"/>
      <p:bldP spid="24585" grpId="0"/>
      <p:bldP spid="4413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WH-Ch9_S4_Sikhism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70063"/>
            <a:ext cx="8229600" cy="39798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75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4919663" y="3124200"/>
            <a:ext cx="3767137" cy="1981200"/>
            <a:chOff x="3099" y="2064"/>
            <a:chExt cx="2373" cy="1248"/>
          </a:xfrm>
        </p:grpSpPr>
        <p:sp>
          <p:nvSpPr>
            <p:cNvPr id="30729" name="Rectangle 9"/>
            <p:cNvSpPr>
              <a:spLocks noChangeArrowheads="1"/>
            </p:cNvSpPr>
            <p:nvPr/>
          </p:nvSpPr>
          <p:spPr bwMode="auto">
            <a:xfrm>
              <a:off x="3099" y="2064"/>
              <a:ext cx="2373" cy="1248"/>
            </a:xfrm>
            <a:prstGeom prst="rect">
              <a:avLst/>
            </a:prstGeom>
            <a:gradFill rotWithShape="1">
              <a:gsLst>
                <a:gs pos="0">
                  <a:schemeClr val="bg1"/>
                </a:gs>
                <a:gs pos="100000">
                  <a:srgbClr val="FED273"/>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baseline="0">
                <a:latin typeface="Verdana" pitchFamily="28" charset="0"/>
                <a:cs typeface="+mn-cs"/>
              </a:endParaRPr>
            </a:p>
          </p:txBody>
        </p:sp>
        <p:sp>
          <p:nvSpPr>
            <p:cNvPr id="19469" name="Text Box 21"/>
            <p:cNvSpPr txBox="1">
              <a:spLocks noChangeArrowheads="1"/>
            </p:cNvSpPr>
            <p:nvPr/>
          </p:nvSpPr>
          <p:spPr bwMode="auto">
            <a:xfrm>
              <a:off x="3157" y="2129"/>
              <a:ext cx="2257"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In 1526 Babur defeated Sultan Ibrahim just north of Delhi and established the Mughal dynasty.</a:t>
              </a:r>
            </a:p>
          </p:txBody>
        </p:sp>
      </p:grpSp>
      <p:grpSp>
        <p:nvGrpSpPr>
          <p:cNvPr id="3" name="Group 22"/>
          <p:cNvGrpSpPr>
            <a:grpSpLocks/>
          </p:cNvGrpSpPr>
          <p:nvPr/>
        </p:nvGrpSpPr>
        <p:grpSpPr bwMode="auto">
          <a:xfrm>
            <a:off x="457200" y="3124200"/>
            <a:ext cx="4572000" cy="1676400"/>
            <a:chOff x="288" y="2064"/>
            <a:chExt cx="2880" cy="1056"/>
          </a:xfrm>
        </p:grpSpPr>
        <p:sp>
          <p:nvSpPr>
            <p:cNvPr id="30732" name="AutoShape 12"/>
            <p:cNvSpPr>
              <a:spLocks noChangeArrowheads="1"/>
            </p:cNvSpPr>
            <p:nvPr/>
          </p:nvSpPr>
          <p:spPr bwMode="auto">
            <a:xfrm rot="16200000">
              <a:off x="2502" y="2277"/>
              <a:ext cx="711" cy="624"/>
            </a:xfrm>
            <a:prstGeom prst="downArrow">
              <a:avLst>
                <a:gd name="adj1" fmla="val 49741"/>
                <a:gd name="adj2" fmla="val 31574"/>
              </a:avLst>
            </a:prstGeom>
            <a:gradFill rotWithShape="1">
              <a:gsLst>
                <a:gs pos="0">
                  <a:srgbClr val="83D7E5"/>
                </a:gs>
                <a:gs pos="100000">
                  <a:srgbClr val="FED273"/>
                </a:gs>
              </a:gsLst>
              <a:lin ang="0" scaled="1"/>
            </a:gradFill>
            <a:ln w="9525">
              <a:solidFill>
                <a:srgbClr val="666699"/>
              </a:solidFill>
              <a:miter lim="800000"/>
              <a:headEnd/>
              <a:tailEnd/>
            </a:ln>
            <a:effectLst>
              <a:outerShdw dist="45791" dir="2021404" algn="ctr" rotWithShape="0">
                <a:schemeClr val="bg2">
                  <a:alpha val="50000"/>
                </a:schemeClr>
              </a:outerShdw>
            </a:effectLst>
          </p:spPr>
          <p:txBody>
            <a:bodyPr vert="eaVert" wrap="none" anchor="ctr"/>
            <a:lstStyle/>
            <a:p>
              <a:pPr>
                <a:defRPr/>
              </a:pPr>
              <a:endParaRPr lang="en-US">
                <a:latin typeface="Verdana" pitchFamily="28" charset="0"/>
                <a:cs typeface="+mn-cs"/>
              </a:endParaRPr>
            </a:p>
          </p:txBody>
        </p:sp>
        <p:sp>
          <p:nvSpPr>
            <p:cNvPr id="30734" name="Rectangle 14"/>
            <p:cNvSpPr>
              <a:spLocks noChangeArrowheads="1"/>
            </p:cNvSpPr>
            <p:nvPr/>
          </p:nvSpPr>
          <p:spPr bwMode="auto">
            <a:xfrm>
              <a:off x="288" y="2064"/>
              <a:ext cx="2352" cy="1056"/>
            </a:xfrm>
            <a:prstGeom prst="rect">
              <a:avLst/>
            </a:prstGeom>
            <a:gradFill rotWithShape="1">
              <a:gsLst>
                <a:gs pos="0">
                  <a:schemeClr val="bg1"/>
                </a:gs>
                <a:gs pos="100000">
                  <a:srgbClr val="83D7E5"/>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lgn="ctr">
                <a:defRPr/>
              </a:pPr>
              <a:endParaRPr lang="en-US" baseline="0">
                <a:latin typeface="Verdana" pitchFamily="28" charset="0"/>
                <a:cs typeface="+mn-cs"/>
              </a:endParaRPr>
            </a:p>
          </p:txBody>
        </p:sp>
        <p:sp>
          <p:nvSpPr>
            <p:cNvPr id="19467" name="Text Box 21"/>
            <p:cNvSpPr txBox="1">
              <a:spLocks noChangeArrowheads="1"/>
            </p:cNvSpPr>
            <p:nvPr/>
          </p:nvSpPr>
          <p:spPr bwMode="auto">
            <a:xfrm>
              <a:off x="355" y="2129"/>
              <a:ext cx="2285"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Babur, a military genius and poet, claimed to descend from Genghis Khan and Tamerlane.</a:t>
              </a:r>
            </a:p>
          </p:txBody>
        </p:sp>
      </p:grpSp>
      <p:sp>
        <p:nvSpPr>
          <p:cNvPr id="30736" name="AutoShape 16"/>
          <p:cNvSpPr>
            <a:spLocks noChangeArrowheads="1"/>
          </p:cNvSpPr>
          <p:nvPr/>
        </p:nvSpPr>
        <p:spPr bwMode="auto">
          <a:xfrm>
            <a:off x="1600200" y="2362200"/>
            <a:ext cx="1219200" cy="838200"/>
          </a:xfrm>
          <a:prstGeom prst="downArrow">
            <a:avLst>
              <a:gd name="adj1" fmla="val 50000"/>
              <a:gd name="adj2" fmla="val 25000"/>
            </a:avLst>
          </a:prstGeom>
          <a:gradFill rotWithShape="1">
            <a:gsLst>
              <a:gs pos="0">
                <a:srgbClr val="C9C9FF"/>
              </a:gs>
              <a:gs pos="100000">
                <a:srgbClr val="83D7E5"/>
              </a:gs>
            </a:gsLst>
            <a:lin ang="5400000" scaled="1"/>
          </a:gradFill>
          <a:ln w="9525">
            <a:solidFill>
              <a:srgbClr val="666699"/>
            </a:solidFill>
            <a:miter lim="800000"/>
            <a:headEnd/>
            <a:tailEnd/>
          </a:ln>
          <a:effectLst>
            <a:outerShdw dist="53882" dir="2700000" algn="ctr" rotWithShape="0">
              <a:schemeClr val="bg2">
                <a:alpha val="50000"/>
              </a:schemeClr>
            </a:outerShdw>
          </a:effectLst>
        </p:spPr>
        <p:txBody>
          <a:bodyPr vert="eaVert" wrap="none" anchor="ctr"/>
          <a:lstStyle/>
          <a:p>
            <a:pPr>
              <a:defRPr/>
            </a:pPr>
            <a:endParaRPr lang="en-US">
              <a:latin typeface="Verdana" pitchFamily="28" charset="0"/>
              <a:cs typeface="+mn-cs"/>
            </a:endParaRPr>
          </a:p>
        </p:txBody>
      </p:sp>
      <p:grpSp>
        <p:nvGrpSpPr>
          <p:cNvPr id="19461" name="Group 17"/>
          <p:cNvGrpSpPr>
            <a:grpSpLocks/>
          </p:cNvGrpSpPr>
          <p:nvPr/>
        </p:nvGrpSpPr>
        <p:grpSpPr bwMode="auto">
          <a:xfrm>
            <a:off x="457200" y="1524000"/>
            <a:ext cx="8229600" cy="914400"/>
            <a:chOff x="663" y="1104"/>
            <a:chExt cx="4377" cy="829"/>
          </a:xfrm>
        </p:grpSpPr>
        <p:sp>
          <p:nvSpPr>
            <p:cNvPr id="30738" name="Rectangle 18"/>
            <p:cNvSpPr>
              <a:spLocks noChangeArrowheads="1"/>
            </p:cNvSpPr>
            <p:nvPr/>
          </p:nvSpPr>
          <p:spPr bwMode="auto">
            <a:xfrm>
              <a:off x="663" y="1104"/>
              <a:ext cx="4377" cy="829"/>
            </a:xfrm>
            <a:prstGeom prst="rect">
              <a:avLst/>
            </a:prstGeom>
            <a:gradFill rotWithShape="1">
              <a:gsLst>
                <a:gs pos="0">
                  <a:schemeClr val="bg1"/>
                </a:gs>
                <a:gs pos="100000">
                  <a:srgbClr val="C9C9FF"/>
                </a:gs>
              </a:gsLst>
              <a:lin ang="5400000" scaled="1"/>
            </a:gradFill>
            <a:ln w="12700">
              <a:solidFill>
                <a:srgbClr val="666699"/>
              </a:solidFill>
              <a:miter lim="800000"/>
              <a:headEnd/>
              <a:tailEnd/>
            </a:ln>
            <a:effectLst>
              <a:outerShdw dist="53882" dir="2700000" algn="ctr" rotWithShape="0">
                <a:schemeClr val="bg2">
                  <a:alpha val="50000"/>
                </a:schemeClr>
              </a:outerShdw>
            </a:effectLst>
          </p:spPr>
          <p:txBody>
            <a:bodyPr wrap="none" anchor="ctr"/>
            <a:lstStyle/>
            <a:p>
              <a:pPr>
                <a:defRPr/>
              </a:pPr>
              <a:endParaRPr lang="en-US">
                <a:latin typeface="Verdana" pitchFamily="28" charset="0"/>
                <a:cs typeface="+mn-cs"/>
              </a:endParaRPr>
            </a:p>
          </p:txBody>
        </p:sp>
        <p:sp>
          <p:nvSpPr>
            <p:cNvPr id="19464" name="Text Box 21"/>
            <p:cNvSpPr txBox="1">
              <a:spLocks noChangeArrowheads="1"/>
            </p:cNvSpPr>
            <p:nvPr/>
          </p:nvSpPr>
          <p:spPr bwMode="auto">
            <a:xfrm>
              <a:off x="720" y="1164"/>
              <a:ext cx="427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r>
                <a:rPr lang="en-US" altLang="en-US" b="1" baseline="0"/>
                <a:t>Led by </a:t>
              </a:r>
              <a:r>
                <a:rPr lang="en-US" altLang="en-US" b="1" baseline="0">
                  <a:solidFill>
                    <a:srgbClr val="FF0000"/>
                  </a:solidFill>
                </a:rPr>
                <a:t>Babur,</a:t>
              </a:r>
              <a:r>
                <a:rPr lang="en-US" altLang="en-US" b="1" baseline="0"/>
                <a:t> Turkish and Mongol armies swept away the Delhi sultanate in 1526.</a:t>
              </a:r>
            </a:p>
          </p:txBody>
        </p:sp>
      </p:grpSp>
      <p:sp>
        <p:nvSpPr>
          <p:cNvPr id="30740" name="Text Box 20"/>
          <p:cNvSpPr txBox="1">
            <a:spLocks noChangeArrowheads="1"/>
          </p:cNvSpPr>
          <p:nvPr/>
        </p:nvSpPr>
        <p:spPr bwMode="auto">
          <a:xfrm>
            <a:off x="457200" y="5410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aseline="0">
                <a:solidFill>
                  <a:srgbClr val="0033CC"/>
                </a:solidFill>
              </a:rPr>
              <a:t>The Mughals, which means “Mongols” in Persian, ruled much of southern Asia until 1857. </a:t>
            </a:r>
          </a:p>
        </p:txBody>
      </p:sp>
    </p:spTree>
    <p:extLst>
      <p:ext uri="{BB962C8B-B14F-4D97-AF65-F5344CB8AC3E}">
        <p14:creationId xmlns:p14="http://schemas.microsoft.com/office/powerpoint/2010/main" val="2895833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1000"/>
                                  </p:stCondLst>
                                  <p:childTnLst>
                                    <p:set>
                                      <p:cBhvr>
                                        <p:cTn id="17" dur="1" fill="hold">
                                          <p:stCondLst>
                                            <p:cond delay="0"/>
                                          </p:stCondLst>
                                        </p:cTn>
                                        <p:tgtEl>
                                          <p:spTgt spid="30740"/>
                                        </p:tgtEl>
                                        <p:attrNameLst>
                                          <p:attrName>style.visibility</p:attrName>
                                        </p:attrNameLst>
                                      </p:cBhvr>
                                      <p:to>
                                        <p:strVal val="visible"/>
                                      </p:to>
                                    </p:set>
                                    <p:anim calcmode="lin" valueType="num">
                                      <p:cBhvr additive="base">
                                        <p:cTn id="18" dur="1000" fill="hold"/>
                                        <p:tgtEl>
                                          <p:spTgt spid="30740"/>
                                        </p:tgtEl>
                                        <p:attrNameLst>
                                          <p:attrName>ppt_x</p:attrName>
                                        </p:attrNameLst>
                                      </p:cBhvr>
                                      <p:tavLst>
                                        <p:tav tm="0">
                                          <p:val>
                                            <p:strVal val="#ppt_x"/>
                                          </p:val>
                                        </p:tav>
                                        <p:tav tm="100000">
                                          <p:val>
                                            <p:strVal val="#ppt_x"/>
                                          </p:val>
                                        </p:tav>
                                      </p:tavLst>
                                    </p:anim>
                                    <p:anim calcmode="lin" valueType="num">
                                      <p:cBhvr additive="base">
                                        <p:cTn id="19" dur="1000" fill="hold"/>
                                        <p:tgtEl>
                                          <p:spTgt spid="307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AutoShape 11"/>
          <p:cNvSpPr>
            <a:spLocks noChangeArrowheads="1"/>
          </p:cNvSpPr>
          <p:nvPr/>
        </p:nvSpPr>
        <p:spPr bwMode="auto">
          <a:xfrm rot="5400000" flipH="1">
            <a:off x="1485900" y="2146300"/>
            <a:ext cx="1295400" cy="2590800"/>
          </a:xfrm>
          <a:prstGeom prst="upArrowCallout">
            <a:avLst>
              <a:gd name="adj1" fmla="val 20843"/>
              <a:gd name="adj2" fmla="val 18875"/>
              <a:gd name="adj3" fmla="val 25537"/>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20483" name="Text Box 13"/>
          <p:cNvSpPr txBox="1">
            <a:spLocks noChangeArrowheads="1"/>
          </p:cNvSpPr>
          <p:nvPr/>
        </p:nvSpPr>
        <p:spPr bwMode="auto">
          <a:xfrm>
            <a:off x="838200" y="1422400"/>
            <a:ext cx="7467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algn="ctr" eaLnBrk="1" hangingPunct="1">
              <a:spcBef>
                <a:spcPct val="50000"/>
              </a:spcBef>
            </a:pPr>
            <a:r>
              <a:rPr lang="en-US" altLang="en-US" b="1" baseline="0"/>
              <a:t>The greatest ruler of the Mughals was </a:t>
            </a:r>
            <a:r>
              <a:rPr lang="en-US" altLang="en-US" b="1" baseline="0">
                <a:solidFill>
                  <a:srgbClr val="FF0000"/>
                </a:solidFill>
              </a:rPr>
              <a:t>Akbar the Great,</a:t>
            </a:r>
            <a:r>
              <a:rPr lang="en-US" altLang="en-US" b="1" baseline="0"/>
              <a:t> grandson of Babur. Akbar reigned from 1556 to 1605.</a:t>
            </a:r>
          </a:p>
        </p:txBody>
      </p:sp>
      <p:sp>
        <p:nvSpPr>
          <p:cNvPr id="20484" name="Text Box 4"/>
          <p:cNvSpPr txBox="1">
            <a:spLocks noChangeArrowheads="1"/>
          </p:cNvSpPr>
          <p:nvPr/>
        </p:nvSpPr>
        <p:spPr bwMode="auto">
          <a:xfrm>
            <a:off x="952500" y="2895600"/>
            <a:ext cx="2286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pPr>
            <a:r>
              <a:rPr lang="en-US" altLang="en-US" baseline="0"/>
              <a:t>Akbar built </a:t>
            </a:r>
            <a:br>
              <a:rPr lang="en-US" altLang="en-US" baseline="0"/>
            </a:br>
            <a:r>
              <a:rPr lang="en-US" altLang="en-US" baseline="0"/>
              <a:t>a united empire by: </a:t>
            </a:r>
          </a:p>
        </p:txBody>
      </p:sp>
      <p:sp>
        <p:nvSpPr>
          <p:cNvPr id="490504" name="Rectangle 8"/>
          <p:cNvSpPr>
            <a:spLocks noChangeArrowheads="1"/>
          </p:cNvSpPr>
          <p:nvPr/>
        </p:nvSpPr>
        <p:spPr bwMode="auto">
          <a:xfrm>
            <a:off x="3581400" y="2667000"/>
            <a:ext cx="52578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buSzPct val="80000"/>
              <a:buFontTx/>
              <a:buChar char="•"/>
            </a:pPr>
            <a:r>
              <a:rPr lang="en-US" altLang="en-US" baseline="0"/>
              <a:t>Replacing hereditary officials with professionals, including Hindus</a:t>
            </a:r>
          </a:p>
          <a:p>
            <a:pPr eaLnBrk="1" hangingPunct="1">
              <a:spcBef>
                <a:spcPct val="50000"/>
              </a:spcBef>
              <a:buSzPct val="80000"/>
              <a:buFontTx/>
              <a:buChar char="•"/>
            </a:pPr>
            <a:r>
              <a:rPr lang="en-US" altLang="en-US" baseline="0"/>
              <a:t>Listening to advisors from many faiths</a:t>
            </a:r>
          </a:p>
          <a:p>
            <a:pPr eaLnBrk="1" hangingPunct="1">
              <a:spcBef>
                <a:spcPct val="50000"/>
              </a:spcBef>
              <a:buSzPct val="80000"/>
              <a:buFontTx/>
              <a:buChar char="•"/>
            </a:pPr>
            <a:r>
              <a:rPr lang="en-US" altLang="en-US" baseline="0"/>
              <a:t>Modernizing the army</a:t>
            </a:r>
          </a:p>
          <a:p>
            <a:pPr eaLnBrk="1" hangingPunct="1">
              <a:spcBef>
                <a:spcPct val="50000"/>
              </a:spcBef>
              <a:buSzPct val="80000"/>
              <a:buFontTx/>
              <a:buChar char="•"/>
            </a:pPr>
            <a:r>
              <a:rPr lang="en-US" altLang="en-US" baseline="0"/>
              <a:t>Marrying a Hindu princess</a:t>
            </a:r>
          </a:p>
          <a:p>
            <a:pPr eaLnBrk="1" hangingPunct="1">
              <a:spcBef>
                <a:spcPct val="50000"/>
              </a:spcBef>
              <a:buSzPct val="80000"/>
              <a:buFontTx/>
              <a:buChar char="•"/>
            </a:pPr>
            <a:r>
              <a:rPr lang="en-US" altLang="en-US" baseline="0"/>
              <a:t>Encouraging trade</a:t>
            </a:r>
          </a:p>
        </p:txBody>
      </p:sp>
    </p:spTree>
    <p:extLst>
      <p:ext uri="{BB962C8B-B14F-4D97-AF65-F5344CB8AC3E}">
        <p14:creationId xmlns:p14="http://schemas.microsoft.com/office/powerpoint/2010/main" val="849080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0504">
                                            <p:txEl>
                                              <p:pRg st="0" end="0"/>
                                            </p:txEl>
                                          </p:spTgt>
                                        </p:tgtEl>
                                        <p:attrNameLst>
                                          <p:attrName>style.visibility</p:attrName>
                                        </p:attrNameLst>
                                      </p:cBhvr>
                                      <p:to>
                                        <p:strVal val="visible"/>
                                      </p:to>
                                    </p:set>
                                    <p:anim calcmode="lin" valueType="num">
                                      <p:cBhvr additive="base">
                                        <p:cTn id="7" dur="1000" fill="hold"/>
                                        <p:tgtEl>
                                          <p:spTgt spid="49050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9050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90504">
                                            <p:txEl>
                                              <p:pRg st="1" end="1"/>
                                            </p:txEl>
                                          </p:spTgt>
                                        </p:tgtEl>
                                        <p:attrNameLst>
                                          <p:attrName>style.visibility</p:attrName>
                                        </p:attrNameLst>
                                      </p:cBhvr>
                                      <p:to>
                                        <p:strVal val="visible"/>
                                      </p:to>
                                    </p:set>
                                    <p:anim calcmode="lin" valueType="num">
                                      <p:cBhvr additive="base">
                                        <p:cTn id="12" dur="1000" fill="hold"/>
                                        <p:tgtEl>
                                          <p:spTgt spid="49050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90504">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490504">
                                            <p:txEl>
                                              <p:pRg st="2" end="2"/>
                                            </p:txEl>
                                          </p:spTgt>
                                        </p:tgtEl>
                                        <p:attrNameLst>
                                          <p:attrName>style.visibility</p:attrName>
                                        </p:attrNameLst>
                                      </p:cBhvr>
                                      <p:to>
                                        <p:strVal val="visible"/>
                                      </p:to>
                                    </p:set>
                                    <p:anim calcmode="lin" valueType="num">
                                      <p:cBhvr additive="base">
                                        <p:cTn id="17" dur="1000" fill="hold"/>
                                        <p:tgtEl>
                                          <p:spTgt spid="49050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90504">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490504">
                                            <p:txEl>
                                              <p:pRg st="3" end="3"/>
                                            </p:txEl>
                                          </p:spTgt>
                                        </p:tgtEl>
                                        <p:attrNameLst>
                                          <p:attrName>style.visibility</p:attrName>
                                        </p:attrNameLst>
                                      </p:cBhvr>
                                      <p:to>
                                        <p:strVal val="visible"/>
                                      </p:to>
                                    </p:set>
                                    <p:anim calcmode="lin" valueType="num">
                                      <p:cBhvr additive="base">
                                        <p:cTn id="22" dur="1000" fill="hold"/>
                                        <p:tgtEl>
                                          <p:spTgt spid="49050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90504">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4" fill="hold" grpId="0" nodeType="afterEffect">
                                  <p:stCondLst>
                                    <p:cond delay="1000"/>
                                  </p:stCondLst>
                                  <p:childTnLst>
                                    <p:set>
                                      <p:cBhvr>
                                        <p:cTn id="26" dur="1" fill="hold">
                                          <p:stCondLst>
                                            <p:cond delay="0"/>
                                          </p:stCondLst>
                                        </p:cTn>
                                        <p:tgtEl>
                                          <p:spTgt spid="490504">
                                            <p:txEl>
                                              <p:pRg st="4" end="4"/>
                                            </p:txEl>
                                          </p:spTgt>
                                        </p:tgtEl>
                                        <p:attrNameLst>
                                          <p:attrName>style.visibility</p:attrName>
                                        </p:attrNameLst>
                                      </p:cBhvr>
                                      <p:to>
                                        <p:strVal val="visible"/>
                                      </p:to>
                                    </p:set>
                                    <p:anim calcmode="lin" valueType="num">
                                      <p:cBhvr additive="base">
                                        <p:cTn id="27" dur="1000" fill="hold"/>
                                        <p:tgtEl>
                                          <p:spTgt spid="49050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905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ext Box 3"/>
          <p:cNvSpPr txBox="1">
            <a:spLocks noChangeArrowheads="1"/>
          </p:cNvSpPr>
          <p:nvPr/>
        </p:nvSpPr>
        <p:spPr bwMode="auto">
          <a:xfrm>
            <a:off x="838200" y="2057400"/>
            <a:ext cx="7467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baseline="0">
                <a:solidFill>
                  <a:srgbClr val="000000"/>
                </a:solidFill>
              </a:rPr>
              <a:t>Akbar’s son Jahangir left the details of governing to his wife</a:t>
            </a:r>
            <a:r>
              <a:rPr lang="en-US" altLang="en-US" baseline="0"/>
              <a:t>, </a:t>
            </a:r>
            <a:r>
              <a:rPr lang="en-US" altLang="en-US" b="1" baseline="0">
                <a:solidFill>
                  <a:srgbClr val="FF0000"/>
                </a:solidFill>
              </a:rPr>
              <a:t>Nur Jahan, </a:t>
            </a:r>
            <a:r>
              <a:rPr lang="en-US" altLang="en-US" baseline="0"/>
              <a:t>who was the most powerful woman in pre–twentieth century India.</a:t>
            </a:r>
          </a:p>
        </p:txBody>
      </p:sp>
      <p:sp>
        <p:nvSpPr>
          <p:cNvPr id="21507" name="Text Box 4"/>
          <p:cNvSpPr txBox="1">
            <a:spLocks noChangeArrowheads="1"/>
          </p:cNvSpPr>
          <p:nvPr/>
        </p:nvSpPr>
        <p:spPr bwMode="auto">
          <a:xfrm>
            <a:off x="838200" y="1397000"/>
            <a:ext cx="78486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lnSpc>
                <a:spcPct val="110000"/>
              </a:lnSpc>
              <a:spcBef>
                <a:spcPct val="50000"/>
              </a:spcBef>
            </a:pPr>
            <a:r>
              <a:rPr lang="en-US" altLang="en-US" b="1" baseline="0"/>
              <a:t>Women were influential in the Mughal empire.</a:t>
            </a:r>
          </a:p>
        </p:txBody>
      </p:sp>
      <p:sp>
        <p:nvSpPr>
          <p:cNvPr id="451589" name="Text Box 5"/>
          <p:cNvSpPr txBox="1">
            <a:spLocks noChangeArrowheads="1"/>
          </p:cNvSpPr>
          <p:nvPr/>
        </p:nvSpPr>
        <p:spPr bwMode="auto">
          <a:xfrm>
            <a:off x="838200" y="3352800"/>
            <a:ext cx="746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baseline="0"/>
              <a:t>The high point of Mughal art came during the reign of </a:t>
            </a:r>
            <a:r>
              <a:rPr lang="en-US" altLang="en-US" b="1" baseline="0">
                <a:solidFill>
                  <a:srgbClr val="FF0000"/>
                </a:solidFill>
              </a:rPr>
              <a:t>Shah Jahan. </a:t>
            </a:r>
            <a:r>
              <a:rPr lang="en-US" altLang="en-US" baseline="0"/>
              <a:t>Grief-stricken at the death of his wife, he ordered a grand tomb in her honor.</a:t>
            </a:r>
          </a:p>
        </p:txBody>
      </p:sp>
      <p:sp>
        <p:nvSpPr>
          <p:cNvPr id="451593" name="Text Box 9"/>
          <p:cNvSpPr txBox="1">
            <a:spLocks noChangeArrowheads="1"/>
          </p:cNvSpPr>
          <p:nvPr/>
        </p:nvSpPr>
        <p:spPr bwMode="auto">
          <a:xfrm>
            <a:off x="838200" y="49530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baseline="0"/>
              <a:t>The lavish </a:t>
            </a:r>
            <a:r>
              <a:rPr lang="en-US" altLang="en-US" b="1" baseline="0">
                <a:solidFill>
                  <a:srgbClr val="FF0000"/>
                </a:solidFill>
              </a:rPr>
              <a:t>Taj Mahal</a:t>
            </a:r>
            <a:r>
              <a:rPr lang="en-US" altLang="en-US" baseline="0"/>
              <a:t> was her memorial. It took 22,000 workers 20 years to complete.</a:t>
            </a:r>
          </a:p>
        </p:txBody>
      </p:sp>
    </p:spTree>
    <p:extLst>
      <p:ext uri="{BB962C8B-B14F-4D97-AF65-F5344CB8AC3E}">
        <p14:creationId xmlns:p14="http://schemas.microsoft.com/office/powerpoint/2010/main" val="2207717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1587"/>
                                        </p:tgtEl>
                                        <p:attrNameLst>
                                          <p:attrName>style.visibility</p:attrName>
                                        </p:attrNameLst>
                                      </p:cBhvr>
                                      <p:to>
                                        <p:strVal val="visible"/>
                                      </p:to>
                                    </p:set>
                                    <p:anim calcmode="lin" valueType="num">
                                      <p:cBhvr additive="base">
                                        <p:cTn id="7" dur="1000" fill="hold"/>
                                        <p:tgtEl>
                                          <p:spTgt spid="451587"/>
                                        </p:tgtEl>
                                        <p:attrNameLst>
                                          <p:attrName>ppt_x</p:attrName>
                                        </p:attrNameLst>
                                      </p:cBhvr>
                                      <p:tavLst>
                                        <p:tav tm="0">
                                          <p:val>
                                            <p:strVal val="#ppt_x"/>
                                          </p:val>
                                        </p:tav>
                                        <p:tav tm="100000">
                                          <p:val>
                                            <p:strVal val="#ppt_x"/>
                                          </p:val>
                                        </p:tav>
                                      </p:tavLst>
                                    </p:anim>
                                    <p:anim calcmode="lin" valueType="num">
                                      <p:cBhvr additive="base">
                                        <p:cTn id="8" dur="1000" fill="hold"/>
                                        <p:tgtEl>
                                          <p:spTgt spid="45158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51589"/>
                                        </p:tgtEl>
                                        <p:attrNameLst>
                                          <p:attrName>style.visibility</p:attrName>
                                        </p:attrNameLst>
                                      </p:cBhvr>
                                      <p:to>
                                        <p:strVal val="visible"/>
                                      </p:to>
                                    </p:set>
                                    <p:anim calcmode="lin" valueType="num">
                                      <p:cBhvr additive="base">
                                        <p:cTn id="12" dur="1000" fill="hold"/>
                                        <p:tgtEl>
                                          <p:spTgt spid="451589"/>
                                        </p:tgtEl>
                                        <p:attrNameLst>
                                          <p:attrName>ppt_x</p:attrName>
                                        </p:attrNameLst>
                                      </p:cBhvr>
                                      <p:tavLst>
                                        <p:tav tm="0">
                                          <p:val>
                                            <p:strVal val="#ppt_x"/>
                                          </p:val>
                                        </p:tav>
                                        <p:tav tm="100000">
                                          <p:val>
                                            <p:strVal val="#ppt_x"/>
                                          </p:val>
                                        </p:tav>
                                      </p:tavLst>
                                    </p:anim>
                                    <p:anim calcmode="lin" valueType="num">
                                      <p:cBhvr additive="base">
                                        <p:cTn id="13" dur="1000" fill="hold"/>
                                        <p:tgtEl>
                                          <p:spTgt spid="45158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51593"/>
                                        </p:tgtEl>
                                        <p:attrNameLst>
                                          <p:attrName>style.visibility</p:attrName>
                                        </p:attrNameLst>
                                      </p:cBhvr>
                                      <p:to>
                                        <p:strVal val="visible"/>
                                      </p:to>
                                    </p:set>
                                    <p:anim calcmode="lin" valueType="num">
                                      <p:cBhvr additive="base">
                                        <p:cTn id="17" dur="1000" fill="hold"/>
                                        <p:tgtEl>
                                          <p:spTgt spid="451593"/>
                                        </p:tgtEl>
                                        <p:attrNameLst>
                                          <p:attrName>ppt_x</p:attrName>
                                        </p:attrNameLst>
                                      </p:cBhvr>
                                      <p:tavLst>
                                        <p:tav tm="0">
                                          <p:val>
                                            <p:strVal val="#ppt_x"/>
                                          </p:val>
                                        </p:tav>
                                        <p:tav tm="100000">
                                          <p:val>
                                            <p:strVal val="#ppt_x"/>
                                          </p:val>
                                        </p:tav>
                                      </p:tavLst>
                                    </p:anim>
                                    <p:anim calcmode="lin" valueType="num">
                                      <p:cBhvr additive="base">
                                        <p:cTn id="18" dur="1000" fill="hold"/>
                                        <p:tgtEl>
                                          <p:spTgt spid="451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p:bldP spid="451589" grpId="0"/>
      <p:bldP spid="45159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WH-Ch9_S4_TajMah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8293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381000" y="1295400"/>
            <a:ext cx="853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aseline="-25000">
                <a:solidFill>
                  <a:schemeClr val="tx1"/>
                </a:solidFill>
                <a:latin typeface="Verdana" pitchFamily="34" charset="0"/>
                <a:cs typeface="Arial" charset="0"/>
              </a:defRPr>
            </a:lvl1pPr>
            <a:lvl2pPr marL="742950" indent="-285750" eaLnBrk="0" hangingPunct="0">
              <a:defRPr sz="2200" baseline="-25000">
                <a:solidFill>
                  <a:schemeClr val="tx1"/>
                </a:solidFill>
                <a:latin typeface="Verdana" pitchFamily="34" charset="0"/>
                <a:cs typeface="Arial" charset="0"/>
              </a:defRPr>
            </a:lvl2pPr>
            <a:lvl3pPr marL="1143000" indent="-228600" eaLnBrk="0" hangingPunct="0">
              <a:defRPr sz="2200" baseline="-25000">
                <a:solidFill>
                  <a:schemeClr val="tx1"/>
                </a:solidFill>
                <a:latin typeface="Verdana" pitchFamily="34" charset="0"/>
                <a:cs typeface="Arial" charset="0"/>
              </a:defRPr>
            </a:lvl3pPr>
            <a:lvl4pPr marL="1600200" indent="-228600" eaLnBrk="0" hangingPunct="0">
              <a:defRPr sz="2200" baseline="-25000">
                <a:solidFill>
                  <a:schemeClr val="tx1"/>
                </a:solidFill>
                <a:latin typeface="Verdana" pitchFamily="34" charset="0"/>
                <a:cs typeface="Arial" charset="0"/>
              </a:defRPr>
            </a:lvl4pPr>
            <a:lvl5pPr marL="2057400" indent="-228600" eaLnBrk="0" hangingPunct="0">
              <a:defRPr sz="2200" baseline="-25000">
                <a:solidFill>
                  <a:schemeClr val="tx1"/>
                </a:solidFill>
                <a:latin typeface="Verdana" pitchFamily="34" charset="0"/>
                <a:cs typeface="Arial" charset="0"/>
              </a:defRPr>
            </a:lvl5pPr>
            <a:lvl6pPr marL="2514600" indent="-228600" eaLnBrk="0" fontAlgn="base" hangingPunct="0">
              <a:spcBef>
                <a:spcPct val="0"/>
              </a:spcBef>
              <a:spcAft>
                <a:spcPct val="0"/>
              </a:spcAft>
              <a:defRPr sz="2200" baseline="-25000">
                <a:solidFill>
                  <a:schemeClr val="tx1"/>
                </a:solidFill>
                <a:latin typeface="Verdana" pitchFamily="34" charset="0"/>
                <a:cs typeface="Arial" charset="0"/>
              </a:defRPr>
            </a:lvl6pPr>
            <a:lvl7pPr marL="2971800" indent="-228600" eaLnBrk="0" fontAlgn="base" hangingPunct="0">
              <a:spcBef>
                <a:spcPct val="0"/>
              </a:spcBef>
              <a:spcAft>
                <a:spcPct val="0"/>
              </a:spcAft>
              <a:defRPr sz="2200" baseline="-25000">
                <a:solidFill>
                  <a:schemeClr val="tx1"/>
                </a:solidFill>
                <a:latin typeface="Verdana" pitchFamily="34" charset="0"/>
                <a:cs typeface="Arial" charset="0"/>
              </a:defRPr>
            </a:lvl7pPr>
            <a:lvl8pPr marL="3429000" indent="-228600" eaLnBrk="0" fontAlgn="base" hangingPunct="0">
              <a:spcBef>
                <a:spcPct val="0"/>
              </a:spcBef>
              <a:spcAft>
                <a:spcPct val="0"/>
              </a:spcAft>
              <a:defRPr sz="2200" baseline="-25000">
                <a:solidFill>
                  <a:schemeClr val="tx1"/>
                </a:solidFill>
                <a:latin typeface="Verdana" pitchFamily="34" charset="0"/>
                <a:cs typeface="Arial" charset="0"/>
              </a:defRPr>
            </a:lvl8pPr>
            <a:lvl9pPr marL="3886200" indent="-228600" eaLnBrk="0" fontAlgn="base" hangingPunct="0">
              <a:spcBef>
                <a:spcPct val="0"/>
              </a:spcBef>
              <a:spcAft>
                <a:spcPct val="0"/>
              </a:spcAft>
              <a:defRPr sz="2200" baseline="-25000">
                <a:solidFill>
                  <a:schemeClr val="tx1"/>
                </a:solidFill>
                <a:latin typeface="Verdana" pitchFamily="34" charset="0"/>
                <a:cs typeface="Arial" charset="0"/>
              </a:defRPr>
            </a:lvl9pPr>
          </a:lstStyle>
          <a:p>
            <a:pPr eaLnBrk="1" hangingPunct="1"/>
            <a:r>
              <a:rPr lang="en-US" altLang="en-US" b="1" baseline="0"/>
              <a:t>The Taj Mahal, a memorial to the wife of Shah Jahan.</a:t>
            </a:r>
            <a:r>
              <a:rPr lang="en-US" altLang="en-US"/>
              <a:t> </a:t>
            </a:r>
          </a:p>
        </p:txBody>
      </p:sp>
    </p:spTree>
    <p:extLst>
      <p:ext uri="{BB962C8B-B14F-4D97-AF65-F5344CB8AC3E}">
        <p14:creationId xmlns:p14="http://schemas.microsoft.com/office/powerpoint/2010/main" val="3921214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60575"/>
          </a:xfrm>
        </p:spPr>
        <p:txBody>
          <a:bodyPr>
            <a:normAutofit fontScale="90000"/>
          </a:bodyPr>
          <a:lstStyle/>
          <a:p>
            <a:r>
              <a:rPr lang="en-US" dirty="0" smtClean="0"/>
              <a:t>Section 5</a:t>
            </a:r>
            <a:br>
              <a:rPr lang="en-US" dirty="0" smtClean="0"/>
            </a:br>
            <a:r>
              <a:rPr lang="en-US" dirty="0" smtClean="0"/>
              <a:t>The Ottoman and </a:t>
            </a:r>
            <a:r>
              <a:rPr lang="en-US" dirty="0" err="1" smtClean="0"/>
              <a:t>Safavid</a:t>
            </a:r>
            <a:r>
              <a:rPr lang="en-US" dirty="0" smtClean="0"/>
              <a:t> Empires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4599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1422400"/>
            <a:ext cx="82296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In 1452, Mehmet II began a 52-day siege </a:t>
            </a:r>
            <a:br>
              <a:rPr lang="en-US" altLang="en-US" b="1"/>
            </a:br>
            <a:r>
              <a:rPr lang="en-US" altLang="en-US" b="1"/>
              <a:t>of Constantinople. After pounding the walls </a:t>
            </a:r>
            <a:br>
              <a:rPr lang="en-US" altLang="en-US" b="1"/>
            </a:br>
            <a:r>
              <a:rPr lang="en-US" altLang="en-US" b="1"/>
              <a:t>with cannon fire, he finally defeated the city.</a:t>
            </a:r>
            <a:endParaRPr lang="en-US" altLang="en-US"/>
          </a:p>
          <a:p>
            <a:pPr algn="ctr" eaLnBrk="1" hangingPunct="1">
              <a:spcBef>
                <a:spcPct val="50000"/>
              </a:spcBef>
            </a:pPr>
            <a:r>
              <a:rPr lang="en-US" altLang="en-US"/>
              <a:t>Renamed </a:t>
            </a:r>
            <a:r>
              <a:rPr lang="en-US" altLang="en-US" b="1">
                <a:solidFill>
                  <a:srgbClr val="FF0000"/>
                </a:solidFill>
              </a:rPr>
              <a:t>Istanbul,</a:t>
            </a:r>
            <a:r>
              <a:rPr lang="en-US" altLang="en-US"/>
              <a:t> the city became capital </a:t>
            </a:r>
            <a:br>
              <a:rPr lang="en-US" altLang="en-US"/>
            </a:br>
            <a:r>
              <a:rPr lang="en-US" altLang="en-US"/>
              <a:t>of the Ottoman empire.</a:t>
            </a:r>
            <a:endParaRPr lang="en-US" altLang="en-US">
              <a:solidFill>
                <a:srgbClr val="0000FF"/>
              </a:solidFill>
            </a:endParaRPr>
          </a:p>
        </p:txBody>
      </p:sp>
      <p:sp>
        <p:nvSpPr>
          <p:cNvPr id="9219" name="Text Box 3"/>
          <p:cNvSpPr txBox="1">
            <a:spLocks noChangeArrowheads="1"/>
          </p:cNvSpPr>
          <p:nvPr/>
        </p:nvSpPr>
        <p:spPr bwMode="auto">
          <a:xfrm>
            <a:off x="838200" y="3810000"/>
            <a:ext cx="35814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buFont typeface="Times" charset="0"/>
              <a:buChar char="•"/>
            </a:pPr>
            <a:r>
              <a:rPr lang="en-US" altLang="en-US"/>
              <a:t>The </a:t>
            </a:r>
            <a:r>
              <a:rPr lang="en-US" altLang="en-US" b="1">
                <a:solidFill>
                  <a:srgbClr val="FF0000"/>
                </a:solidFill>
              </a:rPr>
              <a:t>Ottomans</a:t>
            </a:r>
            <a:r>
              <a:rPr lang="en-US" altLang="en-US"/>
              <a:t> were </a:t>
            </a:r>
            <a:br>
              <a:rPr lang="en-US" altLang="en-US"/>
            </a:br>
            <a:r>
              <a:rPr lang="en-US" altLang="en-US"/>
              <a:t>a Turkish-speaking people from Central Asia.</a:t>
            </a:r>
          </a:p>
        </p:txBody>
      </p:sp>
      <p:sp>
        <p:nvSpPr>
          <p:cNvPr id="9220" name="Text Box 4"/>
          <p:cNvSpPr txBox="1">
            <a:spLocks noChangeArrowheads="1"/>
          </p:cNvSpPr>
          <p:nvPr/>
        </p:nvSpPr>
        <p:spPr bwMode="auto">
          <a:xfrm>
            <a:off x="4876800" y="3810000"/>
            <a:ext cx="3810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buFont typeface="Times" charset="0"/>
              <a:buChar char="•"/>
            </a:pPr>
            <a:r>
              <a:rPr lang="en-US" altLang="en-US"/>
              <a:t>From their new capital the Ottomans moved into Asia Minor and the Balkans.</a:t>
            </a:r>
          </a:p>
        </p:txBody>
      </p:sp>
    </p:spTree>
    <p:extLst>
      <p:ext uri="{BB962C8B-B14F-4D97-AF65-F5344CB8AC3E}">
        <p14:creationId xmlns:p14="http://schemas.microsoft.com/office/powerpoint/2010/main" val="1395211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33400" y="1219200"/>
            <a:ext cx="792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The Ottoman and </a:t>
            </a:r>
            <a:r>
              <a:rPr lang="en-US" altLang="en-US" b="1">
                <a:solidFill>
                  <a:srgbClr val="FF0000"/>
                </a:solidFill>
              </a:rPr>
              <a:t>Safavid</a:t>
            </a:r>
            <a:r>
              <a:rPr lang="en-US" altLang="en-US"/>
              <a:t> Empires</a:t>
            </a:r>
          </a:p>
        </p:txBody>
      </p:sp>
      <p:pic>
        <p:nvPicPr>
          <p:cNvPr id="10243" name="Picture 4" descr="WH-Ch9_S5_OttomanSafavidEmpire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2296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080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AutoShape 10"/>
          <p:cNvSpPr>
            <a:spLocks noChangeArrowheads="1"/>
          </p:cNvSpPr>
          <p:nvPr/>
        </p:nvSpPr>
        <p:spPr bwMode="auto">
          <a:xfrm rot="5400000" flipH="1">
            <a:off x="1333500" y="1257300"/>
            <a:ext cx="2895600" cy="3886200"/>
          </a:xfrm>
          <a:prstGeom prst="upArrowCallout">
            <a:avLst>
              <a:gd name="adj1" fmla="val 20843"/>
              <a:gd name="adj2" fmla="val 18875"/>
              <a:gd name="adj3" fmla="val 17137"/>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450564" name="Text Box 4"/>
          <p:cNvSpPr txBox="1">
            <a:spLocks noChangeArrowheads="1"/>
          </p:cNvSpPr>
          <p:nvPr/>
        </p:nvSpPr>
        <p:spPr bwMode="auto">
          <a:xfrm>
            <a:off x="4953000" y="1649413"/>
            <a:ext cx="34290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Suleiman extended Ottoman rule into   the Middle East.</a:t>
            </a:r>
          </a:p>
          <a:p>
            <a:pPr eaLnBrk="1" hangingPunct="1">
              <a:spcBef>
                <a:spcPct val="50000"/>
              </a:spcBef>
              <a:buFont typeface="Times" charset="0"/>
              <a:buChar char="•"/>
            </a:pPr>
            <a:r>
              <a:rPr lang="en-US" altLang="en-US"/>
              <a:t>He invaded as far west as Vienna.</a:t>
            </a:r>
          </a:p>
          <a:p>
            <a:pPr eaLnBrk="1" hangingPunct="1">
              <a:spcBef>
                <a:spcPct val="50000"/>
              </a:spcBef>
              <a:buFont typeface="Times" charset="0"/>
              <a:buChar char="•"/>
            </a:pPr>
            <a:r>
              <a:rPr lang="en-US" altLang="en-US"/>
              <a:t>His empire stretched from Hungary to Arabia and across North Africa.</a:t>
            </a:r>
          </a:p>
        </p:txBody>
      </p:sp>
      <p:sp>
        <p:nvSpPr>
          <p:cNvPr id="11268" name="Text Box 23"/>
          <p:cNvSpPr txBox="1">
            <a:spLocks noChangeArrowheads="1"/>
          </p:cNvSpPr>
          <p:nvPr/>
        </p:nvSpPr>
        <p:spPr bwMode="auto">
          <a:xfrm>
            <a:off x="939800" y="1855788"/>
            <a:ext cx="28956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lnSpc>
                <a:spcPct val="110000"/>
              </a:lnSpc>
            </a:pPr>
            <a:r>
              <a:rPr lang="en-US" altLang="en-US" b="1"/>
              <a:t>The golden age of the Ottomans was during </a:t>
            </a:r>
            <a:br>
              <a:rPr lang="en-US" altLang="en-US" b="1"/>
            </a:br>
            <a:r>
              <a:rPr lang="en-US" altLang="en-US" b="1"/>
              <a:t>the reign of </a:t>
            </a:r>
            <a:r>
              <a:rPr lang="en-US" altLang="en-US" b="1">
                <a:solidFill>
                  <a:srgbClr val="FF0000"/>
                </a:solidFill>
              </a:rPr>
              <a:t>Suleiman</a:t>
            </a:r>
            <a:r>
              <a:rPr lang="en-US" altLang="en-US" b="1"/>
              <a:t> </a:t>
            </a:r>
            <a:r>
              <a:rPr lang="en-US" altLang="en-US" b="1">
                <a:solidFill>
                  <a:srgbClr val="FF0000"/>
                </a:solidFill>
              </a:rPr>
              <a:t>“the Magnificent,”</a:t>
            </a:r>
            <a:r>
              <a:rPr lang="en-US" altLang="en-US" b="1"/>
              <a:t>        1520 to 1566.</a:t>
            </a:r>
          </a:p>
          <a:p>
            <a:pPr eaLnBrk="1" hangingPunct="1">
              <a:spcBef>
                <a:spcPct val="50000"/>
              </a:spcBef>
            </a:pPr>
            <a:endParaRPr lang="en-US" altLang="en-US"/>
          </a:p>
        </p:txBody>
      </p:sp>
    </p:spTree>
    <p:extLst>
      <p:ext uri="{BB962C8B-B14F-4D97-AF65-F5344CB8AC3E}">
        <p14:creationId xmlns:p14="http://schemas.microsoft.com/office/powerpoint/2010/main" val="3096798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64">
                                            <p:txEl>
                                              <p:pRg st="0" end="0"/>
                                            </p:txEl>
                                          </p:spTgt>
                                        </p:tgtEl>
                                        <p:attrNameLst>
                                          <p:attrName>style.visibility</p:attrName>
                                        </p:attrNameLst>
                                      </p:cBhvr>
                                      <p:to>
                                        <p:strVal val="visible"/>
                                      </p:to>
                                    </p:set>
                                    <p:anim calcmode="lin" valueType="num">
                                      <p:cBhvr additive="base">
                                        <p:cTn id="7" dur="1000" fill="hold"/>
                                        <p:tgtEl>
                                          <p:spTgt spid="45056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5056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50564">
                                            <p:txEl>
                                              <p:pRg st="1" end="1"/>
                                            </p:txEl>
                                          </p:spTgt>
                                        </p:tgtEl>
                                        <p:attrNameLst>
                                          <p:attrName>style.visibility</p:attrName>
                                        </p:attrNameLst>
                                      </p:cBhvr>
                                      <p:to>
                                        <p:strVal val="visible"/>
                                      </p:to>
                                    </p:set>
                                    <p:anim calcmode="lin" valueType="num">
                                      <p:cBhvr additive="base">
                                        <p:cTn id="12" dur="1000" fill="hold"/>
                                        <p:tgtEl>
                                          <p:spTgt spid="45056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50564">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450564">
                                            <p:txEl>
                                              <p:pRg st="2" end="2"/>
                                            </p:txEl>
                                          </p:spTgt>
                                        </p:tgtEl>
                                        <p:attrNameLst>
                                          <p:attrName>style.visibility</p:attrName>
                                        </p:attrNameLst>
                                      </p:cBhvr>
                                      <p:to>
                                        <p:strVal val="visible"/>
                                      </p:to>
                                    </p:set>
                                    <p:anim calcmode="lin" valueType="num">
                                      <p:cBhvr additive="base">
                                        <p:cTn id="17" dur="1000" fill="hold"/>
                                        <p:tgtEl>
                                          <p:spTgt spid="45056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505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80" name="AutoShape 8"/>
          <p:cNvSpPr>
            <a:spLocks noChangeArrowheads="1"/>
          </p:cNvSpPr>
          <p:nvPr/>
        </p:nvSpPr>
        <p:spPr bwMode="auto">
          <a:xfrm rot="10792560" flipH="1">
            <a:off x="455613" y="1741488"/>
            <a:ext cx="8229600" cy="1762125"/>
          </a:xfrm>
          <a:prstGeom prst="upArrowCallout">
            <a:avLst>
              <a:gd name="adj1" fmla="val 35546"/>
              <a:gd name="adj2" fmla="val 29276"/>
              <a:gd name="adj3" fmla="val 20963"/>
              <a:gd name="adj4" fmla="val 69079"/>
            </a:avLst>
          </a:prstGeom>
          <a:gradFill rotWithShape="1">
            <a:gsLst>
              <a:gs pos="0">
                <a:srgbClr val="CDCD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defRPr/>
            </a:pPr>
            <a:endParaRPr lang="en-US">
              <a:latin typeface="Verdana" pitchFamily="28" charset="0"/>
              <a:ea typeface="ＭＳ Ｐゴシック" pitchFamily="28" charset="-128"/>
              <a:cs typeface="+mn-cs"/>
            </a:endParaRPr>
          </a:p>
        </p:txBody>
      </p:sp>
      <p:sp>
        <p:nvSpPr>
          <p:cNvPr id="12291" name="Text Box 2"/>
          <p:cNvSpPr txBox="1">
            <a:spLocks noChangeArrowheads="1"/>
          </p:cNvSpPr>
          <p:nvPr/>
        </p:nvSpPr>
        <p:spPr bwMode="auto">
          <a:xfrm>
            <a:off x="457200" y="17907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Suleiman took the titles of “emperor” and “protector </a:t>
            </a:r>
            <a:br>
              <a:rPr lang="en-US" altLang="en-US"/>
            </a:br>
            <a:r>
              <a:rPr lang="en-US" altLang="en-US"/>
              <a:t>of the sacred places” (Mecca and Medina); he was also known as “the lawgiver.”</a:t>
            </a:r>
          </a:p>
        </p:txBody>
      </p:sp>
      <p:sp>
        <p:nvSpPr>
          <p:cNvPr id="484355" name="Text Box 3"/>
          <p:cNvSpPr txBox="1">
            <a:spLocks noChangeArrowheads="1"/>
          </p:cNvSpPr>
          <p:nvPr/>
        </p:nvSpPr>
        <p:spPr bwMode="auto">
          <a:xfrm>
            <a:off x="838200" y="3870325"/>
            <a:ext cx="7467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buClr>
                <a:schemeClr val="tx1"/>
              </a:buClr>
              <a:buFont typeface="Times" charset="0"/>
              <a:buChar char="•"/>
            </a:pPr>
            <a:r>
              <a:rPr lang="en-US" altLang="en-US">
                <a:solidFill>
                  <a:srgbClr val="0033CC"/>
                </a:solidFill>
              </a:rPr>
              <a:t>He was a fair but absolute leader who improved the justice system.</a:t>
            </a:r>
          </a:p>
          <a:p>
            <a:pPr eaLnBrk="1" hangingPunct="1">
              <a:spcBef>
                <a:spcPct val="50000"/>
              </a:spcBef>
              <a:buClr>
                <a:schemeClr val="tx1"/>
              </a:buClr>
              <a:buFont typeface="Times" charset="0"/>
              <a:buChar char="•"/>
            </a:pPr>
            <a:r>
              <a:rPr lang="en-US" altLang="en-US"/>
              <a:t>He ruled using a council of advisors called viziers.</a:t>
            </a:r>
          </a:p>
          <a:p>
            <a:pPr eaLnBrk="1" hangingPunct="1">
              <a:spcBef>
                <a:spcPct val="50000"/>
              </a:spcBef>
              <a:buClr>
                <a:schemeClr val="tx1"/>
              </a:buClr>
              <a:buFont typeface="Times" charset="0"/>
              <a:buChar char="•"/>
            </a:pPr>
            <a:r>
              <a:rPr lang="en-US" altLang="en-US"/>
              <a:t>Ottoman law was based on Sharia.</a:t>
            </a:r>
          </a:p>
        </p:txBody>
      </p:sp>
    </p:spTree>
    <p:extLst>
      <p:ext uri="{BB962C8B-B14F-4D97-AF65-F5344CB8AC3E}">
        <p14:creationId xmlns:p14="http://schemas.microsoft.com/office/powerpoint/2010/main" val="3749207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additive="base">
                                        <p:cTn id="7" dur="1000" fill="hold"/>
                                        <p:tgtEl>
                                          <p:spTgt spid="48435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8435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84355">
                                            <p:txEl>
                                              <p:pRg st="1" end="1"/>
                                            </p:txEl>
                                          </p:spTgt>
                                        </p:tgtEl>
                                        <p:attrNameLst>
                                          <p:attrName>style.visibility</p:attrName>
                                        </p:attrNameLst>
                                      </p:cBhvr>
                                      <p:to>
                                        <p:strVal val="visible"/>
                                      </p:to>
                                    </p:set>
                                    <p:anim calcmode="lin" valueType="num">
                                      <p:cBhvr additive="base">
                                        <p:cTn id="12" dur="1000" fill="hold"/>
                                        <p:tgtEl>
                                          <p:spTgt spid="48435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843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484355">
                                            <p:txEl>
                                              <p:pRg st="2" end="2"/>
                                            </p:txEl>
                                          </p:spTgt>
                                        </p:tgtEl>
                                        <p:attrNameLst>
                                          <p:attrName>style.visibility</p:attrName>
                                        </p:attrNameLst>
                                      </p:cBhvr>
                                      <p:to>
                                        <p:strVal val="visible"/>
                                      </p:to>
                                    </p:set>
                                    <p:anim calcmode="lin" valueType="num">
                                      <p:cBhvr additive="base">
                                        <p:cTn id="17" dur="1000" fill="hold"/>
                                        <p:tgtEl>
                                          <p:spTgt spid="48435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843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533400" y="1447800"/>
            <a:ext cx="4800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endParaRPr lang="en-US" altLang="en-US"/>
          </a:p>
        </p:txBody>
      </p:sp>
      <p:sp>
        <p:nvSpPr>
          <p:cNvPr id="14339" name="Text Box 1027"/>
          <p:cNvSpPr txBox="1">
            <a:spLocks noChangeArrowheads="1"/>
          </p:cNvSpPr>
          <p:nvPr/>
        </p:nvSpPr>
        <p:spPr bwMode="auto">
          <a:xfrm>
            <a:off x="838200" y="1422400"/>
            <a:ext cx="7848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b="1"/>
              <a:t>Muslims believe that the Quran contains the sacred word of God as revealed to Muhammad.</a:t>
            </a:r>
          </a:p>
        </p:txBody>
      </p:sp>
      <p:sp>
        <p:nvSpPr>
          <p:cNvPr id="475140" name="Text Box 1028"/>
          <p:cNvSpPr txBox="1">
            <a:spLocks noChangeArrowheads="1"/>
          </p:cNvSpPr>
          <p:nvPr/>
        </p:nvSpPr>
        <p:spPr bwMode="auto">
          <a:xfrm>
            <a:off x="838200" y="2413000"/>
            <a:ext cx="7848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spcAft>
                <a:spcPct val="60000"/>
              </a:spcAft>
              <a:buClr>
                <a:schemeClr val="tx1"/>
              </a:buClr>
              <a:buFont typeface="Times" charset="0"/>
              <a:buChar char="•"/>
            </a:pPr>
            <a:r>
              <a:rPr lang="en-US" altLang="en-US">
                <a:solidFill>
                  <a:srgbClr val="0033CC"/>
                </a:solidFill>
              </a:rPr>
              <a:t>The Quran provides a set of ethical beliefs that emphasize honesty, generosity, and social justice.</a:t>
            </a:r>
          </a:p>
          <a:p>
            <a:pPr eaLnBrk="1" hangingPunct="1">
              <a:spcAft>
                <a:spcPct val="60000"/>
              </a:spcAft>
              <a:buClr>
                <a:schemeClr val="tx1"/>
              </a:buClr>
              <a:buSzPct val="80000"/>
              <a:buFontTx/>
              <a:buChar char="•"/>
            </a:pPr>
            <a:r>
              <a:rPr lang="en-US" altLang="en-US"/>
              <a:t>It contains harsh punishments for crimes such as murder.</a:t>
            </a:r>
          </a:p>
          <a:p>
            <a:pPr eaLnBrk="1" hangingPunct="1">
              <a:spcAft>
                <a:spcPct val="60000"/>
              </a:spcAft>
              <a:buSzPct val="80000"/>
              <a:buFontTx/>
              <a:buChar char="•"/>
            </a:pPr>
            <a:r>
              <a:rPr lang="en-US" altLang="en-US"/>
              <a:t>According to the Quran, each individual will stand before God on judgment day.</a:t>
            </a:r>
            <a:endParaRPr lang="en-US" altLang="en-US" b="1">
              <a:solidFill>
                <a:srgbClr val="0033CC"/>
              </a:solidFill>
            </a:endParaRPr>
          </a:p>
        </p:txBody>
      </p:sp>
      <p:sp>
        <p:nvSpPr>
          <p:cNvPr id="14343" name="Text Box 1027"/>
          <p:cNvSpPr txBox="1">
            <a:spLocks noChangeArrowheads="1"/>
          </p:cNvSpPr>
          <p:nvPr/>
        </p:nvSpPr>
        <p:spPr bwMode="auto">
          <a:xfrm>
            <a:off x="838200" y="5257800"/>
            <a:ext cx="7848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Aft>
                <a:spcPct val="60000"/>
              </a:spcAft>
            </a:pPr>
            <a:r>
              <a:rPr lang="en-US" altLang="en-US"/>
              <a:t>The Quran is read in Arabic. This language has helped unite Muslims.</a:t>
            </a:r>
          </a:p>
        </p:txBody>
      </p:sp>
    </p:spTree>
    <p:extLst>
      <p:ext uri="{BB962C8B-B14F-4D97-AF65-F5344CB8AC3E}">
        <p14:creationId xmlns:p14="http://schemas.microsoft.com/office/powerpoint/2010/main" val="337408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5140"/>
                                        </p:tgtEl>
                                        <p:attrNameLst>
                                          <p:attrName>style.visibility</p:attrName>
                                        </p:attrNameLst>
                                      </p:cBhvr>
                                      <p:to>
                                        <p:strVal val="visible"/>
                                      </p:to>
                                    </p:set>
                                    <p:anim calcmode="lin" valueType="num">
                                      <p:cBhvr additive="base">
                                        <p:cTn id="7" dur="500" fill="hold"/>
                                        <p:tgtEl>
                                          <p:spTgt spid="475140"/>
                                        </p:tgtEl>
                                        <p:attrNameLst>
                                          <p:attrName>ppt_x</p:attrName>
                                        </p:attrNameLst>
                                      </p:cBhvr>
                                      <p:tavLst>
                                        <p:tav tm="0">
                                          <p:val>
                                            <p:strVal val="#ppt_x"/>
                                          </p:val>
                                        </p:tav>
                                        <p:tav tm="100000">
                                          <p:val>
                                            <p:strVal val="#ppt_x"/>
                                          </p:val>
                                        </p:tav>
                                      </p:tavLst>
                                    </p:anim>
                                    <p:anim calcmode="lin" valueType="num">
                                      <p:cBhvr additive="base">
                                        <p:cTn id="8" dur="500" fill="hold"/>
                                        <p:tgtEl>
                                          <p:spTgt spid="475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752600"/>
            <a:ext cx="822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Ottoman society was organized into four classes:</a:t>
            </a:r>
            <a:endParaRPr lang="en-US" altLang="en-US"/>
          </a:p>
        </p:txBody>
      </p:sp>
      <p:sp>
        <p:nvSpPr>
          <p:cNvPr id="13315" name="Rectangle 19"/>
          <p:cNvSpPr>
            <a:spLocks noChangeArrowheads="1"/>
          </p:cNvSpPr>
          <p:nvPr/>
        </p:nvSpPr>
        <p:spPr bwMode="auto">
          <a:xfrm>
            <a:off x="457200" y="2362200"/>
            <a:ext cx="8229600" cy="22098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graphicFrame>
        <p:nvGraphicFramePr>
          <p:cNvPr id="24637" name="Group 61"/>
          <p:cNvGraphicFramePr>
            <a:graphicFrameLocks noGrp="1"/>
          </p:cNvGraphicFramePr>
          <p:nvPr/>
        </p:nvGraphicFramePr>
        <p:xfrm>
          <a:off x="533400" y="2438400"/>
          <a:ext cx="8001000" cy="2057400"/>
        </p:xfrm>
        <a:graphic>
          <a:graphicData uri="http://schemas.openxmlformats.org/drawingml/2006/table">
            <a:tbl>
              <a:tblPr/>
              <a:tblGrid>
                <a:gridCol w="2000250"/>
                <a:gridCol w="2000250"/>
                <a:gridCol w="2000250"/>
                <a:gridCol w="200025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28" charset="0"/>
                      </a:endParaRPr>
                    </a:p>
                  </a:txBody>
                  <a:tcPr anchor="ctr" horzOverflow="overflow">
                    <a:lnL cap="flat">
                      <a:noFill/>
                    </a:lnL>
                    <a:lnR w="12700" cap="flat" cmpd="sng" algn="ctr">
                      <a:solidFill>
                        <a:srgbClr val="666699"/>
                      </a:solid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cap="flat">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tr>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sp>
        <p:nvSpPr>
          <p:cNvPr id="400393" name="Text Box 9"/>
          <p:cNvSpPr txBox="1">
            <a:spLocks noChangeArrowheads="1"/>
          </p:cNvSpPr>
          <p:nvPr/>
        </p:nvSpPr>
        <p:spPr bwMode="auto">
          <a:xfrm>
            <a:off x="457200" y="2400300"/>
            <a:ext cx="20574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Men of </a:t>
            </a:r>
            <a:br>
              <a:rPr lang="en-US" altLang="en-US" b="1"/>
            </a:br>
            <a:r>
              <a:rPr lang="en-US" altLang="en-US" b="1"/>
              <a:t>the sword</a:t>
            </a:r>
          </a:p>
          <a:p>
            <a:pPr algn="ctr" eaLnBrk="1" hangingPunct="1">
              <a:spcBef>
                <a:spcPct val="50000"/>
              </a:spcBef>
            </a:pPr>
            <a:r>
              <a:rPr lang="en-US" altLang="en-US" sz="2000"/>
              <a:t>Soldiers who defended the sultan and the state</a:t>
            </a:r>
          </a:p>
          <a:p>
            <a:pPr algn="ctr" eaLnBrk="1" hangingPunct="1">
              <a:spcBef>
                <a:spcPct val="50000"/>
              </a:spcBef>
            </a:pPr>
            <a:endParaRPr lang="en-US" altLang="en-US" b="1"/>
          </a:p>
        </p:txBody>
      </p:sp>
      <p:sp>
        <p:nvSpPr>
          <p:cNvPr id="2" name="Text Box 9"/>
          <p:cNvSpPr txBox="1">
            <a:spLocks noChangeArrowheads="1"/>
          </p:cNvSpPr>
          <p:nvPr/>
        </p:nvSpPr>
        <p:spPr bwMode="auto">
          <a:xfrm>
            <a:off x="2514600" y="24003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Men of </a:t>
            </a:r>
            <a:br>
              <a:rPr lang="en-US" altLang="en-US" b="1"/>
            </a:br>
            <a:r>
              <a:rPr lang="en-US" altLang="en-US" b="1"/>
              <a:t>the pen</a:t>
            </a:r>
          </a:p>
          <a:p>
            <a:pPr algn="ctr" eaLnBrk="1" hangingPunct="1">
              <a:spcBef>
                <a:spcPct val="50000"/>
              </a:spcBef>
            </a:pPr>
            <a:r>
              <a:rPr lang="en-US" altLang="en-US" sz="2000"/>
              <a:t>Scientists, judges, lawyers, </a:t>
            </a:r>
            <a:br>
              <a:rPr lang="en-US" altLang="en-US" sz="2000"/>
            </a:br>
            <a:r>
              <a:rPr lang="en-US" altLang="en-US" sz="2000"/>
              <a:t>and poets</a:t>
            </a:r>
          </a:p>
        </p:txBody>
      </p:sp>
      <p:sp>
        <p:nvSpPr>
          <p:cNvPr id="3" name="Text Box 9"/>
          <p:cNvSpPr txBox="1">
            <a:spLocks noChangeArrowheads="1"/>
          </p:cNvSpPr>
          <p:nvPr/>
        </p:nvSpPr>
        <p:spPr bwMode="auto">
          <a:xfrm>
            <a:off x="4495800" y="24003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Men of </a:t>
            </a:r>
            <a:br>
              <a:rPr lang="en-US" altLang="en-US" b="1"/>
            </a:br>
            <a:r>
              <a:rPr lang="en-US" altLang="en-US" b="1"/>
              <a:t>negotiation</a:t>
            </a:r>
          </a:p>
          <a:p>
            <a:pPr algn="ctr" eaLnBrk="1" hangingPunct="1">
              <a:spcBef>
                <a:spcPct val="50000"/>
              </a:spcBef>
            </a:pPr>
            <a:r>
              <a:rPr lang="en-US" altLang="en-US" sz="2000"/>
              <a:t>Merchants, tax collectors, and artisans</a:t>
            </a:r>
            <a:endParaRPr lang="en-US" altLang="en-US" b="1"/>
          </a:p>
        </p:txBody>
      </p:sp>
      <p:sp>
        <p:nvSpPr>
          <p:cNvPr id="4" name="Text Box 9"/>
          <p:cNvSpPr txBox="1">
            <a:spLocks noChangeArrowheads="1"/>
          </p:cNvSpPr>
          <p:nvPr/>
        </p:nvSpPr>
        <p:spPr bwMode="auto">
          <a:xfrm>
            <a:off x="6629400" y="24003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Men of </a:t>
            </a:r>
            <a:br>
              <a:rPr lang="en-US" altLang="en-US" b="1"/>
            </a:br>
            <a:r>
              <a:rPr lang="en-US" altLang="en-US" b="1"/>
              <a:t>husbandry</a:t>
            </a:r>
          </a:p>
          <a:p>
            <a:pPr algn="ctr" eaLnBrk="1" hangingPunct="1">
              <a:spcBef>
                <a:spcPct val="50000"/>
              </a:spcBef>
            </a:pPr>
            <a:r>
              <a:rPr lang="en-US" altLang="en-US" sz="2000"/>
              <a:t>Farmers and herders who produced </a:t>
            </a:r>
            <a:br>
              <a:rPr lang="en-US" altLang="en-US" sz="2000"/>
            </a:br>
            <a:r>
              <a:rPr lang="en-US" altLang="en-US" sz="2000"/>
              <a:t>the food</a:t>
            </a:r>
          </a:p>
        </p:txBody>
      </p:sp>
    </p:spTree>
    <p:extLst>
      <p:ext uri="{BB962C8B-B14F-4D97-AF65-F5344CB8AC3E}">
        <p14:creationId xmlns:p14="http://schemas.microsoft.com/office/powerpoint/2010/main" val="2852107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0393"/>
                                        </p:tgtEl>
                                        <p:attrNameLst>
                                          <p:attrName>style.visibility</p:attrName>
                                        </p:attrNameLst>
                                      </p:cBhvr>
                                      <p:to>
                                        <p:strVal val="visible"/>
                                      </p:to>
                                    </p:set>
                                    <p:anim calcmode="lin" valueType="num">
                                      <p:cBhvr additive="base">
                                        <p:cTn id="7" dur="1000" fill="hold"/>
                                        <p:tgtEl>
                                          <p:spTgt spid="400393"/>
                                        </p:tgtEl>
                                        <p:attrNameLst>
                                          <p:attrName>ppt_x</p:attrName>
                                        </p:attrNameLst>
                                      </p:cBhvr>
                                      <p:tavLst>
                                        <p:tav tm="0">
                                          <p:val>
                                            <p:strVal val="#ppt_x"/>
                                          </p:val>
                                        </p:tav>
                                        <p:tav tm="100000">
                                          <p:val>
                                            <p:strVal val="#ppt_x"/>
                                          </p:val>
                                        </p:tav>
                                      </p:tavLst>
                                    </p:anim>
                                    <p:anim calcmode="lin" valueType="num">
                                      <p:cBhvr additive="base">
                                        <p:cTn id="8" dur="1000" fill="hold"/>
                                        <p:tgtEl>
                                          <p:spTgt spid="4003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p:bldP spid="2"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AutoShape 12"/>
          <p:cNvSpPr>
            <a:spLocks noChangeArrowheads="1"/>
          </p:cNvSpPr>
          <p:nvPr/>
        </p:nvSpPr>
        <p:spPr bwMode="auto">
          <a:xfrm rot="5400000" flipH="1">
            <a:off x="571500" y="1638300"/>
            <a:ext cx="2971800" cy="3200400"/>
          </a:xfrm>
          <a:prstGeom prst="upArrowCallout">
            <a:avLst>
              <a:gd name="adj1" fmla="val 20843"/>
              <a:gd name="adj2" fmla="val 18875"/>
              <a:gd name="adj3" fmla="val 16044"/>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grpSp>
        <p:nvGrpSpPr>
          <p:cNvPr id="2" name="Group 13"/>
          <p:cNvGrpSpPr>
            <a:grpSpLocks/>
          </p:cNvGrpSpPr>
          <p:nvPr/>
        </p:nvGrpSpPr>
        <p:grpSpPr bwMode="auto">
          <a:xfrm>
            <a:off x="3657600" y="1752600"/>
            <a:ext cx="2819400" cy="2971800"/>
            <a:chOff x="2208" y="1104"/>
            <a:chExt cx="1728" cy="1872"/>
          </a:xfrm>
        </p:grpSpPr>
        <p:sp>
          <p:nvSpPr>
            <p:cNvPr id="25614" name="AutoShape 14"/>
            <p:cNvSpPr>
              <a:spLocks noChangeArrowheads="1"/>
            </p:cNvSpPr>
            <p:nvPr/>
          </p:nvSpPr>
          <p:spPr bwMode="auto">
            <a:xfrm rot="5400000" flipH="1">
              <a:off x="2136" y="1176"/>
              <a:ext cx="1872" cy="1728"/>
            </a:xfrm>
            <a:prstGeom prst="upArrowCallout">
              <a:avLst>
                <a:gd name="adj1" fmla="val 22579"/>
                <a:gd name="adj2" fmla="val 20448"/>
                <a:gd name="adj3" fmla="val 14898"/>
                <a:gd name="adj4" fmla="val 76542"/>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14345" name="Text Box 15"/>
            <p:cNvSpPr txBox="1">
              <a:spLocks noChangeArrowheads="1"/>
            </p:cNvSpPr>
            <p:nvPr/>
          </p:nvSpPr>
          <p:spPr bwMode="auto">
            <a:xfrm>
              <a:off x="2256" y="1147"/>
              <a:ext cx="1248"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These included Muslims, Greek Christians, Armenian Christians, and Jews.</a:t>
              </a:r>
            </a:p>
          </p:txBody>
        </p:sp>
      </p:grpSp>
      <p:grpSp>
        <p:nvGrpSpPr>
          <p:cNvPr id="3" name="Group 16"/>
          <p:cNvGrpSpPr>
            <a:grpSpLocks/>
          </p:cNvGrpSpPr>
          <p:nvPr/>
        </p:nvGrpSpPr>
        <p:grpSpPr bwMode="auto">
          <a:xfrm>
            <a:off x="6477000" y="1752600"/>
            <a:ext cx="2209800" cy="2971800"/>
            <a:chOff x="4128" y="1104"/>
            <a:chExt cx="1344" cy="1872"/>
          </a:xfrm>
        </p:grpSpPr>
        <p:sp>
          <p:nvSpPr>
            <p:cNvPr id="14342" name="Rectangle 17"/>
            <p:cNvSpPr>
              <a:spLocks noChangeArrowheads="1"/>
            </p:cNvSpPr>
            <p:nvPr/>
          </p:nvSpPr>
          <p:spPr bwMode="auto">
            <a:xfrm>
              <a:off x="4128" y="1104"/>
              <a:ext cx="1344" cy="1872"/>
            </a:xfrm>
            <a:prstGeom prst="rect">
              <a:avLst/>
            </a:prstGeom>
            <a:gradFill rotWithShape="0">
              <a:gsLst>
                <a:gs pos="0">
                  <a:srgbClr val="FED273"/>
                </a:gs>
                <a:gs pos="100000">
                  <a:schemeClr val="bg1"/>
                </a:gs>
              </a:gsLst>
              <a:lin ang="5400000" scaled="1"/>
            </a:gradFill>
            <a:ln w="9525">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14343" name="Text Box 18"/>
            <p:cNvSpPr txBox="1">
              <a:spLocks noChangeArrowheads="1"/>
            </p:cNvSpPr>
            <p:nvPr/>
          </p:nvSpPr>
          <p:spPr bwMode="auto">
            <a:xfrm>
              <a:off x="4176" y="1147"/>
              <a:ext cx="1248"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Each millet had its own leaders, responsible for education and legal matters.</a:t>
              </a:r>
            </a:p>
          </p:txBody>
        </p:sp>
      </p:grpSp>
      <p:sp>
        <p:nvSpPr>
          <p:cNvPr id="14341" name="Text Box 9"/>
          <p:cNvSpPr txBox="1">
            <a:spLocks noChangeArrowheads="1"/>
          </p:cNvSpPr>
          <p:nvPr/>
        </p:nvSpPr>
        <p:spPr bwMode="auto">
          <a:xfrm>
            <a:off x="558800" y="1854200"/>
            <a:ext cx="27178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People </a:t>
            </a:r>
            <a:br>
              <a:rPr lang="en-US" altLang="en-US" b="1"/>
            </a:br>
            <a:r>
              <a:rPr lang="en-US" altLang="en-US" b="1"/>
              <a:t>were also divided into religious communities called </a:t>
            </a:r>
            <a:br>
              <a:rPr lang="en-US" altLang="en-US" b="1"/>
            </a:br>
            <a:r>
              <a:rPr lang="en-US" altLang="en-US" b="1"/>
              <a:t>“millets.”</a:t>
            </a:r>
          </a:p>
        </p:txBody>
      </p:sp>
    </p:spTree>
    <p:extLst>
      <p:ext uri="{BB962C8B-B14F-4D97-AF65-F5344CB8AC3E}">
        <p14:creationId xmlns:p14="http://schemas.microsoft.com/office/powerpoint/2010/main" val="1486018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57200" y="14478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The Ottomans recruited officers for the army and government from among those they conquered.</a:t>
            </a:r>
          </a:p>
        </p:txBody>
      </p:sp>
      <p:sp>
        <p:nvSpPr>
          <p:cNvPr id="499717" name="Text Box 5"/>
          <p:cNvSpPr txBox="1">
            <a:spLocks noChangeArrowheads="1"/>
          </p:cNvSpPr>
          <p:nvPr/>
        </p:nvSpPr>
        <p:spPr bwMode="auto">
          <a:xfrm>
            <a:off x="838200" y="2362200"/>
            <a:ext cx="78486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 typeface="Times" charset="0"/>
              <a:buChar char="•"/>
            </a:pPr>
            <a:r>
              <a:rPr lang="en-US" altLang="en-US"/>
              <a:t>In the Balkans, Christians were “taxed” by turning </a:t>
            </a:r>
            <a:br>
              <a:rPr lang="en-US" altLang="en-US"/>
            </a:br>
            <a:r>
              <a:rPr lang="en-US" altLang="en-US"/>
              <a:t>over their sons for government service.</a:t>
            </a:r>
          </a:p>
          <a:p>
            <a:pPr eaLnBrk="1" hangingPunct="1">
              <a:spcBef>
                <a:spcPct val="50000"/>
              </a:spcBef>
              <a:buSzPct val="80000"/>
              <a:buFont typeface="Times" charset="0"/>
              <a:buChar char="•"/>
            </a:pPr>
            <a:r>
              <a:rPr lang="en-US" altLang="en-US"/>
              <a:t>Some were converted to Islam and put through military training. The best won a place in the </a:t>
            </a:r>
            <a:r>
              <a:rPr lang="en-US" altLang="en-US" b="1">
                <a:solidFill>
                  <a:srgbClr val="FF0000"/>
                </a:solidFill>
              </a:rPr>
              <a:t>janizaries.</a:t>
            </a:r>
          </a:p>
          <a:p>
            <a:pPr eaLnBrk="1" hangingPunct="1">
              <a:spcBef>
                <a:spcPct val="50000"/>
              </a:spcBef>
              <a:buSzPct val="80000"/>
              <a:buFont typeface="Times" charset="0"/>
              <a:buChar char="•"/>
            </a:pPr>
            <a:r>
              <a:rPr lang="en-US" altLang="en-US"/>
              <a:t>Bright students were educated to be officials in the government.</a:t>
            </a:r>
          </a:p>
        </p:txBody>
      </p:sp>
    </p:spTree>
    <p:extLst>
      <p:ext uri="{BB962C8B-B14F-4D97-AF65-F5344CB8AC3E}">
        <p14:creationId xmlns:p14="http://schemas.microsoft.com/office/powerpoint/2010/main" val="4258103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99717"/>
                                        </p:tgtEl>
                                        <p:attrNameLst>
                                          <p:attrName>style.visibility</p:attrName>
                                        </p:attrNameLst>
                                      </p:cBhvr>
                                      <p:to>
                                        <p:strVal val="visible"/>
                                      </p:to>
                                    </p:set>
                                    <p:anim calcmode="lin" valueType="num">
                                      <p:cBhvr additive="base">
                                        <p:cTn id="7" dur="1000" fill="hold"/>
                                        <p:tgtEl>
                                          <p:spTgt spid="499717"/>
                                        </p:tgtEl>
                                        <p:attrNameLst>
                                          <p:attrName>ppt_x</p:attrName>
                                        </p:attrNameLst>
                                      </p:cBhvr>
                                      <p:tavLst>
                                        <p:tav tm="0">
                                          <p:val>
                                            <p:strVal val="#ppt_x"/>
                                          </p:val>
                                        </p:tav>
                                        <p:tav tm="100000">
                                          <p:val>
                                            <p:strVal val="#ppt_x"/>
                                          </p:val>
                                        </p:tav>
                                      </p:tavLst>
                                    </p:anim>
                                    <p:anim calcmode="lin" valueType="num">
                                      <p:cBhvr additive="base">
                                        <p:cTn id="8" dur="1000" fill="hold"/>
                                        <p:tgtEl>
                                          <p:spTgt spid="4997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80" name="AutoShape 8"/>
          <p:cNvSpPr>
            <a:spLocks noChangeArrowheads="1"/>
          </p:cNvSpPr>
          <p:nvPr/>
        </p:nvSpPr>
        <p:spPr bwMode="auto">
          <a:xfrm rot="10792560" flipH="1">
            <a:off x="836613" y="1736725"/>
            <a:ext cx="7467600" cy="1765300"/>
          </a:xfrm>
          <a:prstGeom prst="upArrowCallout">
            <a:avLst>
              <a:gd name="adj1" fmla="val 35482"/>
              <a:gd name="adj2" fmla="val 29223"/>
              <a:gd name="adj3" fmla="val 20963"/>
              <a:gd name="adj4" fmla="val 69079"/>
            </a:avLst>
          </a:prstGeom>
          <a:gradFill rotWithShape="1">
            <a:gsLst>
              <a:gs pos="0">
                <a:srgbClr val="CDCD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defRPr/>
            </a:pPr>
            <a:endParaRPr lang="en-US">
              <a:latin typeface="Verdana" pitchFamily="28" charset="0"/>
              <a:ea typeface="ＭＳ Ｐゴシック" pitchFamily="28" charset="-128"/>
              <a:cs typeface="+mn-cs"/>
            </a:endParaRPr>
          </a:p>
        </p:txBody>
      </p:sp>
      <p:sp>
        <p:nvSpPr>
          <p:cNvPr id="16387" name="Text Box 2"/>
          <p:cNvSpPr txBox="1">
            <a:spLocks noChangeArrowheads="1"/>
          </p:cNvSpPr>
          <p:nvPr/>
        </p:nvSpPr>
        <p:spPr bwMode="auto">
          <a:xfrm>
            <a:off x="838200" y="1778000"/>
            <a:ext cx="7467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Aft>
                <a:spcPct val="60000"/>
              </a:spcAft>
            </a:pPr>
            <a:r>
              <a:rPr lang="en-US" altLang="en-US" b="1"/>
              <a:t>Non-Muslim girls were also forced into </a:t>
            </a:r>
            <a:br>
              <a:rPr lang="en-US" altLang="en-US" b="1"/>
            </a:br>
            <a:r>
              <a:rPr lang="en-US" altLang="en-US" b="1"/>
              <a:t>service, often enslaved to work in the </a:t>
            </a:r>
            <a:br>
              <a:rPr lang="en-US" altLang="en-US" b="1"/>
            </a:br>
            <a:r>
              <a:rPr lang="en-US" altLang="en-US" b="1"/>
              <a:t>households of wealthy Muslim families.</a:t>
            </a:r>
          </a:p>
        </p:txBody>
      </p:sp>
      <p:sp>
        <p:nvSpPr>
          <p:cNvPr id="501763" name="Text Box 3"/>
          <p:cNvSpPr txBox="1">
            <a:spLocks noChangeArrowheads="1"/>
          </p:cNvSpPr>
          <p:nvPr/>
        </p:nvSpPr>
        <p:spPr bwMode="auto">
          <a:xfrm>
            <a:off x="838200" y="3870325"/>
            <a:ext cx="746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They might be accepted as members of the household.</a:t>
            </a:r>
          </a:p>
          <a:p>
            <a:pPr eaLnBrk="1" hangingPunct="1">
              <a:spcBef>
                <a:spcPct val="50000"/>
              </a:spcBef>
              <a:buFont typeface="Times" charset="0"/>
              <a:buChar char="•"/>
            </a:pPr>
            <a:r>
              <a:rPr lang="en-US" altLang="en-US"/>
              <a:t>They might be freed upon the owner’s death.</a:t>
            </a:r>
          </a:p>
          <a:p>
            <a:pPr eaLnBrk="1" hangingPunct="1">
              <a:spcBef>
                <a:spcPct val="50000"/>
              </a:spcBef>
              <a:buFont typeface="Times" charset="0"/>
              <a:buChar char="•"/>
            </a:pPr>
            <a:endParaRPr lang="en-US" altLang="en-US"/>
          </a:p>
        </p:txBody>
      </p:sp>
    </p:spTree>
    <p:extLst>
      <p:ext uri="{BB962C8B-B14F-4D97-AF65-F5344CB8AC3E}">
        <p14:creationId xmlns:p14="http://schemas.microsoft.com/office/powerpoint/2010/main" val="3438652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 calcmode="lin" valueType="num">
                                      <p:cBhvr additive="base">
                                        <p:cTn id="7" dur="1000" fill="hold"/>
                                        <p:tgtEl>
                                          <p:spTgt spid="5017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017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501763">
                                            <p:txEl>
                                              <p:pRg st="1" end="1"/>
                                            </p:txEl>
                                          </p:spTgt>
                                        </p:tgtEl>
                                        <p:attrNameLst>
                                          <p:attrName>style.visibility</p:attrName>
                                        </p:attrNameLst>
                                      </p:cBhvr>
                                      <p:to>
                                        <p:strVal val="visible"/>
                                      </p:to>
                                    </p:set>
                                    <p:anim calcmode="lin" valueType="num">
                                      <p:cBhvr additive="base">
                                        <p:cTn id="12" dur="1000" fill="hold"/>
                                        <p:tgtEl>
                                          <p:spTgt spid="50176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017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142240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The arts flourished under Suleiman.</a:t>
            </a:r>
          </a:p>
        </p:txBody>
      </p:sp>
      <p:sp>
        <p:nvSpPr>
          <p:cNvPr id="502788" name="Text Box 4"/>
          <p:cNvSpPr txBox="1">
            <a:spLocks noChangeArrowheads="1"/>
          </p:cNvSpPr>
          <p:nvPr/>
        </p:nvSpPr>
        <p:spPr bwMode="auto">
          <a:xfrm>
            <a:off x="3657600" y="21082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Poets adapted Persian and </a:t>
            </a:r>
            <a:br>
              <a:rPr lang="en-US" altLang="en-US"/>
            </a:br>
            <a:r>
              <a:rPr lang="en-US" altLang="en-US"/>
              <a:t>Arab models to Turkish.</a:t>
            </a:r>
          </a:p>
        </p:txBody>
      </p:sp>
      <p:sp>
        <p:nvSpPr>
          <p:cNvPr id="502789" name="Text Box 5"/>
          <p:cNvSpPr txBox="1">
            <a:spLocks noChangeArrowheads="1"/>
          </p:cNvSpPr>
          <p:nvPr/>
        </p:nvSpPr>
        <p:spPr bwMode="auto">
          <a:xfrm>
            <a:off x="3657600" y="3860800"/>
            <a:ext cx="5257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Painters created detailed illuminated manuscripts and miniature paintings. </a:t>
            </a:r>
          </a:p>
        </p:txBody>
      </p:sp>
      <p:sp>
        <p:nvSpPr>
          <p:cNvPr id="502793" name="Text Box 9"/>
          <p:cNvSpPr txBox="1">
            <a:spLocks noChangeArrowheads="1"/>
          </p:cNvSpPr>
          <p:nvPr/>
        </p:nvSpPr>
        <p:spPr bwMode="auto">
          <a:xfrm>
            <a:off x="3657600" y="29972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Royal architect </a:t>
            </a:r>
            <a:r>
              <a:rPr lang="en-US" altLang="en-US">
                <a:solidFill>
                  <a:srgbClr val="0000FF"/>
                </a:solidFill>
              </a:rPr>
              <a:t>Sinan</a:t>
            </a:r>
            <a:r>
              <a:rPr lang="en-US" altLang="en-US"/>
              <a:t> created beautiful mosques.</a:t>
            </a:r>
          </a:p>
        </p:txBody>
      </p:sp>
      <p:pic>
        <p:nvPicPr>
          <p:cNvPr id="17414" name="Picture 6" descr="WH-Ch10_S5_Sulei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47900"/>
            <a:ext cx="25765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014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2788"/>
                                        </p:tgtEl>
                                        <p:attrNameLst>
                                          <p:attrName>style.visibility</p:attrName>
                                        </p:attrNameLst>
                                      </p:cBhvr>
                                      <p:to>
                                        <p:strVal val="visible"/>
                                      </p:to>
                                    </p:set>
                                    <p:anim calcmode="lin" valueType="num">
                                      <p:cBhvr additive="base">
                                        <p:cTn id="7" dur="1000" fill="hold"/>
                                        <p:tgtEl>
                                          <p:spTgt spid="502788"/>
                                        </p:tgtEl>
                                        <p:attrNameLst>
                                          <p:attrName>ppt_x</p:attrName>
                                        </p:attrNameLst>
                                      </p:cBhvr>
                                      <p:tavLst>
                                        <p:tav tm="0">
                                          <p:val>
                                            <p:strVal val="#ppt_x"/>
                                          </p:val>
                                        </p:tav>
                                        <p:tav tm="100000">
                                          <p:val>
                                            <p:strVal val="#ppt_x"/>
                                          </p:val>
                                        </p:tav>
                                      </p:tavLst>
                                    </p:anim>
                                    <p:anim calcmode="lin" valueType="num">
                                      <p:cBhvr additive="base">
                                        <p:cTn id="8" dur="1000" fill="hold"/>
                                        <p:tgtEl>
                                          <p:spTgt spid="50278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02793"/>
                                        </p:tgtEl>
                                        <p:attrNameLst>
                                          <p:attrName>style.visibility</p:attrName>
                                        </p:attrNameLst>
                                      </p:cBhvr>
                                      <p:to>
                                        <p:strVal val="visible"/>
                                      </p:to>
                                    </p:set>
                                    <p:anim calcmode="lin" valueType="num">
                                      <p:cBhvr additive="base">
                                        <p:cTn id="12" dur="1000" fill="hold"/>
                                        <p:tgtEl>
                                          <p:spTgt spid="502793"/>
                                        </p:tgtEl>
                                        <p:attrNameLst>
                                          <p:attrName>ppt_x</p:attrName>
                                        </p:attrNameLst>
                                      </p:cBhvr>
                                      <p:tavLst>
                                        <p:tav tm="0">
                                          <p:val>
                                            <p:strVal val="#ppt_x"/>
                                          </p:val>
                                        </p:tav>
                                        <p:tav tm="100000">
                                          <p:val>
                                            <p:strVal val="#ppt_x"/>
                                          </p:val>
                                        </p:tav>
                                      </p:tavLst>
                                    </p:anim>
                                    <p:anim calcmode="lin" valueType="num">
                                      <p:cBhvr additive="base">
                                        <p:cTn id="13" dur="1000" fill="hold"/>
                                        <p:tgtEl>
                                          <p:spTgt spid="50279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02789"/>
                                        </p:tgtEl>
                                        <p:attrNameLst>
                                          <p:attrName>style.visibility</p:attrName>
                                        </p:attrNameLst>
                                      </p:cBhvr>
                                      <p:to>
                                        <p:strVal val="visible"/>
                                      </p:to>
                                    </p:set>
                                    <p:anim calcmode="lin" valueType="num">
                                      <p:cBhvr additive="base">
                                        <p:cTn id="17" dur="1000" fill="hold"/>
                                        <p:tgtEl>
                                          <p:spTgt spid="502789"/>
                                        </p:tgtEl>
                                        <p:attrNameLst>
                                          <p:attrName>ppt_x</p:attrName>
                                        </p:attrNameLst>
                                      </p:cBhvr>
                                      <p:tavLst>
                                        <p:tav tm="0">
                                          <p:val>
                                            <p:strVal val="#ppt_x"/>
                                          </p:val>
                                        </p:tav>
                                        <p:tav tm="100000">
                                          <p:val>
                                            <p:strVal val="#ppt_x"/>
                                          </p:val>
                                        </p:tav>
                                      </p:tavLst>
                                    </p:anim>
                                    <p:anim calcmode="lin" valueType="num">
                                      <p:cBhvr additive="base">
                                        <p:cTn id="18" dur="1000" fill="hold"/>
                                        <p:tgtEl>
                                          <p:spTgt spid="502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8" grpId="0"/>
      <p:bldP spid="502789" grpId="0"/>
      <p:bldP spid="50279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38200" y="17526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The Ottoman empire began a slow decline following Suleiman’s death in 1566.</a:t>
            </a:r>
          </a:p>
        </p:txBody>
      </p:sp>
      <p:sp>
        <p:nvSpPr>
          <p:cNvPr id="29699" name="Text Box 3"/>
          <p:cNvSpPr txBox="1">
            <a:spLocks noChangeArrowheads="1"/>
          </p:cNvSpPr>
          <p:nvPr/>
        </p:nvSpPr>
        <p:spPr bwMode="auto">
          <a:xfrm>
            <a:off x="838200" y="28194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Suleiman had executed his two most able sons, whom he suspected of treason. </a:t>
            </a:r>
          </a:p>
        </p:txBody>
      </p:sp>
      <p:sp>
        <p:nvSpPr>
          <p:cNvPr id="503813" name="Text Box 5"/>
          <p:cNvSpPr txBox="1">
            <a:spLocks noChangeArrowheads="1"/>
          </p:cNvSpPr>
          <p:nvPr/>
        </p:nvSpPr>
        <p:spPr bwMode="auto">
          <a:xfrm>
            <a:off x="838200" y="38481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His successor, Selim II, left most governing to his ministers. The bureaucracy grew corrupt.</a:t>
            </a:r>
          </a:p>
        </p:txBody>
      </p:sp>
      <p:sp>
        <p:nvSpPr>
          <p:cNvPr id="503814" name="Text Box 6"/>
          <p:cNvSpPr txBox="1">
            <a:spLocks noChangeArrowheads="1"/>
          </p:cNvSpPr>
          <p:nvPr/>
        </p:nvSpPr>
        <p:spPr bwMode="auto">
          <a:xfrm>
            <a:off x="838200" y="48768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European nations and Russia took Ottoman land. North Africans broke away.</a:t>
            </a:r>
          </a:p>
        </p:txBody>
      </p:sp>
    </p:spTree>
    <p:extLst>
      <p:ext uri="{BB962C8B-B14F-4D97-AF65-F5344CB8AC3E}">
        <p14:creationId xmlns:p14="http://schemas.microsoft.com/office/powerpoint/2010/main" val="133321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1000" fill="hold"/>
                                        <p:tgtEl>
                                          <p:spTgt spid="29699"/>
                                        </p:tgtEl>
                                        <p:attrNameLst>
                                          <p:attrName>ppt_x</p:attrName>
                                        </p:attrNameLst>
                                      </p:cBhvr>
                                      <p:tavLst>
                                        <p:tav tm="0">
                                          <p:val>
                                            <p:strVal val="#ppt_x"/>
                                          </p:val>
                                        </p:tav>
                                        <p:tav tm="100000">
                                          <p:val>
                                            <p:strVal val="#ppt_x"/>
                                          </p:val>
                                        </p:tav>
                                      </p:tavLst>
                                    </p:anim>
                                    <p:anim calcmode="lin" valueType="num">
                                      <p:cBhvr additive="base">
                                        <p:cTn id="8" dur="1000" fill="hold"/>
                                        <p:tgtEl>
                                          <p:spTgt spid="2969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03813"/>
                                        </p:tgtEl>
                                        <p:attrNameLst>
                                          <p:attrName>style.visibility</p:attrName>
                                        </p:attrNameLst>
                                      </p:cBhvr>
                                      <p:to>
                                        <p:strVal val="visible"/>
                                      </p:to>
                                    </p:set>
                                    <p:anim calcmode="lin" valueType="num">
                                      <p:cBhvr additive="base">
                                        <p:cTn id="12" dur="1000" fill="hold"/>
                                        <p:tgtEl>
                                          <p:spTgt spid="503813"/>
                                        </p:tgtEl>
                                        <p:attrNameLst>
                                          <p:attrName>ppt_x</p:attrName>
                                        </p:attrNameLst>
                                      </p:cBhvr>
                                      <p:tavLst>
                                        <p:tav tm="0">
                                          <p:val>
                                            <p:strVal val="#ppt_x"/>
                                          </p:val>
                                        </p:tav>
                                        <p:tav tm="100000">
                                          <p:val>
                                            <p:strVal val="#ppt_x"/>
                                          </p:val>
                                        </p:tav>
                                      </p:tavLst>
                                    </p:anim>
                                    <p:anim calcmode="lin" valueType="num">
                                      <p:cBhvr additive="base">
                                        <p:cTn id="13" dur="1000" fill="hold"/>
                                        <p:tgtEl>
                                          <p:spTgt spid="50381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03814"/>
                                        </p:tgtEl>
                                        <p:attrNameLst>
                                          <p:attrName>style.visibility</p:attrName>
                                        </p:attrNameLst>
                                      </p:cBhvr>
                                      <p:to>
                                        <p:strVal val="visible"/>
                                      </p:to>
                                    </p:set>
                                    <p:anim calcmode="lin" valueType="num">
                                      <p:cBhvr additive="base">
                                        <p:cTn id="17" dur="1000" fill="hold"/>
                                        <p:tgtEl>
                                          <p:spTgt spid="503814"/>
                                        </p:tgtEl>
                                        <p:attrNameLst>
                                          <p:attrName>ppt_x</p:attrName>
                                        </p:attrNameLst>
                                      </p:cBhvr>
                                      <p:tavLst>
                                        <p:tav tm="0">
                                          <p:val>
                                            <p:strVal val="#ppt_x"/>
                                          </p:val>
                                        </p:tav>
                                        <p:tav tm="100000">
                                          <p:val>
                                            <p:strVal val="#ppt_x"/>
                                          </p:val>
                                        </p:tav>
                                      </p:tavLst>
                                    </p:anim>
                                    <p:anim calcmode="lin" valueType="num">
                                      <p:cBhvr additive="base">
                                        <p:cTn id="18" dur="1000" fill="hold"/>
                                        <p:tgtEl>
                                          <p:spTgt spid="503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503813" grpId="0"/>
      <p:bldP spid="5038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9"/>
          <p:cNvGrpSpPr>
            <a:grpSpLocks/>
          </p:cNvGrpSpPr>
          <p:nvPr/>
        </p:nvGrpSpPr>
        <p:grpSpPr bwMode="auto">
          <a:xfrm>
            <a:off x="457200" y="2438400"/>
            <a:ext cx="4541838" cy="3670300"/>
            <a:chOff x="2611" y="1536"/>
            <a:chExt cx="2861" cy="2312"/>
          </a:xfrm>
        </p:grpSpPr>
        <p:pic>
          <p:nvPicPr>
            <p:cNvPr id="19461" name="Picture 8" descr="WH-Ch9_S5_OttoSafEmpiresMapBlow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 y="1536"/>
              <a:ext cx="2861" cy="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4"/>
            <p:cNvSpPr txBox="1">
              <a:spLocks noChangeArrowheads="1"/>
            </p:cNvSpPr>
            <p:nvPr/>
          </p:nvSpPr>
          <p:spPr bwMode="auto">
            <a:xfrm>
              <a:off x="4176" y="2688"/>
              <a:ext cx="7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sz="1600"/>
                <a:t>Persia</a:t>
              </a:r>
              <a:endParaRPr lang="en-US" altLang="en-US" sz="1800"/>
            </a:p>
          </p:txBody>
        </p:sp>
        <p:sp>
          <p:nvSpPr>
            <p:cNvPr id="19463" name="Text Box 15"/>
            <p:cNvSpPr txBox="1">
              <a:spLocks noChangeArrowheads="1"/>
            </p:cNvSpPr>
            <p:nvPr/>
          </p:nvSpPr>
          <p:spPr bwMode="auto">
            <a:xfrm>
              <a:off x="2688" y="2832"/>
              <a:ext cx="72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sz="1600"/>
                <a:t>Ottoman empire</a:t>
              </a:r>
            </a:p>
          </p:txBody>
        </p:sp>
      </p:grpSp>
      <p:sp>
        <p:nvSpPr>
          <p:cNvPr id="19459" name="Text Box 2"/>
          <p:cNvSpPr txBox="1">
            <a:spLocks noChangeArrowheads="1"/>
          </p:cNvSpPr>
          <p:nvPr/>
        </p:nvSpPr>
        <p:spPr bwMode="auto">
          <a:xfrm>
            <a:off x="457200" y="14224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By the early 1500s, the Safavid dynasty had arisen in Persia (present-day Iran).</a:t>
            </a:r>
            <a:endParaRPr lang="en-US" altLang="en-US"/>
          </a:p>
        </p:txBody>
      </p:sp>
      <p:sp>
        <p:nvSpPr>
          <p:cNvPr id="19460" name="Text Box 3"/>
          <p:cNvSpPr txBox="1">
            <a:spLocks noChangeArrowheads="1"/>
          </p:cNvSpPr>
          <p:nvPr/>
        </p:nvSpPr>
        <p:spPr bwMode="auto">
          <a:xfrm>
            <a:off x="5181600" y="2311400"/>
            <a:ext cx="36576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Caught between </a:t>
            </a:r>
            <a:br>
              <a:rPr lang="en-US" altLang="en-US"/>
            </a:br>
            <a:r>
              <a:rPr lang="en-US" altLang="en-US"/>
              <a:t>Mughal India and the Ottoman empire, they were frequently at war.</a:t>
            </a:r>
          </a:p>
          <a:p>
            <a:pPr eaLnBrk="1" hangingPunct="1">
              <a:spcBef>
                <a:spcPct val="50000"/>
              </a:spcBef>
            </a:pPr>
            <a:r>
              <a:rPr lang="en-US" altLang="en-US">
                <a:solidFill>
                  <a:srgbClr val="0033CC"/>
                </a:solidFill>
              </a:rPr>
              <a:t>The Safavids were </a:t>
            </a:r>
            <a:br>
              <a:rPr lang="en-US" altLang="en-US">
                <a:solidFill>
                  <a:srgbClr val="0033CC"/>
                </a:solidFill>
              </a:rPr>
            </a:br>
            <a:r>
              <a:rPr lang="en-US" altLang="en-US">
                <a:solidFill>
                  <a:srgbClr val="0033CC"/>
                </a:solidFill>
              </a:rPr>
              <a:t>Shiite Muslims; </a:t>
            </a:r>
            <a:br>
              <a:rPr lang="en-US" altLang="en-US">
                <a:solidFill>
                  <a:srgbClr val="0033CC"/>
                </a:solidFill>
              </a:rPr>
            </a:br>
            <a:r>
              <a:rPr lang="en-US" altLang="en-US">
                <a:solidFill>
                  <a:srgbClr val="0033CC"/>
                </a:solidFill>
              </a:rPr>
              <a:t>the Sunni Ottomans considered them heretics.</a:t>
            </a:r>
          </a:p>
        </p:txBody>
      </p:sp>
    </p:spTree>
    <p:extLst>
      <p:ext uri="{BB962C8B-B14F-4D97-AF65-F5344CB8AC3E}">
        <p14:creationId xmlns:p14="http://schemas.microsoft.com/office/powerpoint/2010/main" val="1491793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17526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solidFill>
                  <a:srgbClr val="FF0000"/>
                </a:solidFill>
              </a:rPr>
              <a:t>Shah Abbas the Great</a:t>
            </a:r>
            <a:r>
              <a:rPr lang="en-US" altLang="en-US" b="1"/>
              <a:t> (1588–1629) revived the glory of ancient Persia.</a:t>
            </a:r>
            <a:endParaRPr lang="en-US" altLang="en-US"/>
          </a:p>
        </p:txBody>
      </p:sp>
      <p:sp>
        <p:nvSpPr>
          <p:cNvPr id="506884" name="Text Box 4"/>
          <p:cNvSpPr txBox="1">
            <a:spLocks noChangeArrowheads="1"/>
          </p:cNvSpPr>
          <p:nvPr/>
        </p:nvSpPr>
        <p:spPr bwMode="auto">
          <a:xfrm>
            <a:off x="838200" y="2819400"/>
            <a:ext cx="7848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He centralized the government, created a powerful military, and negotiated alliances with European enemies of the Ottomans.</a:t>
            </a:r>
          </a:p>
        </p:txBody>
      </p:sp>
      <p:sp>
        <p:nvSpPr>
          <p:cNvPr id="506885" name="Text Box 5"/>
          <p:cNvSpPr txBox="1">
            <a:spLocks noChangeArrowheads="1"/>
          </p:cNvSpPr>
          <p:nvPr/>
        </p:nvSpPr>
        <p:spPr bwMode="auto">
          <a:xfrm>
            <a:off x="838200" y="41148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He helped the economy by reducing taxes on herders and farmers and encouraging industry.</a:t>
            </a:r>
          </a:p>
        </p:txBody>
      </p:sp>
    </p:spTree>
    <p:extLst>
      <p:ext uri="{BB962C8B-B14F-4D97-AF65-F5344CB8AC3E}">
        <p14:creationId xmlns:p14="http://schemas.microsoft.com/office/powerpoint/2010/main" val="2564718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6884"/>
                                        </p:tgtEl>
                                        <p:attrNameLst>
                                          <p:attrName>style.visibility</p:attrName>
                                        </p:attrNameLst>
                                      </p:cBhvr>
                                      <p:to>
                                        <p:strVal val="visible"/>
                                      </p:to>
                                    </p:set>
                                    <p:anim calcmode="lin" valueType="num">
                                      <p:cBhvr additive="base">
                                        <p:cTn id="7" dur="1000" fill="hold"/>
                                        <p:tgtEl>
                                          <p:spTgt spid="506884"/>
                                        </p:tgtEl>
                                        <p:attrNameLst>
                                          <p:attrName>ppt_x</p:attrName>
                                        </p:attrNameLst>
                                      </p:cBhvr>
                                      <p:tavLst>
                                        <p:tav tm="0">
                                          <p:val>
                                            <p:strVal val="#ppt_x"/>
                                          </p:val>
                                        </p:tav>
                                        <p:tav tm="100000">
                                          <p:val>
                                            <p:strVal val="#ppt_x"/>
                                          </p:val>
                                        </p:tav>
                                      </p:tavLst>
                                    </p:anim>
                                    <p:anim calcmode="lin" valueType="num">
                                      <p:cBhvr additive="base">
                                        <p:cTn id="8" dur="1000" fill="hold"/>
                                        <p:tgtEl>
                                          <p:spTgt spid="50688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06885"/>
                                        </p:tgtEl>
                                        <p:attrNameLst>
                                          <p:attrName>style.visibility</p:attrName>
                                        </p:attrNameLst>
                                      </p:cBhvr>
                                      <p:to>
                                        <p:strVal val="visible"/>
                                      </p:to>
                                    </p:set>
                                    <p:anim calcmode="lin" valueType="num">
                                      <p:cBhvr additive="base">
                                        <p:cTn id="12" dur="1000" fill="hold"/>
                                        <p:tgtEl>
                                          <p:spTgt spid="506885"/>
                                        </p:tgtEl>
                                        <p:attrNameLst>
                                          <p:attrName>ppt_x</p:attrName>
                                        </p:attrNameLst>
                                      </p:cBhvr>
                                      <p:tavLst>
                                        <p:tav tm="0">
                                          <p:val>
                                            <p:strVal val="#ppt_x"/>
                                          </p:val>
                                        </p:tav>
                                        <p:tav tm="100000">
                                          <p:val>
                                            <p:strVal val="#ppt_x"/>
                                          </p:val>
                                        </p:tav>
                                      </p:tavLst>
                                    </p:anim>
                                    <p:anim calcmode="lin" valueType="num">
                                      <p:cBhvr additive="base">
                                        <p:cTn id="13" dur="1000" fill="hold"/>
                                        <p:tgtEl>
                                          <p:spTgt spid="506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4" grpId="0"/>
      <p:bldP spid="50688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80" name="AutoShape 8"/>
          <p:cNvSpPr>
            <a:spLocks noChangeArrowheads="1"/>
          </p:cNvSpPr>
          <p:nvPr/>
        </p:nvSpPr>
        <p:spPr bwMode="auto">
          <a:xfrm rot="10792560" flipH="1">
            <a:off x="836613" y="1744663"/>
            <a:ext cx="7467600" cy="1377950"/>
          </a:xfrm>
          <a:prstGeom prst="upArrowCallout">
            <a:avLst>
              <a:gd name="adj1" fmla="val 41247"/>
              <a:gd name="adj2" fmla="val 33971"/>
              <a:gd name="adj3" fmla="val 20963"/>
              <a:gd name="adj4" fmla="val 69079"/>
            </a:avLst>
          </a:prstGeom>
          <a:gradFill rotWithShape="1">
            <a:gsLst>
              <a:gs pos="0">
                <a:srgbClr val="CDCD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defRPr/>
            </a:pPr>
            <a:r>
              <a:rPr lang="en-US">
                <a:latin typeface="Verdana" pitchFamily="28" charset="0"/>
                <a:ea typeface="ＭＳ Ｐゴシック" pitchFamily="28" charset="-128"/>
                <a:cs typeface="+mn-cs"/>
              </a:rPr>
              <a:t> </a:t>
            </a:r>
          </a:p>
        </p:txBody>
      </p:sp>
      <p:sp>
        <p:nvSpPr>
          <p:cNvPr id="21507" name="Text Box 2"/>
          <p:cNvSpPr txBox="1">
            <a:spLocks noChangeArrowheads="1"/>
          </p:cNvSpPr>
          <p:nvPr/>
        </p:nvSpPr>
        <p:spPr bwMode="auto">
          <a:xfrm>
            <a:off x="939800" y="1828800"/>
            <a:ext cx="7213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Abbas tolerated non-Muslims and valued their economic contributions.</a:t>
            </a:r>
          </a:p>
        </p:txBody>
      </p:sp>
      <p:sp>
        <p:nvSpPr>
          <p:cNvPr id="507908" name="Text Box 4"/>
          <p:cNvSpPr txBox="1">
            <a:spLocks noChangeArrowheads="1"/>
          </p:cNvSpPr>
          <p:nvPr/>
        </p:nvSpPr>
        <p:spPr bwMode="auto">
          <a:xfrm>
            <a:off x="838200" y="3429000"/>
            <a:ext cx="78486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 typeface="Times" charset="0"/>
              <a:buChar char="•"/>
            </a:pPr>
            <a:r>
              <a:rPr lang="en-US" altLang="en-US"/>
              <a:t>He built a new capital at </a:t>
            </a:r>
            <a:r>
              <a:rPr lang="en-US" altLang="en-US" b="1">
                <a:solidFill>
                  <a:srgbClr val="FF0000"/>
                </a:solidFill>
              </a:rPr>
              <a:t>Isfahan</a:t>
            </a:r>
            <a:r>
              <a:rPr lang="en-US" altLang="en-US"/>
              <a:t> and invited the Armenian Christians, who controlled the silk trade, to Isfahan.</a:t>
            </a:r>
          </a:p>
          <a:p>
            <a:pPr eaLnBrk="1" hangingPunct="1">
              <a:spcBef>
                <a:spcPct val="50000"/>
              </a:spcBef>
              <a:buFont typeface="Times" charset="0"/>
              <a:buChar char="•"/>
            </a:pPr>
            <a:r>
              <a:rPr lang="en-US" altLang="en-US"/>
              <a:t>Isfahan became the center of the silk trade; the Armenians were allowed to live outside the capital and to govern themselves.</a:t>
            </a:r>
          </a:p>
        </p:txBody>
      </p:sp>
    </p:spTree>
    <p:extLst>
      <p:ext uri="{BB962C8B-B14F-4D97-AF65-F5344CB8AC3E}">
        <p14:creationId xmlns:p14="http://schemas.microsoft.com/office/powerpoint/2010/main" val="223768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7908">
                                            <p:txEl>
                                              <p:pRg st="0" end="0"/>
                                            </p:txEl>
                                          </p:spTgt>
                                        </p:tgtEl>
                                        <p:attrNameLst>
                                          <p:attrName>style.visibility</p:attrName>
                                        </p:attrNameLst>
                                      </p:cBhvr>
                                      <p:to>
                                        <p:strVal val="visible"/>
                                      </p:to>
                                    </p:set>
                                    <p:anim calcmode="lin" valueType="num">
                                      <p:cBhvr additive="base">
                                        <p:cTn id="7" dur="1000" fill="hold"/>
                                        <p:tgtEl>
                                          <p:spTgt spid="50790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0790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507908">
                                            <p:txEl>
                                              <p:pRg st="1" end="1"/>
                                            </p:txEl>
                                          </p:spTgt>
                                        </p:tgtEl>
                                        <p:attrNameLst>
                                          <p:attrName>style.visibility</p:attrName>
                                        </p:attrNameLst>
                                      </p:cBhvr>
                                      <p:to>
                                        <p:strVal val="visible"/>
                                      </p:to>
                                    </p:set>
                                    <p:anim calcmode="lin" valueType="num">
                                      <p:cBhvr additive="base">
                                        <p:cTn id="12" dur="1000" fill="hold"/>
                                        <p:tgtEl>
                                          <p:spTgt spid="50790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079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1401763"/>
            <a:ext cx="8229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lnSpc>
                <a:spcPct val="110000"/>
              </a:lnSpc>
              <a:spcBef>
                <a:spcPct val="50000"/>
              </a:spcBef>
            </a:pPr>
            <a:r>
              <a:rPr lang="en-US" altLang="en-US" b="1"/>
              <a:t>After the death of Abbas a power struggle arose   and the Safavid dynasty declined.</a:t>
            </a:r>
            <a:endParaRPr lang="en-US" altLang="en-US"/>
          </a:p>
        </p:txBody>
      </p:sp>
      <p:sp>
        <p:nvSpPr>
          <p:cNvPr id="33800" name="AutoShape 8"/>
          <p:cNvSpPr>
            <a:spLocks noChangeArrowheads="1"/>
          </p:cNvSpPr>
          <p:nvPr/>
        </p:nvSpPr>
        <p:spPr bwMode="auto">
          <a:xfrm rot="5400000" flipH="1">
            <a:off x="647700" y="2406650"/>
            <a:ext cx="2667000" cy="3048000"/>
          </a:xfrm>
          <a:prstGeom prst="upArrowCallout">
            <a:avLst>
              <a:gd name="adj1" fmla="val 20843"/>
              <a:gd name="adj2" fmla="val 18875"/>
              <a:gd name="adj3" fmla="val 17026"/>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grpSp>
        <p:nvGrpSpPr>
          <p:cNvPr id="2" name="Group 16"/>
          <p:cNvGrpSpPr>
            <a:grpSpLocks/>
          </p:cNvGrpSpPr>
          <p:nvPr/>
        </p:nvGrpSpPr>
        <p:grpSpPr bwMode="auto">
          <a:xfrm>
            <a:off x="3505200" y="2597150"/>
            <a:ext cx="2895600" cy="2667000"/>
            <a:chOff x="2208" y="1536"/>
            <a:chExt cx="1824" cy="1680"/>
          </a:xfrm>
        </p:grpSpPr>
        <p:sp>
          <p:nvSpPr>
            <p:cNvPr id="33802" name="AutoShape 10"/>
            <p:cNvSpPr>
              <a:spLocks noChangeArrowheads="1"/>
            </p:cNvSpPr>
            <p:nvPr/>
          </p:nvSpPr>
          <p:spPr bwMode="auto">
            <a:xfrm rot="5400000" flipH="1">
              <a:off x="2280" y="1464"/>
              <a:ext cx="1680" cy="1824"/>
            </a:xfrm>
            <a:prstGeom prst="upArrowCallout">
              <a:avLst>
                <a:gd name="adj1" fmla="val 20843"/>
                <a:gd name="adj2" fmla="val 18875"/>
                <a:gd name="adj3" fmla="val 16175"/>
                <a:gd name="adj4" fmla="val 76542"/>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28" charset="0"/>
                <a:cs typeface="+mn-cs"/>
              </a:endParaRPr>
            </a:p>
          </p:txBody>
        </p:sp>
        <p:sp>
          <p:nvSpPr>
            <p:cNvPr id="22538" name="Text Box 11"/>
            <p:cNvSpPr txBox="1">
              <a:spLocks noChangeArrowheads="1"/>
            </p:cNvSpPr>
            <p:nvPr/>
          </p:nvSpPr>
          <p:spPr bwMode="auto">
            <a:xfrm>
              <a:off x="2259" y="1579"/>
              <a:ext cx="1485"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pPr>
              <a:r>
                <a:rPr lang="en-US" altLang="en-US"/>
                <a:t>These </a:t>
              </a:r>
              <a:br>
                <a:rPr lang="en-US" altLang="en-US"/>
              </a:br>
              <a:r>
                <a:rPr lang="en-US" altLang="en-US"/>
                <a:t>scholars encouraged the persecution </a:t>
              </a:r>
              <a:br>
                <a:rPr lang="en-US" altLang="en-US"/>
              </a:br>
              <a:r>
                <a:rPr lang="en-US" altLang="en-US"/>
                <a:t>of religious minorities.</a:t>
              </a:r>
            </a:p>
          </p:txBody>
        </p:sp>
      </p:grpSp>
      <p:grpSp>
        <p:nvGrpSpPr>
          <p:cNvPr id="3" name="Group 12"/>
          <p:cNvGrpSpPr>
            <a:grpSpLocks/>
          </p:cNvGrpSpPr>
          <p:nvPr/>
        </p:nvGrpSpPr>
        <p:grpSpPr bwMode="auto">
          <a:xfrm>
            <a:off x="6400800" y="2597150"/>
            <a:ext cx="2286000" cy="2667000"/>
            <a:chOff x="4128" y="1104"/>
            <a:chExt cx="1344" cy="1872"/>
          </a:xfrm>
        </p:grpSpPr>
        <p:sp>
          <p:nvSpPr>
            <p:cNvPr id="22535" name="Rectangle 13"/>
            <p:cNvSpPr>
              <a:spLocks noChangeArrowheads="1"/>
            </p:cNvSpPr>
            <p:nvPr/>
          </p:nvSpPr>
          <p:spPr bwMode="auto">
            <a:xfrm>
              <a:off x="4128" y="1104"/>
              <a:ext cx="1344" cy="1872"/>
            </a:xfrm>
            <a:prstGeom prst="rect">
              <a:avLst/>
            </a:prstGeom>
            <a:gradFill rotWithShape="0">
              <a:gsLst>
                <a:gs pos="0">
                  <a:srgbClr val="FED273"/>
                </a:gs>
                <a:gs pos="100000">
                  <a:schemeClr val="bg1"/>
                </a:gs>
              </a:gsLst>
              <a:lin ang="5400000" scaled="1"/>
            </a:gradFill>
            <a:ln w="9525">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22536" name="Text Box 14"/>
            <p:cNvSpPr txBox="1">
              <a:spLocks noChangeArrowheads="1"/>
            </p:cNvSpPr>
            <p:nvPr/>
          </p:nvSpPr>
          <p:spPr bwMode="auto">
            <a:xfrm>
              <a:off x="4176" y="1147"/>
              <a:ext cx="12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pPr>
              <a:r>
                <a:rPr lang="en-US" altLang="en-US"/>
                <a:t>In response, Sunni Afghans rebelled, forcing out the Safavids in 1722.</a:t>
              </a:r>
            </a:p>
          </p:txBody>
        </p:sp>
      </p:grpSp>
      <p:sp>
        <p:nvSpPr>
          <p:cNvPr id="22534" name="Text Box 15"/>
          <p:cNvSpPr txBox="1">
            <a:spLocks noChangeArrowheads="1"/>
          </p:cNvSpPr>
          <p:nvPr/>
        </p:nvSpPr>
        <p:spPr bwMode="auto">
          <a:xfrm>
            <a:off x="558800" y="2698750"/>
            <a:ext cx="2336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pPr>
            <a:r>
              <a:rPr lang="en-US" altLang="en-US"/>
              <a:t>Shiite scholars challenged </a:t>
            </a:r>
            <a:br>
              <a:rPr lang="en-US" altLang="en-US"/>
            </a:br>
            <a:r>
              <a:rPr lang="en-US" altLang="en-US"/>
              <a:t>the political authority of the </a:t>
            </a:r>
            <a:r>
              <a:rPr lang="en-US" altLang="en-US" b="1">
                <a:solidFill>
                  <a:srgbClr val="FF0000"/>
                </a:solidFill>
              </a:rPr>
              <a:t>shahs</a:t>
            </a:r>
            <a:r>
              <a:rPr lang="en-US" altLang="en-US"/>
              <a:t> (Safavid kings).</a:t>
            </a:r>
          </a:p>
          <a:p>
            <a:pPr eaLnBrk="1" hangingPunct="1">
              <a:spcBef>
                <a:spcPct val="50000"/>
              </a:spcBef>
            </a:pPr>
            <a:endParaRPr lang="en-US" altLang="en-US"/>
          </a:p>
        </p:txBody>
      </p:sp>
    </p:spTree>
    <p:extLst>
      <p:ext uri="{BB962C8B-B14F-4D97-AF65-F5344CB8AC3E}">
        <p14:creationId xmlns:p14="http://schemas.microsoft.com/office/powerpoint/2010/main" val="1066345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ChangeArrowheads="1"/>
          </p:cNvSpPr>
          <p:nvPr/>
        </p:nvSpPr>
        <p:spPr bwMode="auto">
          <a:xfrm>
            <a:off x="457200" y="1752600"/>
            <a:ext cx="8229600" cy="35814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graphicFrame>
        <p:nvGraphicFramePr>
          <p:cNvPr id="26661" name="Group 37"/>
          <p:cNvGraphicFramePr>
            <a:graphicFrameLocks noGrp="1"/>
          </p:cNvGraphicFramePr>
          <p:nvPr/>
        </p:nvGraphicFramePr>
        <p:xfrm>
          <a:off x="571500" y="1828800"/>
          <a:ext cx="8001000" cy="3810000"/>
        </p:xfrm>
        <a:graphic>
          <a:graphicData uri="http://schemas.openxmlformats.org/drawingml/2006/table">
            <a:tbl>
              <a:tblPr/>
              <a:tblGrid>
                <a:gridCol w="8001000"/>
              </a:tblGrid>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28" charset="0"/>
                      </a:endParaRPr>
                    </a:p>
                  </a:txBody>
                  <a:tcPr anchor="ctr" horzOverflow="overflow">
                    <a:lnL cap="flat">
                      <a:noFill/>
                    </a:lnL>
                    <a:lnR cap="flat">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28" charset="0"/>
                      </a:endParaRPr>
                    </a:p>
                  </a:txBody>
                  <a:tcPr anchor="ctr" horzOverflow="overflow">
                    <a:lnL cap="flat">
                      <a:noFill/>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cap="flat">
                      <a:noFill/>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cap="flat">
                      <a:noFill/>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cap="flat">
                      <a:noFill/>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28" charset="0"/>
                      </a:endParaRPr>
                    </a:p>
                  </a:txBody>
                  <a:tcPr anchor="ctr" horzOverflow="overflow">
                    <a:lnL cap="flat">
                      <a:noFill/>
                    </a:lnL>
                    <a:lnR cap="flat">
                      <a:noFill/>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sp>
        <p:nvSpPr>
          <p:cNvPr id="15375" name="Title 4"/>
          <p:cNvSpPr>
            <a:spLocks/>
          </p:cNvSpPr>
          <p:nvPr/>
        </p:nvSpPr>
        <p:spPr bwMode="auto">
          <a:xfrm>
            <a:off x="546100" y="1854200"/>
            <a:ext cx="8140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All must follow the Five Pillars of Islam.</a:t>
            </a:r>
          </a:p>
        </p:txBody>
      </p:sp>
      <p:sp>
        <p:nvSpPr>
          <p:cNvPr id="26653" name="Text Box 29"/>
          <p:cNvSpPr txBox="1">
            <a:spLocks noChangeArrowheads="1"/>
          </p:cNvSpPr>
          <p:nvPr/>
        </p:nvSpPr>
        <p:spPr bwMode="auto">
          <a:xfrm>
            <a:off x="609600" y="2400300"/>
            <a:ext cx="8077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Proclaim one’s faith in the one true God.</a:t>
            </a:r>
          </a:p>
        </p:txBody>
      </p:sp>
      <p:sp>
        <p:nvSpPr>
          <p:cNvPr id="26654" name="Text Box 30"/>
          <p:cNvSpPr txBox="1">
            <a:spLocks noChangeArrowheads="1"/>
          </p:cNvSpPr>
          <p:nvPr/>
        </p:nvSpPr>
        <p:spPr bwMode="auto">
          <a:xfrm>
            <a:off x="609600" y="2921000"/>
            <a:ext cx="792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Face Mecca and pray five times a day.</a:t>
            </a:r>
          </a:p>
        </p:txBody>
      </p:sp>
      <p:sp>
        <p:nvSpPr>
          <p:cNvPr id="26655" name="Text Box 31"/>
          <p:cNvSpPr txBox="1">
            <a:spLocks noChangeArrowheads="1"/>
          </p:cNvSpPr>
          <p:nvPr/>
        </p:nvSpPr>
        <p:spPr bwMode="auto">
          <a:xfrm>
            <a:off x="457200" y="3463925"/>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Give charity to the poor.</a:t>
            </a:r>
          </a:p>
        </p:txBody>
      </p:sp>
      <p:sp>
        <p:nvSpPr>
          <p:cNvPr id="26656" name="Text Box 32"/>
          <p:cNvSpPr txBox="1">
            <a:spLocks noChangeArrowheads="1"/>
          </p:cNvSpPr>
          <p:nvPr/>
        </p:nvSpPr>
        <p:spPr bwMode="auto">
          <a:xfrm>
            <a:off x="457200" y="3970338"/>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Fast from sunrise to sunset during Ramadan, </a:t>
            </a:r>
            <a:br>
              <a:rPr lang="en-US" altLang="en-US"/>
            </a:br>
            <a:r>
              <a:rPr lang="en-US" altLang="en-US"/>
              <a:t>the month when Muhammad received the Quran. </a:t>
            </a:r>
          </a:p>
        </p:txBody>
      </p:sp>
      <p:sp>
        <p:nvSpPr>
          <p:cNvPr id="26658" name="Text Box 34"/>
          <p:cNvSpPr txBox="1">
            <a:spLocks noChangeArrowheads="1"/>
          </p:cNvSpPr>
          <p:nvPr/>
        </p:nvSpPr>
        <p:spPr bwMode="auto">
          <a:xfrm>
            <a:off x="457200" y="4833938"/>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t>Make a </a:t>
            </a:r>
            <a:r>
              <a:rPr lang="en-US" altLang="en-US" b="1">
                <a:solidFill>
                  <a:srgbClr val="FF0000"/>
                </a:solidFill>
              </a:rPr>
              <a:t>hajj,</a:t>
            </a:r>
            <a:r>
              <a:rPr lang="en-US" altLang="en-US"/>
              <a:t> or pilgrimage to Mecca, if able.</a:t>
            </a:r>
          </a:p>
        </p:txBody>
      </p:sp>
    </p:spTree>
    <p:extLst>
      <p:ext uri="{BB962C8B-B14F-4D97-AF65-F5344CB8AC3E}">
        <p14:creationId xmlns:p14="http://schemas.microsoft.com/office/powerpoint/2010/main" val="1989316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53"/>
                                        </p:tgtEl>
                                        <p:attrNameLst>
                                          <p:attrName>style.visibility</p:attrName>
                                        </p:attrNameLst>
                                      </p:cBhvr>
                                      <p:to>
                                        <p:strVal val="visible"/>
                                      </p:to>
                                    </p:set>
                                    <p:anim calcmode="lin" valueType="num">
                                      <p:cBhvr additive="base">
                                        <p:cTn id="7" dur="1000" fill="hold"/>
                                        <p:tgtEl>
                                          <p:spTgt spid="26653"/>
                                        </p:tgtEl>
                                        <p:attrNameLst>
                                          <p:attrName>ppt_x</p:attrName>
                                        </p:attrNameLst>
                                      </p:cBhvr>
                                      <p:tavLst>
                                        <p:tav tm="0">
                                          <p:val>
                                            <p:strVal val="#ppt_x"/>
                                          </p:val>
                                        </p:tav>
                                        <p:tav tm="100000">
                                          <p:val>
                                            <p:strVal val="#ppt_x"/>
                                          </p:val>
                                        </p:tav>
                                      </p:tavLst>
                                    </p:anim>
                                    <p:anim calcmode="lin" valueType="num">
                                      <p:cBhvr additive="base">
                                        <p:cTn id="8" dur="1000" fill="hold"/>
                                        <p:tgtEl>
                                          <p:spTgt spid="266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54"/>
                                        </p:tgtEl>
                                        <p:attrNameLst>
                                          <p:attrName>style.visibility</p:attrName>
                                        </p:attrNameLst>
                                      </p:cBhvr>
                                      <p:to>
                                        <p:strVal val="visible"/>
                                      </p:to>
                                    </p:set>
                                    <p:anim calcmode="lin" valueType="num">
                                      <p:cBhvr additive="base">
                                        <p:cTn id="13" dur="1000" fill="hold"/>
                                        <p:tgtEl>
                                          <p:spTgt spid="26654"/>
                                        </p:tgtEl>
                                        <p:attrNameLst>
                                          <p:attrName>ppt_x</p:attrName>
                                        </p:attrNameLst>
                                      </p:cBhvr>
                                      <p:tavLst>
                                        <p:tav tm="0">
                                          <p:val>
                                            <p:strVal val="#ppt_x"/>
                                          </p:val>
                                        </p:tav>
                                        <p:tav tm="100000">
                                          <p:val>
                                            <p:strVal val="#ppt_x"/>
                                          </p:val>
                                        </p:tav>
                                      </p:tavLst>
                                    </p:anim>
                                    <p:anim calcmode="lin" valueType="num">
                                      <p:cBhvr additive="base">
                                        <p:cTn id="14" dur="1000" fill="hold"/>
                                        <p:tgtEl>
                                          <p:spTgt spid="266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55"/>
                                        </p:tgtEl>
                                        <p:attrNameLst>
                                          <p:attrName>style.visibility</p:attrName>
                                        </p:attrNameLst>
                                      </p:cBhvr>
                                      <p:to>
                                        <p:strVal val="visible"/>
                                      </p:to>
                                    </p:set>
                                    <p:anim calcmode="lin" valueType="num">
                                      <p:cBhvr additive="base">
                                        <p:cTn id="19" dur="1000" fill="hold"/>
                                        <p:tgtEl>
                                          <p:spTgt spid="26655"/>
                                        </p:tgtEl>
                                        <p:attrNameLst>
                                          <p:attrName>ppt_x</p:attrName>
                                        </p:attrNameLst>
                                      </p:cBhvr>
                                      <p:tavLst>
                                        <p:tav tm="0">
                                          <p:val>
                                            <p:strVal val="#ppt_x"/>
                                          </p:val>
                                        </p:tav>
                                        <p:tav tm="100000">
                                          <p:val>
                                            <p:strVal val="#ppt_x"/>
                                          </p:val>
                                        </p:tav>
                                      </p:tavLst>
                                    </p:anim>
                                    <p:anim calcmode="lin" valueType="num">
                                      <p:cBhvr additive="base">
                                        <p:cTn id="20" dur="1000" fill="hold"/>
                                        <p:tgtEl>
                                          <p:spTgt spid="266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56"/>
                                        </p:tgtEl>
                                        <p:attrNameLst>
                                          <p:attrName>style.visibility</p:attrName>
                                        </p:attrNameLst>
                                      </p:cBhvr>
                                      <p:to>
                                        <p:strVal val="visible"/>
                                      </p:to>
                                    </p:set>
                                    <p:anim calcmode="lin" valueType="num">
                                      <p:cBhvr additive="base">
                                        <p:cTn id="25" dur="1000" fill="hold"/>
                                        <p:tgtEl>
                                          <p:spTgt spid="26656"/>
                                        </p:tgtEl>
                                        <p:attrNameLst>
                                          <p:attrName>ppt_x</p:attrName>
                                        </p:attrNameLst>
                                      </p:cBhvr>
                                      <p:tavLst>
                                        <p:tav tm="0">
                                          <p:val>
                                            <p:strVal val="#ppt_x"/>
                                          </p:val>
                                        </p:tav>
                                        <p:tav tm="100000">
                                          <p:val>
                                            <p:strVal val="#ppt_x"/>
                                          </p:val>
                                        </p:tav>
                                      </p:tavLst>
                                    </p:anim>
                                    <p:anim calcmode="lin" valueType="num">
                                      <p:cBhvr additive="base">
                                        <p:cTn id="26" dur="1000" fill="hold"/>
                                        <p:tgtEl>
                                          <p:spTgt spid="2665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58"/>
                                        </p:tgtEl>
                                        <p:attrNameLst>
                                          <p:attrName>style.visibility</p:attrName>
                                        </p:attrNameLst>
                                      </p:cBhvr>
                                      <p:to>
                                        <p:strVal val="visible"/>
                                      </p:to>
                                    </p:set>
                                    <p:anim calcmode="lin" valueType="num">
                                      <p:cBhvr additive="base">
                                        <p:cTn id="31" dur="1000" fill="hold"/>
                                        <p:tgtEl>
                                          <p:spTgt spid="26658"/>
                                        </p:tgtEl>
                                        <p:attrNameLst>
                                          <p:attrName>ppt_x</p:attrName>
                                        </p:attrNameLst>
                                      </p:cBhvr>
                                      <p:tavLst>
                                        <p:tav tm="0">
                                          <p:val>
                                            <p:strVal val="#ppt_x"/>
                                          </p:val>
                                        </p:tav>
                                        <p:tav tm="100000">
                                          <p:val>
                                            <p:strVal val="#ppt_x"/>
                                          </p:val>
                                        </p:tav>
                                      </p:tavLst>
                                    </p:anim>
                                    <p:anim calcmode="lin" valueType="num">
                                      <p:cBhvr additive="base">
                                        <p:cTn id="32" dur="1000" fill="hold"/>
                                        <p:tgtEl>
                                          <p:spTgt spid="26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3" grpId="0" autoUpdateAnimBg="0"/>
      <p:bldP spid="26654" grpId="0" autoUpdateAnimBg="0"/>
      <p:bldP spid="26655" grpId="0" autoUpdateAnimBg="0"/>
      <p:bldP spid="26656" grpId="0" autoUpdateAnimBg="0"/>
      <p:bldP spid="2665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AutoShape 10"/>
          <p:cNvSpPr>
            <a:spLocks noChangeArrowheads="1"/>
          </p:cNvSpPr>
          <p:nvPr/>
        </p:nvSpPr>
        <p:spPr bwMode="auto">
          <a:xfrm rot="5400000" flipH="1">
            <a:off x="2057400" y="2514600"/>
            <a:ext cx="2286000" cy="3352800"/>
          </a:xfrm>
          <a:prstGeom prst="upArrowCallout">
            <a:avLst>
              <a:gd name="adj1" fmla="val 20843"/>
              <a:gd name="adj2" fmla="val 18875"/>
              <a:gd name="adj3" fmla="val 18727"/>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defRPr/>
            </a:pPr>
            <a:endParaRPr lang="en-US">
              <a:latin typeface="Verdana" pitchFamily="28" charset="0"/>
              <a:cs typeface="+mn-cs"/>
            </a:endParaRPr>
          </a:p>
        </p:txBody>
      </p:sp>
      <p:sp>
        <p:nvSpPr>
          <p:cNvPr id="23555" name="Rectangle 14"/>
          <p:cNvSpPr>
            <a:spLocks noChangeArrowheads="1"/>
          </p:cNvSpPr>
          <p:nvPr/>
        </p:nvSpPr>
        <p:spPr bwMode="auto">
          <a:xfrm>
            <a:off x="7439025" y="2736850"/>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sp>
        <p:nvSpPr>
          <p:cNvPr id="23556" name="Text Box 17"/>
          <p:cNvSpPr txBox="1">
            <a:spLocks noChangeArrowheads="1"/>
          </p:cNvSpPr>
          <p:nvPr/>
        </p:nvSpPr>
        <p:spPr bwMode="auto">
          <a:xfrm>
            <a:off x="1625600" y="3149600"/>
            <a:ext cx="2489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In the late 1700s, a new dynasty, the</a:t>
            </a:r>
            <a:r>
              <a:rPr lang="en-US" altLang="en-US" b="1"/>
              <a:t> </a:t>
            </a:r>
            <a:r>
              <a:rPr lang="en-US" altLang="en-US" b="1">
                <a:solidFill>
                  <a:srgbClr val="FF0000"/>
                </a:solidFill>
              </a:rPr>
              <a:t>Qajars,</a:t>
            </a:r>
            <a:r>
              <a:rPr lang="en-US" altLang="en-US" b="1"/>
              <a:t> </a:t>
            </a:r>
            <a:r>
              <a:rPr lang="en-US" altLang="en-US"/>
              <a:t>took control of </a:t>
            </a:r>
          </a:p>
          <a:p>
            <a:pPr eaLnBrk="1" hangingPunct="1"/>
            <a:r>
              <a:rPr lang="en-US" altLang="en-US"/>
              <a:t>Persia.</a:t>
            </a:r>
          </a:p>
        </p:txBody>
      </p:sp>
      <p:sp>
        <p:nvSpPr>
          <p:cNvPr id="23557" name="Text Box 19"/>
          <p:cNvSpPr txBox="1">
            <a:spLocks noChangeArrowheads="1"/>
          </p:cNvSpPr>
          <p:nvPr/>
        </p:nvSpPr>
        <p:spPr bwMode="auto">
          <a:xfrm>
            <a:off x="457200" y="17526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a:solidFill>
                  <a:srgbClr val="0033CC"/>
                </a:solidFill>
              </a:rPr>
              <a:t>The Safavid left a lasting impact, establishing Shiism in Iran and providing Persians with a sense of identity.</a:t>
            </a:r>
          </a:p>
        </p:txBody>
      </p:sp>
      <p:sp>
        <p:nvSpPr>
          <p:cNvPr id="23560" name="Text Box 18"/>
          <p:cNvSpPr txBox="1">
            <a:spLocks noChangeArrowheads="1"/>
          </p:cNvSpPr>
          <p:nvPr/>
        </p:nvSpPr>
        <p:spPr bwMode="auto">
          <a:xfrm>
            <a:off x="5029200" y="3454400"/>
            <a:ext cx="2895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t>The Qajars made</a:t>
            </a:r>
            <a:r>
              <a:rPr lang="en-US" altLang="en-US" b="1"/>
              <a:t> </a:t>
            </a:r>
            <a:r>
              <a:rPr lang="en-US" altLang="en-US" b="1">
                <a:solidFill>
                  <a:srgbClr val="FF0000"/>
                </a:solidFill>
              </a:rPr>
              <a:t>Tehran</a:t>
            </a:r>
            <a:r>
              <a:rPr lang="en-US" altLang="en-US" b="1"/>
              <a:t> </a:t>
            </a:r>
            <a:r>
              <a:rPr lang="en-US" altLang="en-US"/>
              <a:t>their capital and ruled until 1925.</a:t>
            </a:r>
          </a:p>
        </p:txBody>
      </p:sp>
    </p:spTree>
    <p:extLst>
      <p:ext uri="{BB962C8B-B14F-4D97-AF65-F5344CB8AC3E}">
        <p14:creationId xmlns:p14="http://schemas.microsoft.com/office/powerpoint/2010/main" val="4245475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457200" y="14224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algn="ctr" eaLnBrk="1" hangingPunct="1">
              <a:spcBef>
                <a:spcPct val="50000"/>
              </a:spcBef>
            </a:pPr>
            <a:r>
              <a:rPr lang="en-US" altLang="en-US" b="1"/>
              <a:t>Islam is both a religion and a way of life that shapes the behavior of all Muslims.</a:t>
            </a:r>
            <a:endParaRPr lang="en-US" altLang="en-US" b="1">
              <a:solidFill>
                <a:srgbClr val="FF0000"/>
              </a:solidFill>
            </a:endParaRPr>
          </a:p>
        </p:txBody>
      </p:sp>
      <p:sp>
        <p:nvSpPr>
          <p:cNvPr id="16387" name="Text Box 6"/>
          <p:cNvSpPr txBox="1">
            <a:spLocks noChangeArrowheads="1"/>
          </p:cNvSpPr>
          <p:nvPr/>
        </p:nvSpPr>
        <p:spPr bwMode="auto">
          <a:xfrm>
            <a:off x="4267200" y="2501900"/>
            <a:ext cx="44196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solidFill>
                  <a:srgbClr val="FF0000"/>
                </a:solidFill>
              </a:rPr>
              <a:t>Sharia</a:t>
            </a:r>
            <a:r>
              <a:rPr lang="en-US" altLang="en-US"/>
              <a:t> is a system of </a:t>
            </a:r>
            <a:br>
              <a:rPr lang="en-US" altLang="en-US"/>
            </a:br>
            <a:r>
              <a:rPr lang="en-US" altLang="en-US"/>
              <a:t>law based on scholarly interpretation of the Quran.</a:t>
            </a:r>
          </a:p>
          <a:p>
            <a:pPr eaLnBrk="1" hangingPunct="1">
              <a:spcBef>
                <a:spcPct val="50000"/>
              </a:spcBef>
            </a:pPr>
            <a:r>
              <a:rPr lang="en-US" altLang="en-US"/>
              <a:t>Sharia governs all aspects </a:t>
            </a:r>
            <a:br>
              <a:rPr lang="en-US" altLang="en-US"/>
            </a:br>
            <a:r>
              <a:rPr lang="en-US" altLang="en-US"/>
              <a:t>of business, government, family life, and criminal law.</a:t>
            </a:r>
          </a:p>
        </p:txBody>
      </p:sp>
      <p:sp>
        <p:nvSpPr>
          <p:cNvPr id="16388" name="Text Box 7"/>
          <p:cNvSpPr txBox="1">
            <a:spLocks noChangeArrowheads="1"/>
          </p:cNvSpPr>
          <p:nvPr/>
        </p:nvSpPr>
        <p:spPr bwMode="auto">
          <a:xfrm>
            <a:off x="914400" y="4267200"/>
            <a:ext cx="3124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endParaRPr lang="en-US" altLang="en-US"/>
          </a:p>
        </p:txBody>
      </p:sp>
      <p:sp>
        <p:nvSpPr>
          <p:cNvPr id="16389" name="Text Box 8"/>
          <p:cNvSpPr txBox="1">
            <a:spLocks noChangeArrowheads="1"/>
          </p:cNvSpPr>
          <p:nvPr/>
        </p:nvSpPr>
        <p:spPr bwMode="auto">
          <a:xfrm>
            <a:off x="774700" y="5575300"/>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sz="1400">
                <a:solidFill>
                  <a:srgbClr val="0033CC"/>
                </a:solidFill>
              </a:rPr>
              <a:t>A man and women seek judgment from a judge in this Persian painting.</a:t>
            </a:r>
          </a:p>
        </p:txBody>
      </p:sp>
      <p:sp>
        <p:nvSpPr>
          <p:cNvPr id="16390" name="Rectangle 10"/>
          <p:cNvSpPr>
            <a:spLocks noChangeArrowheads="1"/>
          </p:cNvSpPr>
          <p:nvPr/>
        </p:nvSpPr>
        <p:spPr bwMode="auto">
          <a:xfrm>
            <a:off x="5608638" y="2444750"/>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altLang="en-US"/>
          </a:p>
        </p:txBody>
      </p:sp>
      <p:pic>
        <p:nvPicPr>
          <p:cNvPr id="16391" name="Picture 10" descr="WH-Ch9_S1_SeekJud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325437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770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AutoShape 3"/>
          <p:cNvSpPr>
            <a:spLocks noChangeArrowheads="1"/>
          </p:cNvSpPr>
          <p:nvPr/>
        </p:nvSpPr>
        <p:spPr bwMode="auto">
          <a:xfrm rot="5400000" flipH="1">
            <a:off x="1371600" y="1219200"/>
            <a:ext cx="2286000" cy="3352800"/>
          </a:xfrm>
          <a:prstGeom prst="upArrowCallout">
            <a:avLst>
              <a:gd name="adj1" fmla="val 20139"/>
              <a:gd name="adj2" fmla="val 17222"/>
              <a:gd name="adj3" fmla="val 26685"/>
              <a:gd name="adj4" fmla="val 75241"/>
            </a:avLst>
          </a:prstGeom>
          <a:gradFill rotWithShape="1">
            <a:gsLst>
              <a:gs pos="0">
                <a:srgbClr val="C9C9FF"/>
              </a:gs>
              <a:gs pos="100000">
                <a:schemeClr val="bg1"/>
              </a:gs>
            </a:gsLst>
            <a:lin ang="5400000" scaled="1"/>
          </a:gradFill>
          <a:ln w="9525">
            <a:solidFill>
              <a:srgbClr val="666699"/>
            </a:solidFill>
            <a:miter lim="800000"/>
            <a:headEnd/>
            <a:tailEnd/>
          </a:ln>
          <a:effectLst>
            <a:outerShdw dist="125724" dir="2700000" algn="ctr" rotWithShape="0">
              <a:srgbClr val="ADC793">
                <a:alpha val="46001"/>
              </a:srgbClr>
            </a:outerShdw>
          </a:effectLst>
        </p:spPr>
        <p:txBody>
          <a:bodyPr wrap="none" anchor="ctr"/>
          <a:lstStyle/>
          <a:p>
            <a:pPr algn="ctr">
              <a:defRPr/>
            </a:pPr>
            <a:endParaRPr lang="en-US">
              <a:latin typeface="Verdana" pitchFamily="1" charset="0"/>
              <a:cs typeface="+mn-cs"/>
            </a:endParaRPr>
          </a:p>
        </p:txBody>
      </p:sp>
      <p:sp>
        <p:nvSpPr>
          <p:cNvPr id="17411" name="Text Box 9"/>
          <p:cNvSpPr txBox="1">
            <a:spLocks noChangeArrowheads="1"/>
          </p:cNvSpPr>
          <p:nvPr/>
        </p:nvSpPr>
        <p:spPr bwMode="auto">
          <a:xfrm>
            <a:off x="952500" y="1847850"/>
            <a:ext cx="2438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b="1"/>
              <a:t>Islam taught equality for women, but each gender had different roles. </a:t>
            </a:r>
            <a:endParaRPr lang="en-US" altLang="en-US"/>
          </a:p>
        </p:txBody>
      </p:sp>
      <p:sp>
        <p:nvSpPr>
          <p:cNvPr id="445450" name="Text Box 10"/>
          <p:cNvSpPr txBox="1">
            <a:spLocks noChangeArrowheads="1"/>
          </p:cNvSpPr>
          <p:nvPr/>
        </p:nvSpPr>
        <p:spPr bwMode="auto">
          <a:xfrm>
            <a:off x="4267200" y="1638300"/>
            <a:ext cx="4267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794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Before Islam, the position of women varied, but most had limited rights. </a:t>
            </a:r>
          </a:p>
        </p:txBody>
      </p:sp>
      <p:sp>
        <p:nvSpPr>
          <p:cNvPr id="17413" name="Text Box 11"/>
          <p:cNvSpPr txBox="1">
            <a:spLocks noChangeArrowheads="1"/>
          </p:cNvSpPr>
          <p:nvPr/>
        </p:nvSpPr>
        <p:spPr bwMode="auto">
          <a:xfrm>
            <a:off x="4572000" y="2408238"/>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286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FontTx/>
              <a:buChar char="•"/>
            </a:pPr>
            <a:endParaRPr lang="en-US" altLang="en-US"/>
          </a:p>
        </p:txBody>
      </p:sp>
      <p:sp>
        <p:nvSpPr>
          <p:cNvPr id="445452" name="Text Box 12"/>
          <p:cNvSpPr txBox="1">
            <a:spLocks noChangeArrowheads="1"/>
          </p:cNvSpPr>
          <p:nvPr/>
        </p:nvSpPr>
        <p:spPr bwMode="auto">
          <a:xfrm>
            <a:off x="4267200" y="2857500"/>
            <a:ext cx="4267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794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Islam promised salvation to all, male or female, who follow the Quran.</a:t>
            </a:r>
          </a:p>
        </p:txBody>
      </p:sp>
      <p:sp>
        <p:nvSpPr>
          <p:cNvPr id="28679" name="Text Box 13"/>
          <p:cNvSpPr txBox="1">
            <a:spLocks noChangeArrowheads="1"/>
          </p:cNvSpPr>
          <p:nvPr/>
        </p:nvSpPr>
        <p:spPr bwMode="auto">
          <a:xfrm>
            <a:off x="838200" y="5105400"/>
            <a:ext cx="7924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pPr>
            <a:r>
              <a:rPr lang="en-US" altLang="en-US">
                <a:solidFill>
                  <a:srgbClr val="0033CC"/>
                </a:solidFill>
              </a:rPr>
              <a:t>In time, Muslims adopted customs of conquered peoples, which led to restrictions on women’s rights.</a:t>
            </a:r>
          </a:p>
        </p:txBody>
      </p:sp>
      <p:sp>
        <p:nvSpPr>
          <p:cNvPr id="445454" name="Text Box 14"/>
          <p:cNvSpPr txBox="1">
            <a:spLocks noChangeArrowheads="1"/>
          </p:cNvSpPr>
          <p:nvPr/>
        </p:nvSpPr>
        <p:spPr bwMode="auto">
          <a:xfrm>
            <a:off x="4267200" y="4000500"/>
            <a:ext cx="3886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79400"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ct val="50000"/>
              </a:spcBef>
              <a:buSzPct val="80000"/>
              <a:buFontTx/>
              <a:buChar char="•"/>
            </a:pPr>
            <a:r>
              <a:rPr lang="en-US" altLang="en-US"/>
              <a:t>The rule for modesty led to wearing of veils.</a:t>
            </a:r>
          </a:p>
        </p:txBody>
      </p:sp>
    </p:spTree>
    <p:extLst>
      <p:ext uri="{BB962C8B-B14F-4D97-AF65-F5344CB8AC3E}">
        <p14:creationId xmlns:p14="http://schemas.microsoft.com/office/powerpoint/2010/main" val="2205758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5450"/>
                                        </p:tgtEl>
                                        <p:attrNameLst>
                                          <p:attrName>style.visibility</p:attrName>
                                        </p:attrNameLst>
                                      </p:cBhvr>
                                      <p:to>
                                        <p:strVal val="visible"/>
                                      </p:to>
                                    </p:set>
                                    <p:anim calcmode="lin" valueType="num">
                                      <p:cBhvr additive="base">
                                        <p:cTn id="7" dur="1000" fill="hold"/>
                                        <p:tgtEl>
                                          <p:spTgt spid="445450"/>
                                        </p:tgtEl>
                                        <p:attrNameLst>
                                          <p:attrName>ppt_x</p:attrName>
                                        </p:attrNameLst>
                                      </p:cBhvr>
                                      <p:tavLst>
                                        <p:tav tm="0">
                                          <p:val>
                                            <p:strVal val="#ppt_x"/>
                                          </p:val>
                                        </p:tav>
                                        <p:tav tm="100000">
                                          <p:val>
                                            <p:strVal val="#ppt_x"/>
                                          </p:val>
                                        </p:tav>
                                      </p:tavLst>
                                    </p:anim>
                                    <p:anim calcmode="lin" valueType="num">
                                      <p:cBhvr additive="base">
                                        <p:cTn id="8" dur="1000" fill="hold"/>
                                        <p:tgtEl>
                                          <p:spTgt spid="4454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45452"/>
                                        </p:tgtEl>
                                        <p:attrNameLst>
                                          <p:attrName>style.visibility</p:attrName>
                                        </p:attrNameLst>
                                      </p:cBhvr>
                                      <p:to>
                                        <p:strVal val="visible"/>
                                      </p:to>
                                    </p:set>
                                    <p:anim calcmode="lin" valueType="num">
                                      <p:cBhvr additive="base">
                                        <p:cTn id="12" dur="1000" fill="hold"/>
                                        <p:tgtEl>
                                          <p:spTgt spid="445452"/>
                                        </p:tgtEl>
                                        <p:attrNameLst>
                                          <p:attrName>ppt_x</p:attrName>
                                        </p:attrNameLst>
                                      </p:cBhvr>
                                      <p:tavLst>
                                        <p:tav tm="0">
                                          <p:val>
                                            <p:strVal val="#ppt_x"/>
                                          </p:val>
                                        </p:tav>
                                        <p:tav tm="100000">
                                          <p:val>
                                            <p:strVal val="#ppt_x"/>
                                          </p:val>
                                        </p:tav>
                                      </p:tavLst>
                                    </p:anim>
                                    <p:anim calcmode="lin" valueType="num">
                                      <p:cBhvr additive="base">
                                        <p:cTn id="13" dur="1000" fill="hold"/>
                                        <p:tgtEl>
                                          <p:spTgt spid="44545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445454"/>
                                        </p:tgtEl>
                                        <p:attrNameLst>
                                          <p:attrName>style.visibility</p:attrName>
                                        </p:attrNameLst>
                                      </p:cBhvr>
                                      <p:to>
                                        <p:strVal val="visible"/>
                                      </p:to>
                                    </p:set>
                                    <p:anim calcmode="lin" valueType="num">
                                      <p:cBhvr additive="base">
                                        <p:cTn id="17" dur="1000" fill="hold"/>
                                        <p:tgtEl>
                                          <p:spTgt spid="445454"/>
                                        </p:tgtEl>
                                        <p:attrNameLst>
                                          <p:attrName>ppt_x</p:attrName>
                                        </p:attrNameLst>
                                      </p:cBhvr>
                                      <p:tavLst>
                                        <p:tav tm="0">
                                          <p:val>
                                            <p:strVal val="#ppt_x"/>
                                          </p:val>
                                        </p:tav>
                                        <p:tav tm="100000">
                                          <p:val>
                                            <p:strVal val="#ppt_x"/>
                                          </p:val>
                                        </p:tav>
                                      </p:tavLst>
                                    </p:anim>
                                    <p:anim calcmode="lin" valueType="num">
                                      <p:cBhvr additive="base">
                                        <p:cTn id="18" dur="1000" fill="hold"/>
                                        <p:tgtEl>
                                          <p:spTgt spid="44545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28679"/>
                                        </p:tgtEl>
                                        <p:attrNameLst>
                                          <p:attrName>style.visibility</p:attrName>
                                        </p:attrNameLst>
                                      </p:cBhvr>
                                      <p:to>
                                        <p:strVal val="visible"/>
                                      </p:to>
                                    </p:set>
                                    <p:anim calcmode="lin" valueType="num">
                                      <p:cBhvr additive="base">
                                        <p:cTn id="22" dur="1000" fill="hold"/>
                                        <p:tgtEl>
                                          <p:spTgt spid="28679"/>
                                        </p:tgtEl>
                                        <p:attrNameLst>
                                          <p:attrName>ppt_x</p:attrName>
                                        </p:attrNameLst>
                                      </p:cBhvr>
                                      <p:tavLst>
                                        <p:tav tm="0">
                                          <p:val>
                                            <p:strVal val="#ppt_x"/>
                                          </p:val>
                                        </p:tav>
                                        <p:tav tm="100000">
                                          <p:val>
                                            <p:strVal val="#ppt_x"/>
                                          </p:val>
                                        </p:tav>
                                      </p:tavLst>
                                    </p:anim>
                                    <p:anim calcmode="lin" valueType="num">
                                      <p:cBhvr additive="base">
                                        <p:cTn id="23" dur="10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0" grpId="0"/>
      <p:bldP spid="445452" grpId="0"/>
      <p:bldP spid="28679" grpId="0"/>
      <p:bldP spid="4454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2892</Words>
  <Application>Microsoft Office PowerPoint</Application>
  <PresentationFormat>On-screen Show (4:3)</PresentationFormat>
  <Paragraphs>265</Paragraphs>
  <Slides>70</Slides>
  <Notes>65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Chapter 10 Islam (Unit 3) Section 1 The Rise of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Building a Muslim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Muslim Civilization’s Golden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India’s Muslim Empires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 The Ottoman and Safavid Empires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Marion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Islam (Unit 3) Section 1 The Rise of Islam</dc:title>
  <dc:creator>shawiakm</dc:creator>
  <cp:lastModifiedBy>shawiakm</cp:lastModifiedBy>
  <cp:revision>2</cp:revision>
  <dcterms:created xsi:type="dcterms:W3CDTF">2013-10-07T14:18:36Z</dcterms:created>
  <dcterms:modified xsi:type="dcterms:W3CDTF">2013-10-07T14:36:45Z</dcterms:modified>
</cp:coreProperties>
</file>