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78E3B-54DC-45A5-9541-8BF655E392BD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5C0DC-BE28-4A21-9C70-661643DB3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7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59E599F8-7344-4C5B-A798-D8627A8B5231}" type="slidenum">
              <a:rPr lang="en-US" altLang="en-US" sz="1200">
                <a:latin typeface="Arial" charset="0"/>
              </a:rPr>
              <a:pPr algn="r" eaLnBrk="1" hangingPunct="1"/>
              <a:t>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5B3A61CD-934D-4025-8018-03F44039E4EB}" type="slidenum">
              <a:rPr lang="en-US" altLang="en-US" sz="1200">
                <a:latin typeface="Arial" charset="0"/>
              </a:rPr>
              <a:pPr algn="r" eaLnBrk="1" hangingPunct="1"/>
              <a:t>11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CD578F8-FE73-4412-82D5-612858D16C6C}" type="slidenum">
              <a:rPr lang="en-US" altLang="en-US" sz="1200" smtClean="0">
                <a:latin typeface="Arial" charset="0"/>
              </a:rPr>
              <a:pPr eaLnBrk="1" hangingPunct="1"/>
              <a:t>13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D7C8F55-A261-4329-A78A-5E4E9AFBF3CE}" type="slidenum">
              <a:rPr lang="en-US" altLang="en-US" sz="1200" smtClean="0">
                <a:latin typeface="Arial" charset="0"/>
              </a:rPr>
              <a:pPr eaLnBrk="1" hangingPunct="1"/>
              <a:t>17</a:t>
            </a:fld>
            <a:endParaRPr lang="en-US" alt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49F14697-BF32-4BAE-848B-31742D6A38EC}" type="slidenum">
              <a:rPr lang="en-US" altLang="en-US" sz="1200">
                <a:latin typeface="Arial" charset="0"/>
              </a:rPr>
              <a:pPr algn="r" eaLnBrk="1" hangingPunct="1"/>
              <a:t>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D7ECC44-3852-4701-A6E5-F9F791EF18CA}" type="slidenum">
              <a:rPr lang="en-US" altLang="en-US" sz="1200" smtClean="0">
                <a:latin typeface="Arial" charset="0"/>
              </a:rPr>
              <a:pPr eaLnBrk="1" hangingPunct="1"/>
              <a:t>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138DC85D-72CE-440A-8A79-E50341007954}" type="slidenum">
              <a:rPr lang="en-US" altLang="en-US" sz="1200" smtClean="0">
                <a:latin typeface="Arial" charset="0"/>
              </a:rPr>
              <a:pPr eaLnBrk="1" hangingPunct="1"/>
              <a:t>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81D498EC-1C2A-47DA-9C7C-078B065D7C83}" type="slidenum">
              <a:rPr lang="en-US" altLang="en-US" sz="1200" smtClean="0">
                <a:latin typeface="Arial" charset="0"/>
              </a:rPr>
              <a:pPr eaLnBrk="1" hangingPunct="1"/>
              <a:t>7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190-77B5-4F43-BBFB-0FAC9F36BA17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D576-C547-4D9E-A152-8707258F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6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190-77B5-4F43-BBFB-0FAC9F36BA17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D576-C547-4D9E-A152-8707258F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3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190-77B5-4F43-BBFB-0FAC9F36BA17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D576-C547-4D9E-A152-8707258F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3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190-77B5-4F43-BBFB-0FAC9F36BA17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D576-C547-4D9E-A152-8707258F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8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190-77B5-4F43-BBFB-0FAC9F36BA17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D576-C547-4D9E-A152-8707258F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6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190-77B5-4F43-BBFB-0FAC9F36BA17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D576-C547-4D9E-A152-8707258F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190-77B5-4F43-BBFB-0FAC9F36BA17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D576-C547-4D9E-A152-8707258F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190-77B5-4F43-BBFB-0FAC9F36BA17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D576-C547-4D9E-A152-8707258F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3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190-77B5-4F43-BBFB-0FAC9F36BA17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D576-C547-4D9E-A152-8707258F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190-77B5-4F43-BBFB-0FAC9F36BA17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D576-C547-4D9E-A152-8707258F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1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190-77B5-4F43-BBFB-0FAC9F36BA17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D576-C547-4D9E-A152-8707258F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4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5B190-77B5-4F43-BBFB-0FAC9F36BA17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D576-C547-4D9E-A152-8707258F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7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11</a:t>
            </a:r>
            <a:br>
              <a:rPr lang="en-US" dirty="0" smtClean="0"/>
            </a:br>
            <a:r>
              <a:rPr lang="en-US" dirty="0" smtClean="0"/>
              <a:t>Early Civilization in Africa and the Spread of Islam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82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WH-Ch11_S1_Muslim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29575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ontent Placeholder 4"/>
          <p:cNvSpPr>
            <a:spLocks noGrp="1"/>
          </p:cNvSpPr>
          <p:nvPr>
            <p:ph idx="1"/>
          </p:nvPr>
        </p:nvSpPr>
        <p:spPr bwMode="auto">
          <a:xfrm>
            <a:off x="4953000" y="2819400"/>
            <a:ext cx="3352800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indent="0">
              <a:spcBef>
                <a:spcPct val="0"/>
              </a:spcBef>
              <a:spcAft>
                <a:spcPts val="1588"/>
              </a:spcAft>
              <a:buFontTx/>
              <a:buNone/>
            </a:pPr>
            <a:r>
              <a:rPr lang="en-US" altLang="en-US" smtClean="0">
                <a:solidFill>
                  <a:srgbClr val="0033CC"/>
                </a:solidFill>
              </a:rPr>
              <a:t>Muslim civilization flourished</a:t>
            </a:r>
            <a:r>
              <a:rPr lang="en-US" altLang="en-US" smtClean="0"/>
              <a:t> in cities such as Cairo, Fez, and Marrakesh.</a:t>
            </a:r>
          </a:p>
          <a:p>
            <a:pPr marL="0" indent="0">
              <a:spcBef>
                <a:spcPct val="0"/>
              </a:spcBef>
              <a:spcAft>
                <a:spcPts val="1588"/>
              </a:spcAft>
              <a:buFontTx/>
              <a:buNone/>
            </a:pPr>
            <a:endParaRPr lang="en-US" altLang="en-US" smtClean="0"/>
          </a:p>
        </p:txBody>
      </p:sp>
      <p:sp>
        <p:nvSpPr>
          <p:cNvPr id="16389" name="Title 3"/>
          <p:cNvSpPr>
            <a:spLocks/>
          </p:cNvSpPr>
          <p:nvPr/>
        </p:nvSpPr>
        <p:spPr bwMode="auto">
          <a:xfrm>
            <a:off x="457200" y="157162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 b="1">
                <a:solidFill>
                  <a:schemeClr val="tx1"/>
                </a:solidFill>
                <a:latin typeface="Verdana" pitchFamily="34" charset="0"/>
              </a:rPr>
              <a:t>Islam spread to North Africa in the 690s and became the dominant religion there.</a:t>
            </a:r>
            <a:br>
              <a:rPr lang="en-US" altLang="en-US" sz="2200" b="1">
                <a:solidFill>
                  <a:schemeClr val="tx1"/>
                </a:solidFill>
                <a:latin typeface="Verdana" pitchFamily="34" charset="0"/>
              </a:rPr>
            </a:br>
            <a:endParaRPr lang="en-US" altLang="en-US" sz="2200" b="1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3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10"/>
          <p:cNvSpPr>
            <a:spLocks noGrp="1"/>
          </p:cNvSpPr>
          <p:nvPr>
            <p:ph idx="1"/>
          </p:nvPr>
        </p:nvSpPr>
        <p:spPr bwMode="auto">
          <a:xfrm>
            <a:off x="766293" y="914400"/>
            <a:ext cx="7848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indent="-230188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dirty="0" smtClean="0"/>
              <a:t>A trade network took goods from the savannah across the Sahara.</a:t>
            </a:r>
            <a:endParaRPr lang="en-US" altLang="en-US" dirty="0" smtClean="0">
              <a:solidFill>
                <a:srgbClr val="0033CC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881130" y="2133600"/>
            <a:ext cx="822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spcAft>
                <a:spcPts val="1588"/>
              </a:spcAft>
              <a:buFont typeface="Times" pitchFamily="28" charset="0"/>
              <a:buChar char="•"/>
              <a:defRPr/>
            </a:pPr>
            <a:r>
              <a:rPr lang="en-US" sz="3200" kern="0" dirty="0">
                <a:latin typeface="Verdana" pitchFamily="28" charset="0"/>
                <a:cs typeface="+mn-cs"/>
              </a:rPr>
              <a:t>Gold and salt were two of the most traded </a:t>
            </a:r>
            <a:r>
              <a:rPr lang="en-US" sz="3200" b="1" kern="0" dirty="0">
                <a:solidFill>
                  <a:srgbClr val="FF0000"/>
                </a:solidFill>
                <a:latin typeface="Verdana" pitchFamily="28" charset="0"/>
                <a:cs typeface="+mn-cs"/>
              </a:rPr>
              <a:t>commodities</a:t>
            </a:r>
            <a:r>
              <a:rPr lang="en-US" b="1" kern="0" dirty="0">
                <a:solidFill>
                  <a:srgbClr val="FF0000"/>
                </a:solidFill>
                <a:latin typeface="Verdana" pitchFamily="28" charset="0"/>
                <a:cs typeface="+mn-cs"/>
              </a:rPr>
              <a:t>.</a:t>
            </a:r>
            <a:r>
              <a:rPr lang="en-US" kern="0" dirty="0">
                <a:latin typeface="Verdana" pitchFamily="28" charset="0"/>
                <a:cs typeface="+mn-cs"/>
              </a:rPr>
              <a:t> 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859665" y="3200400"/>
            <a:ext cx="7467600" cy="182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spcAft>
                <a:spcPts val="1588"/>
              </a:spcAft>
              <a:buClr>
                <a:schemeClr val="tx1"/>
              </a:buClr>
              <a:buFont typeface="Times" pitchFamily="28" charset="0"/>
              <a:buChar char="•"/>
              <a:defRPr/>
            </a:pPr>
            <a:r>
              <a:rPr lang="en-US" sz="3200" kern="0" dirty="0">
                <a:solidFill>
                  <a:srgbClr val="0033CC"/>
                </a:solidFill>
                <a:latin typeface="Verdana" pitchFamily="28" charset="0"/>
                <a:cs typeface="+mn-cs"/>
              </a:rPr>
              <a:t>As trade grew, cities developed on the northern edges of the savanna.</a:t>
            </a:r>
          </a:p>
          <a:p>
            <a:pPr marL="230188" indent="-230188" eaLnBrk="0" hangingPunct="0">
              <a:spcAft>
                <a:spcPts val="1588"/>
              </a:spcAft>
              <a:buFont typeface="Times" pitchFamily="28" charset="0"/>
              <a:buChar char="•"/>
              <a:defRPr/>
            </a:pPr>
            <a:r>
              <a:rPr lang="en-US" sz="3200" kern="0" dirty="0">
                <a:latin typeface="Verdana" pitchFamily="28" charset="0"/>
                <a:cs typeface="+mn-cs"/>
              </a:rPr>
              <a:t>Monarchs gained control of trade routes and built powerful kingdoms.</a:t>
            </a:r>
          </a:p>
        </p:txBody>
      </p:sp>
      <p:sp>
        <p:nvSpPr>
          <p:cNvPr id="8198" name="Title 9"/>
          <p:cNvSpPr>
            <a:spLocks/>
          </p:cNvSpPr>
          <p:nvPr/>
        </p:nvSpPr>
        <p:spPr bwMode="auto">
          <a:xfrm>
            <a:off x="762000" y="28977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 b="1" dirty="0">
                <a:latin typeface="Verdana" pitchFamily="34" charset="0"/>
              </a:rPr>
              <a:t>When farmers created </a:t>
            </a:r>
            <a:r>
              <a:rPr lang="en-US" altLang="en-US" sz="2200" b="1" dirty="0">
                <a:solidFill>
                  <a:srgbClr val="FF0000"/>
                </a:solidFill>
                <a:latin typeface="Verdana" pitchFamily="34" charset="0"/>
              </a:rPr>
              <a:t>surpluses,</a:t>
            </a:r>
            <a:r>
              <a:rPr lang="en-US" altLang="en-US" sz="2200" b="1" dirty="0">
                <a:latin typeface="Verdana" pitchFamily="34" charset="0"/>
              </a:rPr>
              <a:t> trade expanded across Africa.</a:t>
            </a:r>
          </a:p>
        </p:txBody>
      </p:sp>
    </p:spTree>
    <p:extLst>
      <p:ext uri="{BB962C8B-B14F-4D97-AF65-F5344CB8AC3E}">
        <p14:creationId xmlns:p14="http://schemas.microsoft.com/office/powerpoint/2010/main" val="343788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4"/>
          <p:cNvSpPr>
            <a:spLocks noGrp="1"/>
          </p:cNvSpPr>
          <p:nvPr>
            <p:ph idx="1"/>
          </p:nvPr>
        </p:nvSpPr>
        <p:spPr bwMode="auto">
          <a:xfrm>
            <a:off x="5308600" y="3209925"/>
            <a:ext cx="33528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230188" indent="-230188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Travel along desert routes was long and dangerous. </a:t>
            </a:r>
            <a:endParaRPr lang="en-US" altLang="en-US" b="1" smtClean="0"/>
          </a:p>
        </p:txBody>
      </p:sp>
      <p:pic>
        <p:nvPicPr>
          <p:cNvPr id="9220" name="Picture 5" descr="WH-Ch11_S2_AfricaTradeRoute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422400"/>
            <a:ext cx="43259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3"/>
          <p:cNvSpPr>
            <a:spLocks/>
          </p:cNvSpPr>
          <p:nvPr/>
        </p:nvSpPr>
        <p:spPr bwMode="auto">
          <a:xfrm>
            <a:off x="5308600" y="1308100"/>
            <a:ext cx="3429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 b="1">
                <a:latin typeface="Verdana" pitchFamily="34" charset="0"/>
              </a:rPr>
              <a:t>Trade routes criss-crossed the African continent between 1000 B.C. and </a:t>
            </a:r>
            <a:br>
              <a:rPr lang="en-US" altLang="en-US" sz="2200" b="1">
                <a:latin typeface="Verdana" pitchFamily="34" charset="0"/>
              </a:rPr>
            </a:br>
            <a:r>
              <a:rPr lang="en-US" altLang="en-US" sz="2200" b="1">
                <a:latin typeface="Verdana" pitchFamily="34" charset="0"/>
              </a:rPr>
              <a:t>1600 A.D.</a:t>
            </a:r>
          </a:p>
        </p:txBody>
      </p:sp>
    </p:spTree>
    <p:extLst>
      <p:ext uri="{BB962C8B-B14F-4D97-AF65-F5344CB8AC3E}">
        <p14:creationId xmlns:p14="http://schemas.microsoft.com/office/powerpoint/2010/main" val="275925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WH-Ch11_S2_AfricanKingd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424973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ontent Placeholder 5"/>
          <p:cNvSpPr>
            <a:spLocks noGrp="1"/>
          </p:cNvSpPr>
          <p:nvPr>
            <p:ph idx="1"/>
          </p:nvPr>
        </p:nvSpPr>
        <p:spPr bwMode="auto">
          <a:xfrm>
            <a:off x="5029200" y="3246438"/>
            <a:ext cx="3429000" cy="2849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spcAft>
                <a:spcPts val="1588"/>
              </a:spcAft>
              <a:buFontTx/>
              <a:buNone/>
            </a:pPr>
            <a:r>
              <a:rPr lang="en-US" altLang="en-US" smtClean="0"/>
              <a:t>The kings of Mali, or </a:t>
            </a:r>
            <a:r>
              <a:rPr lang="en-US" altLang="en-US" i="1" smtClean="0"/>
              <a:t>mansas,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0033CC"/>
                </a:solidFill>
              </a:rPr>
              <a:t>took control of gold-mining regions </a:t>
            </a:r>
            <a:r>
              <a:rPr lang="en-US" altLang="en-US" smtClean="0"/>
              <a:t>and salt supplies.</a:t>
            </a:r>
          </a:p>
          <a:p>
            <a:pPr marL="0" indent="0">
              <a:spcBef>
                <a:spcPct val="0"/>
              </a:spcBef>
              <a:spcAft>
                <a:spcPts val="1588"/>
              </a:spcAft>
              <a:buFontTx/>
              <a:buNone/>
            </a:pPr>
            <a:endParaRPr lang="en-US" altLang="en-US" smtClean="0"/>
          </a:p>
        </p:txBody>
      </p:sp>
      <p:sp>
        <p:nvSpPr>
          <p:cNvPr id="10245" name="Title 4"/>
          <p:cNvSpPr>
            <a:spLocks/>
          </p:cNvSpPr>
          <p:nvPr/>
        </p:nvSpPr>
        <p:spPr bwMode="auto">
          <a:xfrm>
            <a:off x="457200" y="1828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 b="1">
                <a:latin typeface="Verdana" pitchFamily="34" charset="0"/>
              </a:rPr>
              <a:t>According to tradition, the kingdom of </a:t>
            </a:r>
            <a:r>
              <a:rPr lang="en-US" altLang="en-US" sz="2200" b="1">
                <a:solidFill>
                  <a:srgbClr val="FF0000"/>
                </a:solidFill>
                <a:latin typeface="Verdana" pitchFamily="34" charset="0"/>
              </a:rPr>
              <a:t>Mali</a:t>
            </a:r>
            <a:r>
              <a:rPr lang="en-US" altLang="en-US" sz="2200" b="1">
                <a:latin typeface="Verdana" pitchFamily="34" charset="0"/>
              </a:rPr>
              <a:t> was founded in 1235 by a young man named </a:t>
            </a:r>
            <a:r>
              <a:rPr lang="en-US" altLang="en-US" sz="2200" b="1">
                <a:solidFill>
                  <a:srgbClr val="FF0000"/>
                </a:solidFill>
                <a:latin typeface="Verdana" pitchFamily="34" charset="0"/>
              </a:rPr>
              <a:t>Sundiata.</a:t>
            </a:r>
          </a:p>
        </p:txBody>
      </p:sp>
    </p:spTree>
    <p:extLst>
      <p:ext uri="{BB962C8B-B14F-4D97-AF65-F5344CB8AC3E}">
        <p14:creationId xmlns:p14="http://schemas.microsoft.com/office/powerpoint/2010/main" val="423780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4459288"/>
            <a:ext cx="7467600" cy="1027112"/>
            <a:chOff x="838200" y="4952996"/>
            <a:chExt cx="7467600" cy="1347786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838200" y="4952996"/>
              <a:ext cx="7467600" cy="134778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16200000" scaled="0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340" dir="2700000" algn="ctr" rotWithShape="0">
                <a:srgbClr val="B3C793">
                  <a:alpha val="46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1273" name="Text Box 122"/>
            <p:cNvSpPr txBox="1">
              <a:spLocks noChangeArrowheads="1"/>
            </p:cNvSpPr>
            <p:nvPr/>
          </p:nvSpPr>
          <p:spPr bwMode="auto">
            <a:xfrm>
              <a:off x="990600" y="5096732"/>
              <a:ext cx="7162800" cy="999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He made the pilgrimage to Mecca and brought back Muslim scholars and architects to Mali.</a:t>
              </a:r>
              <a:endParaRPr lang="en-US" altLang="en-US" sz="20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838200" y="3130550"/>
            <a:ext cx="7467600" cy="1447800"/>
            <a:chOff x="838290" y="4269620"/>
            <a:chExt cx="7467584" cy="1142825"/>
          </a:xfrm>
        </p:grpSpPr>
        <p:sp>
          <p:nvSpPr>
            <p:cNvPr id="6" name="AutoShape 13"/>
            <p:cNvSpPr>
              <a:spLocks noChangeArrowheads="1"/>
            </p:cNvSpPr>
            <p:nvPr/>
          </p:nvSpPr>
          <p:spPr bwMode="auto">
            <a:xfrm rot="10792560" flipH="1">
              <a:off x="838290" y="4269620"/>
              <a:ext cx="7467584" cy="1142825"/>
            </a:xfrm>
            <a:prstGeom prst="upArrowCallout">
              <a:avLst>
                <a:gd name="adj1" fmla="val 27309"/>
                <a:gd name="adj2" fmla="val 25810"/>
                <a:gd name="adj3" fmla="val 21440"/>
                <a:gd name="adj4" fmla="val 70641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990690" y="4356084"/>
              <a:ext cx="7162784" cy="60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He conquered additional territory and </a:t>
              </a:r>
              <a:r>
                <a:rPr lang="en-US" altLang="en-US">
                  <a:solidFill>
                    <a:srgbClr val="0033CC"/>
                  </a:solidFill>
                </a:rPr>
                <a:t>converted to Islam.</a:t>
              </a:r>
            </a:p>
          </p:txBody>
        </p:sp>
      </p:grpSp>
      <p:sp>
        <p:nvSpPr>
          <p:cNvPr id="8" name="AutoShape 12"/>
          <p:cNvSpPr>
            <a:spLocks noChangeArrowheads="1"/>
          </p:cNvSpPr>
          <p:nvPr/>
        </p:nvSpPr>
        <p:spPr bwMode="auto">
          <a:xfrm rot="10792560" flipH="1">
            <a:off x="839788" y="1819275"/>
            <a:ext cx="7467600" cy="1444625"/>
          </a:xfrm>
          <a:prstGeom prst="upArrowCallout">
            <a:avLst>
              <a:gd name="adj1" fmla="val 28037"/>
              <a:gd name="adj2" fmla="val 26034"/>
              <a:gd name="adj3" fmla="val 20858"/>
              <a:gd name="adj4" fmla="val 70481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1269" name="Rectangle 29"/>
          <p:cNvSpPr>
            <a:spLocks noChangeArrowheads="1"/>
          </p:cNvSpPr>
          <p:nvPr/>
        </p:nvSpPr>
        <p:spPr bwMode="auto">
          <a:xfrm>
            <a:off x="1066800" y="1935163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The greatest ruler of Mali,</a:t>
            </a:r>
            <a:r>
              <a:rPr lang="en-US" altLang="en-US">
                <a:solidFill>
                  <a:srgbClr val="333399"/>
                </a:solidFill>
              </a:rPr>
              <a:t> </a:t>
            </a:r>
            <a:r>
              <a:rPr lang="en-US" altLang="en-US" b="1">
                <a:solidFill>
                  <a:srgbClr val="FF0000"/>
                </a:solidFill>
              </a:rPr>
              <a:t>Mansa Musa, </a:t>
            </a:r>
            <a:br>
              <a:rPr lang="en-US" altLang="en-US" b="1">
                <a:solidFill>
                  <a:srgbClr val="FF0000"/>
                </a:solidFill>
              </a:rPr>
            </a:br>
            <a:r>
              <a:rPr lang="en-US" altLang="en-US">
                <a:solidFill>
                  <a:srgbClr val="0033CC"/>
                </a:solidFill>
              </a:rPr>
              <a:t>came to power in 1312.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31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5129213"/>
            <a:ext cx="7467600" cy="738187"/>
            <a:chOff x="838200" y="4952999"/>
            <a:chExt cx="7467600" cy="738187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38200" y="4952999"/>
              <a:ext cx="7467600" cy="7381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16200000" scaled="0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340" dir="2700000" algn="ctr" rotWithShape="0">
                <a:srgbClr val="B3C793">
                  <a:alpha val="46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2298" name="Text Box 122"/>
            <p:cNvSpPr txBox="1">
              <a:spLocks noChangeArrowheads="1"/>
            </p:cNvSpPr>
            <p:nvPr/>
          </p:nvSpPr>
          <p:spPr bwMode="auto">
            <a:xfrm>
              <a:off x="990600" y="5097461"/>
              <a:ext cx="71628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He formed strong ties to the Muslim world.</a:t>
              </a:r>
              <a:endParaRPr lang="en-US" altLang="en-US" sz="200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38200" y="3800475"/>
            <a:ext cx="7467600" cy="1447800"/>
            <a:chOff x="838290" y="4269620"/>
            <a:chExt cx="7467584" cy="1142825"/>
          </a:xfrm>
        </p:grpSpPr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 rot="10792560" flipH="1">
              <a:off x="838290" y="4269620"/>
              <a:ext cx="7467584" cy="1142825"/>
            </a:xfrm>
            <a:prstGeom prst="upArrowCallout">
              <a:avLst>
                <a:gd name="adj1" fmla="val 27309"/>
                <a:gd name="adj2" fmla="val 25810"/>
                <a:gd name="adj3" fmla="val 21440"/>
                <a:gd name="adj4" fmla="val 70641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838290" y="4356084"/>
              <a:ext cx="7467584" cy="60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When he died, the emperor Askia Muhammad </a:t>
              </a:r>
              <a:r>
                <a:rPr lang="en-US" altLang="en-US">
                  <a:solidFill>
                    <a:srgbClr val="0033CC"/>
                  </a:solidFill>
                </a:rPr>
                <a:t>expanded Songhai territory,</a:t>
              </a:r>
              <a:r>
                <a:rPr lang="en-US" altLang="en-US">
                  <a:solidFill>
                    <a:srgbClr val="0066CC"/>
                  </a:solidFill>
                </a:rPr>
                <a:t> </a:t>
              </a:r>
              <a:r>
                <a:rPr lang="en-US" altLang="en-US"/>
                <a:t>holding court at Gao.</a:t>
              </a:r>
            </a:p>
          </p:txBody>
        </p:sp>
      </p:grpSp>
      <p:sp>
        <p:nvSpPr>
          <p:cNvPr id="9" name="AutoShape 12"/>
          <p:cNvSpPr>
            <a:spLocks noChangeArrowheads="1"/>
          </p:cNvSpPr>
          <p:nvPr/>
        </p:nvSpPr>
        <p:spPr bwMode="auto">
          <a:xfrm rot="10792560" flipH="1">
            <a:off x="839788" y="2489200"/>
            <a:ext cx="7467600" cy="1444625"/>
          </a:xfrm>
          <a:prstGeom prst="upArrowCallout">
            <a:avLst>
              <a:gd name="adj1" fmla="val 28037"/>
              <a:gd name="adj2" fmla="val 26034"/>
              <a:gd name="adj3" fmla="val 20858"/>
              <a:gd name="adj4" fmla="val 70481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2293" name="Rectangle 29"/>
          <p:cNvSpPr>
            <a:spLocks noChangeArrowheads="1"/>
          </p:cNvSpPr>
          <p:nvPr/>
        </p:nvSpPr>
        <p:spPr bwMode="auto">
          <a:xfrm>
            <a:off x="1066800" y="2605088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The soldier-king Sonni Ali </a:t>
            </a:r>
            <a:r>
              <a:rPr lang="en-US" altLang="en-US">
                <a:solidFill>
                  <a:srgbClr val="0033CC"/>
                </a:solidFill>
              </a:rPr>
              <a:t>brought trade routes and cities under his control.</a:t>
            </a:r>
            <a:r>
              <a:rPr lang="en-US" altLang="en-US"/>
              <a:t> </a:t>
            </a:r>
          </a:p>
        </p:txBody>
      </p:sp>
      <p:sp>
        <p:nvSpPr>
          <p:cNvPr id="12300" name="Title 7"/>
          <p:cNvSpPr>
            <a:spLocks/>
          </p:cNvSpPr>
          <p:nvPr/>
        </p:nvSpPr>
        <p:spPr bwMode="auto">
          <a:xfrm>
            <a:off x="457200" y="1506538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 b="1">
                <a:latin typeface="Verdana" pitchFamily="34" charset="0"/>
              </a:rPr>
              <a:t>In the 1400s a new West African kingdom, </a:t>
            </a:r>
            <a:r>
              <a:rPr lang="en-US" altLang="en-US" sz="2200" b="1">
                <a:solidFill>
                  <a:srgbClr val="FF0000"/>
                </a:solidFill>
                <a:latin typeface="Verdana" pitchFamily="34" charset="0"/>
              </a:rPr>
              <a:t>Songhai,</a:t>
            </a:r>
            <a:r>
              <a:rPr lang="en-US" altLang="en-US" sz="2200" b="1">
                <a:latin typeface="Verdana" pitchFamily="34" charset="0"/>
              </a:rPr>
              <a:t> developed.</a:t>
            </a:r>
          </a:p>
        </p:txBody>
      </p:sp>
    </p:spTree>
    <p:extLst>
      <p:ext uri="{BB962C8B-B14F-4D97-AF65-F5344CB8AC3E}">
        <p14:creationId xmlns:p14="http://schemas.microsoft.com/office/powerpoint/2010/main" val="278396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6"/>
          <p:cNvSpPr>
            <a:spLocks noGrp="1"/>
          </p:cNvSpPr>
          <p:nvPr>
            <p:ph idx="1"/>
          </p:nvPr>
        </p:nvSpPr>
        <p:spPr bwMode="auto">
          <a:xfrm>
            <a:off x="838200" y="2895600"/>
            <a:ext cx="74676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30188" indent="-230188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In 1591, invaders from </a:t>
            </a:r>
            <a:r>
              <a:rPr lang="en-US" altLang="en-US" smtClean="0">
                <a:solidFill>
                  <a:srgbClr val="0033CC"/>
                </a:solidFill>
              </a:rPr>
              <a:t>Morocco conquered the empire.</a:t>
            </a:r>
            <a:r>
              <a:rPr lang="en-US" altLang="en-US" smtClean="0"/>
              <a:t> </a:t>
            </a:r>
          </a:p>
          <a:p>
            <a:pPr marL="230188" indent="-230188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Though the invaders couldn’t maintain control, the glory of the Songhai kingdom was over.</a:t>
            </a:r>
          </a:p>
        </p:txBody>
      </p:sp>
      <p:sp>
        <p:nvSpPr>
          <p:cNvPr id="13316" name="Title 4"/>
          <p:cNvSpPr>
            <a:spLocks/>
          </p:cNvSpPr>
          <p:nvPr/>
        </p:nvSpPr>
        <p:spPr bwMode="auto">
          <a:xfrm>
            <a:off x="838200" y="1828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 b="1">
                <a:latin typeface="Verdana" pitchFamily="34" charset="0"/>
              </a:rPr>
              <a:t>The Songhai kingdom experienced disputes </a:t>
            </a:r>
            <a:br>
              <a:rPr lang="en-US" altLang="en-US" sz="2200" b="1">
                <a:latin typeface="Verdana" pitchFamily="34" charset="0"/>
              </a:rPr>
            </a:br>
            <a:r>
              <a:rPr lang="en-US" altLang="en-US" sz="2200" b="1">
                <a:latin typeface="Verdana" pitchFamily="34" charset="0"/>
              </a:rPr>
              <a:t>over succession in the late 1500s.</a:t>
            </a:r>
          </a:p>
        </p:txBody>
      </p:sp>
    </p:spTree>
    <p:extLst>
      <p:ext uri="{BB962C8B-B14F-4D97-AF65-F5344CB8AC3E}">
        <p14:creationId xmlns:p14="http://schemas.microsoft.com/office/powerpoint/2010/main" val="414989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143000" y="2568575"/>
            <a:ext cx="6858000" cy="2384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5384" name="Group 24"/>
          <p:cNvGraphicFramePr>
            <a:graphicFrameLocks noGrp="1"/>
          </p:cNvGraphicFramePr>
          <p:nvPr/>
        </p:nvGraphicFramePr>
        <p:xfrm>
          <a:off x="1371600" y="2617788"/>
          <a:ext cx="6477000" cy="2260600"/>
        </p:xfrm>
        <a:graphic>
          <a:graphicData uri="http://schemas.openxmlformats.org/drawingml/2006/table">
            <a:tbl>
              <a:tblPr/>
              <a:tblGrid>
                <a:gridCol w="1828800"/>
                <a:gridCol w="2667000"/>
                <a:gridCol w="1981200"/>
              </a:tblGrid>
              <a:tr h="4267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Kingdom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Notable Cities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Years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6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Ghana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Kumbi Saleh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800–1050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Mali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Timbuktu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1235–1400s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5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Songhai     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Gao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1464–1591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9" name="Title 4"/>
          <p:cNvSpPr>
            <a:spLocks/>
          </p:cNvSpPr>
          <p:nvPr/>
        </p:nvSpPr>
        <p:spPr bwMode="auto">
          <a:xfrm>
            <a:off x="457200" y="1703388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 b="1">
                <a:latin typeface="Verdana" pitchFamily="34" charset="0"/>
              </a:rPr>
              <a:t>Great Kingdoms of West Africa</a:t>
            </a:r>
          </a:p>
        </p:txBody>
      </p:sp>
    </p:spTree>
    <p:extLst>
      <p:ext uri="{BB962C8B-B14F-4D97-AF65-F5344CB8AC3E}">
        <p14:creationId xmlns:p14="http://schemas.microsoft.com/office/powerpoint/2010/main" val="186539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 bwMode="auto">
          <a:xfrm>
            <a:off x="837127" y="3276600"/>
            <a:ext cx="74676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30188" indent="-230188"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sz="2800" dirty="0" smtClean="0">
                <a:solidFill>
                  <a:srgbClr val="0033CC"/>
                </a:solidFill>
              </a:rPr>
              <a:t>Benin</a:t>
            </a:r>
            <a:r>
              <a:rPr lang="en-US" altLang="en-US" sz="2800" dirty="0" smtClean="0">
                <a:solidFill>
                  <a:srgbClr val="0066CC"/>
                </a:solidFill>
              </a:rPr>
              <a:t> </a:t>
            </a:r>
            <a:r>
              <a:rPr lang="en-US" altLang="en-US" sz="2800" dirty="0" smtClean="0"/>
              <a:t>rose on the Guinea Coast during the 1300s. Its people knew how to cast bronze and brass.</a:t>
            </a:r>
          </a:p>
          <a:p>
            <a:pPr marL="230188" indent="-230188"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sz="2800" dirty="0" smtClean="0"/>
              <a:t>The Hausa of West Africa became prominent in the 1300s. They </a:t>
            </a:r>
            <a:r>
              <a:rPr lang="en-US" altLang="en-US" sz="2800" dirty="0" smtClean="0">
                <a:solidFill>
                  <a:srgbClr val="0033CC"/>
                </a:solidFill>
              </a:rPr>
              <a:t>built walled cities</a:t>
            </a:r>
            <a:r>
              <a:rPr lang="en-US" altLang="en-US" sz="2800" dirty="0" smtClean="0"/>
              <a:t> for protection. They were quite progressive—</a:t>
            </a:r>
            <a:r>
              <a:rPr lang="en-US" altLang="en-US" sz="2800" dirty="0" smtClean="0">
                <a:solidFill>
                  <a:srgbClr val="0033CC"/>
                </a:solidFill>
              </a:rPr>
              <a:t>many of their rulers were women.</a:t>
            </a:r>
          </a:p>
        </p:txBody>
      </p:sp>
      <p:sp>
        <p:nvSpPr>
          <p:cNvPr id="15365" name="Title 4"/>
          <p:cNvSpPr>
            <a:spLocks/>
          </p:cNvSpPr>
          <p:nvPr/>
        </p:nvSpPr>
        <p:spPr bwMode="auto">
          <a:xfrm>
            <a:off x="838200" y="2286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3200" b="1" dirty="0">
                <a:latin typeface="Verdana" pitchFamily="34" charset="0"/>
              </a:rPr>
              <a:t>In addition to the great kingdoms of Ghana, </a:t>
            </a:r>
            <a:br>
              <a:rPr lang="en-US" altLang="en-US" sz="3200" b="1" dirty="0">
                <a:latin typeface="Verdana" pitchFamily="34" charset="0"/>
              </a:rPr>
            </a:br>
            <a:r>
              <a:rPr lang="en-US" altLang="en-US" sz="3200" b="1" dirty="0">
                <a:latin typeface="Verdana" pitchFamily="34" charset="0"/>
              </a:rPr>
              <a:t>Mali, and Songhai, there were several smaller societies in the region.</a:t>
            </a:r>
          </a:p>
        </p:txBody>
      </p:sp>
    </p:spTree>
    <p:extLst>
      <p:ext uri="{BB962C8B-B14F-4D97-AF65-F5344CB8AC3E}">
        <p14:creationId xmlns:p14="http://schemas.microsoft.com/office/powerpoint/2010/main" val="51033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WH-Ch11_S1_AfricaMapBlow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3152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1093"/>
          <p:cNvSpPr txBox="1">
            <a:spLocks noChangeArrowheads="1"/>
          </p:cNvSpPr>
          <p:nvPr/>
        </p:nvSpPr>
        <p:spPr bwMode="auto">
          <a:xfrm>
            <a:off x="2057400" y="5486400"/>
            <a:ext cx="5638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25000"/>
              </a:spcAft>
              <a:buSzPct val="80000"/>
            </a:pPr>
            <a:r>
              <a:rPr lang="en-US" altLang="en-US"/>
              <a:t>One of its most notable geographic features is the vast </a:t>
            </a:r>
            <a:r>
              <a:rPr lang="en-US" altLang="en-US" b="1">
                <a:solidFill>
                  <a:srgbClr val="FF0000"/>
                </a:solidFill>
              </a:rPr>
              <a:t>Sahara</a:t>
            </a:r>
            <a:r>
              <a:rPr lang="en-US" altLang="en-US"/>
              <a:t> Desert.</a:t>
            </a:r>
          </a:p>
        </p:txBody>
      </p:sp>
      <p:sp>
        <p:nvSpPr>
          <p:cNvPr id="8198" name="Title 5"/>
          <p:cNvSpPr>
            <a:spLocks/>
          </p:cNvSpPr>
          <p:nvPr/>
        </p:nvSpPr>
        <p:spPr bwMode="auto">
          <a:xfrm>
            <a:off x="457200" y="141922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 b="1">
                <a:latin typeface="Verdana" pitchFamily="34" charset="0"/>
              </a:rPr>
              <a:t>The variety of climate and geography in Africa influenced its diversity of culture.</a:t>
            </a:r>
          </a:p>
        </p:txBody>
      </p:sp>
    </p:spTree>
    <p:extLst>
      <p:ext uri="{BB962C8B-B14F-4D97-AF65-F5344CB8AC3E}">
        <p14:creationId xmlns:p14="http://schemas.microsoft.com/office/powerpoint/2010/main" val="365377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WH-Ch11_S1_Africa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117600"/>
            <a:ext cx="49514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ontent Placeholder 4"/>
          <p:cNvSpPr>
            <a:spLocks noGrp="1"/>
          </p:cNvSpPr>
          <p:nvPr>
            <p:ph idx="1"/>
          </p:nvPr>
        </p:nvSpPr>
        <p:spPr bwMode="auto">
          <a:xfrm>
            <a:off x="5029200" y="3048000"/>
            <a:ext cx="381000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smtClean="0">
                <a:solidFill>
                  <a:srgbClr val="0033CC"/>
                </a:solidFill>
              </a:rPr>
              <a:t>The most populated regions are the </a:t>
            </a:r>
            <a:r>
              <a:rPr lang="en-US" altLang="en-US" b="1" smtClean="0">
                <a:solidFill>
                  <a:srgbClr val="FF0000"/>
                </a:solidFill>
              </a:rPr>
              <a:t>savannas.</a:t>
            </a:r>
            <a:endParaRPr lang="en-US" altLang="en-US" smtClean="0"/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Deserts, rain forests, and rivers with </a:t>
            </a:r>
            <a:r>
              <a:rPr lang="en-US" altLang="en-US" b="1" smtClean="0">
                <a:solidFill>
                  <a:srgbClr val="FF0000"/>
                </a:solidFill>
              </a:rPr>
              <a:t>cataracts</a:t>
            </a:r>
            <a:r>
              <a:rPr lang="en-US" altLang="en-US" smtClean="0"/>
              <a:t> hindered easy movement.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endParaRPr lang="en-US" altLang="en-US" smtClean="0"/>
          </a:p>
        </p:txBody>
      </p:sp>
      <p:sp>
        <p:nvSpPr>
          <p:cNvPr id="9222" name="Title 3"/>
          <p:cNvSpPr>
            <a:spLocks/>
          </p:cNvSpPr>
          <p:nvPr/>
        </p:nvSpPr>
        <p:spPr bwMode="auto">
          <a:xfrm>
            <a:off x="5029200" y="1422400"/>
            <a:ext cx="36576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 b="1">
                <a:latin typeface="Verdana" pitchFamily="34" charset="0"/>
              </a:rPr>
              <a:t>African vegetation regions are wide bands across the continent.</a:t>
            </a:r>
          </a:p>
        </p:txBody>
      </p:sp>
    </p:spTree>
    <p:extLst>
      <p:ext uri="{BB962C8B-B14F-4D97-AF65-F5344CB8AC3E}">
        <p14:creationId xmlns:p14="http://schemas.microsoft.com/office/powerpoint/2010/main" val="139071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5"/>
          <p:cNvSpPr>
            <a:spLocks noGrp="1"/>
          </p:cNvSpPr>
          <p:nvPr>
            <p:ph idx="1"/>
          </p:nvPr>
        </p:nvSpPr>
        <p:spPr bwMode="auto">
          <a:xfrm>
            <a:off x="838200" y="2895600"/>
            <a:ext cx="78486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They could carry heavy loads 20 or 30 miles a day. 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Merchants on both sides of the Sahara profited from these </a:t>
            </a:r>
            <a:r>
              <a:rPr lang="en-US" altLang="en-US" smtClean="0">
                <a:solidFill>
                  <a:srgbClr val="0033CC"/>
                </a:solidFill>
              </a:rPr>
              <a:t>“ships of the desert.”</a:t>
            </a:r>
          </a:p>
        </p:txBody>
      </p:sp>
      <p:sp>
        <p:nvSpPr>
          <p:cNvPr id="10244" name="Title 4"/>
          <p:cNvSpPr>
            <a:spLocks/>
          </p:cNvSpPr>
          <p:nvPr/>
        </p:nvSpPr>
        <p:spPr bwMode="auto">
          <a:xfrm>
            <a:off x="838200" y="17526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 b="1">
                <a:latin typeface="Verdana" pitchFamily="34" charset="0"/>
              </a:rPr>
              <a:t>Despite the difficulty of travel, trade expanded </a:t>
            </a:r>
            <a:br>
              <a:rPr lang="en-US" altLang="en-US" sz="2200" b="1">
                <a:latin typeface="Verdana" pitchFamily="34" charset="0"/>
              </a:rPr>
            </a:br>
            <a:r>
              <a:rPr lang="en-US" altLang="en-US" sz="2200" b="1">
                <a:latin typeface="Verdana" pitchFamily="34" charset="0"/>
              </a:rPr>
              <a:t>by A.D. 200 due to camels from Asia.</a:t>
            </a:r>
            <a:br>
              <a:rPr lang="en-US" altLang="en-US" sz="2200" b="1">
                <a:latin typeface="Verdana" pitchFamily="34" charset="0"/>
              </a:rPr>
            </a:br>
            <a:endParaRPr lang="en-US" altLang="en-US" sz="2200" b="1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4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6"/>
          <p:cNvSpPr>
            <a:spLocks noGrp="1"/>
          </p:cNvSpPr>
          <p:nvPr>
            <p:ph idx="1"/>
          </p:nvPr>
        </p:nvSpPr>
        <p:spPr bwMode="auto">
          <a:xfrm>
            <a:off x="838200" y="2743200"/>
            <a:ext cx="7848600" cy="2392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The Sahara was a well-watered area at the time.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However, around 2500 B.C. climate change led to</a:t>
            </a:r>
            <a:r>
              <a:rPr lang="en-US" altLang="en-US" smtClean="0">
                <a:solidFill>
                  <a:srgbClr val="0033CC"/>
                </a:solidFill>
              </a:rPr>
              <a:t> </a:t>
            </a:r>
            <a:r>
              <a:rPr lang="en-US" altLang="en-US" b="1" smtClean="0">
                <a:solidFill>
                  <a:srgbClr val="FF0000"/>
                </a:solidFill>
              </a:rPr>
              <a:t>desertification</a:t>
            </a:r>
            <a:r>
              <a:rPr lang="en-US" altLang="en-US" smtClean="0"/>
              <a:t> of the Sahara.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As farmland was lost, </a:t>
            </a:r>
            <a:r>
              <a:rPr lang="en-US" altLang="en-US" smtClean="0">
                <a:solidFill>
                  <a:srgbClr val="0033CC"/>
                </a:solidFill>
              </a:rPr>
              <a:t>people began to migrate south.</a:t>
            </a:r>
            <a:endParaRPr lang="en-US" altLang="en-US" smtClean="0"/>
          </a:p>
        </p:txBody>
      </p:sp>
      <p:sp>
        <p:nvSpPr>
          <p:cNvPr id="11268" name="Title 5"/>
          <p:cNvSpPr>
            <a:spLocks/>
          </p:cNvSpPr>
          <p:nvPr/>
        </p:nvSpPr>
        <p:spPr bwMode="auto">
          <a:xfrm>
            <a:off x="838200" y="17526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1588"/>
              </a:spcAft>
            </a:pPr>
            <a:r>
              <a:rPr lang="en-US" altLang="en-US" sz="2200" b="1">
                <a:latin typeface="Verdana" pitchFamily="34" charset="0"/>
              </a:rPr>
              <a:t>Neolithic farmers cultivated the Nile Valley. </a:t>
            </a:r>
            <a:br>
              <a:rPr lang="en-US" altLang="en-US" sz="2200" b="1">
                <a:latin typeface="Verdana" pitchFamily="34" charset="0"/>
              </a:rPr>
            </a:br>
            <a:r>
              <a:rPr lang="en-US" altLang="en-US" sz="2200" b="1">
                <a:latin typeface="Verdana" pitchFamily="34" charset="0"/>
              </a:rPr>
              <a:t>Villages also appeared in the Sahara.</a:t>
            </a:r>
          </a:p>
        </p:txBody>
      </p:sp>
    </p:spTree>
    <p:extLst>
      <p:ext uri="{BB962C8B-B14F-4D97-AF65-F5344CB8AC3E}">
        <p14:creationId xmlns:p14="http://schemas.microsoft.com/office/powerpoint/2010/main" val="107304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5867400" y="1752600"/>
            <a:ext cx="29718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1"/>
              <a:t>The West Africans who  migrated south and east spoke </a:t>
            </a:r>
            <a:br>
              <a:rPr lang="en-US" altLang="en-US" b="1"/>
            </a:br>
            <a:r>
              <a:rPr lang="en-US" altLang="en-US" b="1"/>
              <a:t>a language </a:t>
            </a:r>
            <a:br>
              <a:rPr lang="en-US" altLang="en-US" b="1"/>
            </a:br>
            <a:r>
              <a:rPr lang="en-US" altLang="en-US" b="1"/>
              <a:t>called </a:t>
            </a:r>
            <a:r>
              <a:rPr lang="en-US" altLang="en-US" b="1">
                <a:solidFill>
                  <a:srgbClr val="FF0000"/>
                </a:solidFill>
              </a:rPr>
              <a:t>Bantu.</a:t>
            </a:r>
          </a:p>
          <a:p>
            <a:pPr eaLnBrk="1" hangingPunct="1">
              <a:spcAft>
                <a:spcPct val="60000"/>
              </a:spcAft>
            </a:pPr>
            <a:endParaRPr lang="en-US" altLang="en-US" b="1"/>
          </a:p>
        </p:txBody>
      </p:sp>
      <p:pic>
        <p:nvPicPr>
          <p:cNvPr id="12291" name="Picture 4" descr="WH-Ch11_S1_AfricaLanguage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0675"/>
            <a:ext cx="54102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93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4"/>
          <p:cNvSpPr>
            <a:spLocks noGrp="1"/>
          </p:cNvSpPr>
          <p:nvPr>
            <p:ph idx="1"/>
          </p:nvPr>
        </p:nvSpPr>
        <p:spPr bwMode="auto">
          <a:xfrm>
            <a:off x="3746500" y="2476500"/>
            <a:ext cx="4800600" cy="3306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It was located south of Egypt on the upper Nile River.</a:t>
            </a:r>
            <a:endParaRPr lang="en-US" altLang="en-US" b="1" smtClean="0"/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smtClean="0">
                <a:solidFill>
                  <a:srgbClr val="0033CC"/>
                </a:solidFill>
              </a:rPr>
              <a:t>Nubia was under the control </a:t>
            </a:r>
            <a:br>
              <a:rPr lang="en-US" altLang="en-US" smtClean="0">
                <a:solidFill>
                  <a:srgbClr val="0033CC"/>
                </a:solidFill>
              </a:rPr>
            </a:br>
            <a:r>
              <a:rPr lang="en-US" altLang="en-US" smtClean="0">
                <a:solidFill>
                  <a:srgbClr val="0033CC"/>
                </a:solidFill>
              </a:rPr>
              <a:t>of Egyptians for many years.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r>
              <a:rPr lang="en-US" altLang="en-US" smtClean="0"/>
              <a:t>It was forced to move its capital to </a:t>
            </a:r>
            <a:r>
              <a:rPr lang="en-US" altLang="en-US" b="1" smtClean="0">
                <a:solidFill>
                  <a:srgbClr val="FF0000"/>
                </a:solidFill>
              </a:rPr>
              <a:t>Meroë</a:t>
            </a:r>
            <a:r>
              <a:rPr lang="en-US" altLang="en-US" smtClean="0"/>
              <a:t> because </a:t>
            </a:r>
            <a:br>
              <a:rPr lang="en-US" altLang="en-US" smtClean="0"/>
            </a:br>
            <a:r>
              <a:rPr lang="en-US" altLang="en-US" smtClean="0"/>
              <a:t>of Assyrian invaders.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charset="0"/>
              <a:buChar char="•"/>
            </a:pPr>
            <a:endParaRPr lang="en-US" altLang="en-US" smtClean="0"/>
          </a:p>
        </p:txBody>
      </p:sp>
      <p:pic>
        <p:nvPicPr>
          <p:cNvPr id="13316" name="Picture 5" descr="WH-Ch11_S1_Nubia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270827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itle 3"/>
          <p:cNvSpPr>
            <a:spLocks/>
          </p:cNvSpPr>
          <p:nvPr/>
        </p:nvSpPr>
        <p:spPr bwMode="auto">
          <a:xfrm>
            <a:off x="457200" y="1431925"/>
            <a:ext cx="8229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 sz="2200" b="1">
                <a:latin typeface="Verdana" pitchFamily="34" charset="0"/>
              </a:rPr>
              <a:t>The kingdom of </a:t>
            </a:r>
            <a:r>
              <a:rPr lang="en-US" altLang="en-US" sz="2200" b="1">
                <a:solidFill>
                  <a:srgbClr val="FF0000"/>
                </a:solidFill>
                <a:latin typeface="Verdana" pitchFamily="34" charset="0"/>
              </a:rPr>
              <a:t>Nubia</a:t>
            </a:r>
            <a:r>
              <a:rPr lang="en-US" altLang="en-US" sz="2200" b="1">
                <a:latin typeface="Verdana" pitchFamily="34" charset="0"/>
              </a:rPr>
              <a:t> took shape at the same </a:t>
            </a:r>
            <a:br>
              <a:rPr lang="en-US" altLang="en-US" sz="2200" b="1">
                <a:latin typeface="Verdana" pitchFamily="34" charset="0"/>
              </a:rPr>
            </a:br>
            <a:r>
              <a:rPr lang="en-US" altLang="en-US" sz="2200" b="1">
                <a:latin typeface="Verdana" pitchFamily="34" charset="0"/>
              </a:rPr>
              <a:t>time as the great Egyptian civilization.</a:t>
            </a:r>
          </a:p>
        </p:txBody>
      </p:sp>
    </p:spTree>
    <p:extLst>
      <p:ext uri="{BB962C8B-B14F-4D97-AF65-F5344CB8AC3E}">
        <p14:creationId xmlns:p14="http://schemas.microsoft.com/office/powerpoint/2010/main" val="211504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4391025"/>
            <a:ext cx="7467600" cy="1347788"/>
            <a:chOff x="838200" y="4952999"/>
            <a:chExt cx="7467600" cy="1347787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838200" y="4952999"/>
              <a:ext cx="7467600" cy="13477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16200000" scaled="0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340" dir="2700000" algn="ctr" rotWithShape="0">
                <a:srgbClr val="B3C793">
                  <a:alpha val="46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4345" name="Text Box 122"/>
            <p:cNvSpPr txBox="1">
              <a:spLocks noChangeArrowheads="1"/>
            </p:cNvSpPr>
            <p:nvPr/>
          </p:nvSpPr>
          <p:spPr bwMode="auto">
            <a:xfrm>
              <a:off x="990600" y="5097461"/>
              <a:ext cx="7162800" cy="111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Ultimately, the civilization declined. </a:t>
              </a:r>
              <a:br>
                <a:rPr lang="en-US" altLang="en-US"/>
              </a:br>
              <a:r>
                <a:rPr lang="en-US" altLang="en-US"/>
                <a:t>Nubia was invaded from the south by the kingdom of Axum in A.D. 350.</a:t>
              </a:r>
              <a:endParaRPr lang="en-US" altLang="en-US" sz="20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838200" y="3062288"/>
            <a:ext cx="7467600" cy="1447800"/>
            <a:chOff x="838290" y="4269620"/>
            <a:chExt cx="7467584" cy="1142825"/>
          </a:xfrm>
        </p:grpSpPr>
        <p:sp>
          <p:nvSpPr>
            <p:cNvPr id="6" name="AutoShape 13"/>
            <p:cNvSpPr>
              <a:spLocks noChangeArrowheads="1"/>
            </p:cNvSpPr>
            <p:nvPr/>
          </p:nvSpPr>
          <p:spPr bwMode="auto">
            <a:xfrm rot="10792560" flipH="1">
              <a:off x="838290" y="4269620"/>
              <a:ext cx="7467584" cy="1142825"/>
            </a:xfrm>
            <a:prstGeom prst="upArrowCallout">
              <a:avLst>
                <a:gd name="adj1" fmla="val 27309"/>
                <a:gd name="adj2" fmla="val 25810"/>
                <a:gd name="adj3" fmla="val 21440"/>
                <a:gd name="adj4" fmla="val 70641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4343" name="Text Box 8"/>
            <p:cNvSpPr txBox="1">
              <a:spLocks noChangeArrowheads="1"/>
            </p:cNvSpPr>
            <p:nvPr/>
          </p:nvSpPr>
          <p:spPr bwMode="auto">
            <a:xfrm>
              <a:off x="990690" y="4356084"/>
              <a:ext cx="7162784" cy="60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Nubians worshipped their own gods and </a:t>
              </a:r>
            </a:p>
            <a:p>
              <a:pPr algn="ctr" eaLnBrk="1" hangingPunct="1"/>
              <a:r>
                <a:rPr lang="en-US" altLang="en-US"/>
                <a:t>developed their own form of writing.</a:t>
              </a:r>
            </a:p>
          </p:txBody>
        </p:sp>
      </p:grpSp>
      <p:sp>
        <p:nvSpPr>
          <p:cNvPr id="8" name="AutoShape 12"/>
          <p:cNvSpPr>
            <a:spLocks noChangeArrowheads="1"/>
          </p:cNvSpPr>
          <p:nvPr/>
        </p:nvSpPr>
        <p:spPr bwMode="auto">
          <a:xfrm rot="10792560" flipH="1">
            <a:off x="839788" y="1751013"/>
            <a:ext cx="7467600" cy="1444625"/>
          </a:xfrm>
          <a:prstGeom prst="upArrowCallout">
            <a:avLst>
              <a:gd name="adj1" fmla="val 28037"/>
              <a:gd name="adj2" fmla="val 26034"/>
              <a:gd name="adj3" fmla="val 20858"/>
              <a:gd name="adj4" fmla="val 70481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4341" name="Rectangle 29"/>
          <p:cNvSpPr>
            <a:spLocks noChangeArrowheads="1"/>
          </p:cNvSpPr>
          <p:nvPr/>
        </p:nvSpPr>
        <p:spPr bwMode="auto">
          <a:xfrm>
            <a:off x="1066800" y="1866900"/>
            <a:ext cx="7010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33CC"/>
                </a:solidFill>
              </a:rPr>
              <a:t>People in the Nubian capital</a:t>
            </a:r>
            <a:r>
              <a:rPr lang="en-US" altLang="en-US" b="1">
                <a:solidFill>
                  <a:srgbClr val="0033CC"/>
                </a:solidFill>
              </a:rPr>
              <a:t> </a:t>
            </a:r>
            <a:r>
              <a:rPr lang="en-US" altLang="en-US">
                <a:solidFill>
                  <a:srgbClr val="0033CC"/>
                </a:solidFill>
              </a:rPr>
              <a:t>Meroë</a:t>
            </a:r>
            <a:r>
              <a:rPr lang="en-US" altLang="en-US" b="1">
                <a:solidFill>
                  <a:srgbClr val="0033CC"/>
                </a:solidFill>
              </a:rPr>
              <a:t> </a:t>
            </a:r>
            <a:r>
              <a:rPr lang="en-US" altLang="en-US">
                <a:solidFill>
                  <a:srgbClr val="0033CC"/>
                </a:solidFill>
              </a:rPr>
              <a:t>mastered ironworking and the city became a trade center. </a:t>
            </a:r>
          </a:p>
        </p:txBody>
      </p:sp>
    </p:spTree>
    <p:extLst>
      <p:ext uri="{BB962C8B-B14F-4D97-AF65-F5344CB8AC3E}">
        <p14:creationId xmlns:p14="http://schemas.microsoft.com/office/powerpoint/2010/main" val="191803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7" name="AutoShape 1035"/>
          <p:cNvSpPr>
            <a:spLocks noChangeArrowheads="1"/>
          </p:cNvSpPr>
          <p:nvPr/>
        </p:nvSpPr>
        <p:spPr bwMode="auto">
          <a:xfrm rot="5400000" flipH="1">
            <a:off x="1562100" y="1104900"/>
            <a:ext cx="2667000" cy="3962400"/>
          </a:xfrm>
          <a:prstGeom prst="upArrowCallout">
            <a:avLst>
              <a:gd name="adj1" fmla="val 22630"/>
              <a:gd name="adj2" fmla="val 17157"/>
              <a:gd name="adj3" fmla="val 21605"/>
              <a:gd name="adj4" fmla="val 79407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63" name="Text Box 1028"/>
          <p:cNvSpPr txBox="1">
            <a:spLocks noChangeArrowheads="1"/>
          </p:cNvSpPr>
          <p:nvPr/>
        </p:nvSpPr>
        <p:spPr bwMode="auto">
          <a:xfrm>
            <a:off x="1016000" y="1841500"/>
            <a:ext cx="29718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Early civilizations </a:t>
            </a:r>
          </a:p>
          <a:p>
            <a:pPr eaLnBrk="1" hangingPunct="1"/>
            <a:r>
              <a:rPr lang="en-US" altLang="en-US" b="1"/>
              <a:t>in Africa had strong ties to the Mediterranean Sea and were influenced by outsiders.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181600" y="1638300"/>
            <a:ext cx="31242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ts val="1588"/>
              </a:spcAft>
              <a:buFont typeface="Times" charset="0"/>
              <a:buChar char="•"/>
            </a:pPr>
            <a:r>
              <a:rPr lang="en-US" altLang="en-US"/>
              <a:t>Phoenician traders built the city of Carthage, which was powerful between 800 B.C. and 146 B.C.</a:t>
            </a:r>
          </a:p>
          <a:p>
            <a:pPr>
              <a:spcAft>
                <a:spcPts val="1588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>
                <a:solidFill>
                  <a:srgbClr val="0033CC"/>
                </a:solidFill>
              </a:rPr>
              <a:t>Romans farmed North Africa to feed their people.</a:t>
            </a: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598</Words>
  <Application>Microsoft Office PowerPoint</Application>
  <PresentationFormat>On-screen Show (4:3)</PresentationFormat>
  <Paragraphs>71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Chapter 11 Early Civilization in Africa and the Spread of Islam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Early Civilization in Africa and the Spread of Islam </dc:title>
  <dc:creator>shawiakm</dc:creator>
  <cp:lastModifiedBy>shawiakm</cp:lastModifiedBy>
  <cp:revision>1</cp:revision>
  <dcterms:created xsi:type="dcterms:W3CDTF">2013-10-02T14:08:08Z</dcterms:created>
  <dcterms:modified xsi:type="dcterms:W3CDTF">2013-10-02T14:14:21Z</dcterms:modified>
</cp:coreProperties>
</file>