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B6A5-CB6E-4E01-A265-D0D44A84CBF4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3EC4D-DAD7-44C5-A666-E21A1B217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1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90508CE1-93D5-403C-BB9B-96E09719FB0C}" type="slidenum">
              <a:rPr lang="en-US" altLang="en-US" sz="1200" b="0">
                <a:latin typeface="Arial" charset="0"/>
              </a:rPr>
              <a:pPr algn="r" eaLnBrk="1" hangingPunct="1"/>
              <a:t>3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C1505-FB29-430C-A044-4DBB9B0850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15090-8876-447D-8193-54BB7EEBC4B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BB011-4F08-4D2D-8C0F-09E6CF1CB18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D028B3A1-986D-4C6A-B2A6-80B85841C654}" type="slidenum">
              <a:rPr lang="en-US" altLang="en-US" sz="1200" b="0">
                <a:latin typeface="Arial" charset="0"/>
              </a:rPr>
              <a:pPr algn="r" eaLnBrk="1" hangingPunct="1"/>
              <a:t>4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3F13E88-CA08-46AC-95C9-CFEC036F112F}" type="slidenum">
              <a:rPr lang="en-US" altLang="en-US" sz="1200" b="0" smtClean="0">
                <a:latin typeface="Arial" charset="0"/>
              </a:rPr>
              <a:pPr eaLnBrk="1" hangingPunct="1"/>
              <a:t>32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3349E75-122A-43FC-A2EA-05A8F438F12B}" type="slidenum">
              <a:rPr lang="en-US" altLang="en-US" sz="1200" b="0" smtClean="0">
                <a:latin typeface="Arial" charset="0"/>
              </a:rPr>
              <a:pPr eaLnBrk="1" hangingPunct="1"/>
              <a:t>33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B9A42-AF81-4CCA-B4B4-7305C36B914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B3170C37-9542-4032-9996-7FB42D727458}" type="slidenum">
              <a:rPr lang="en-US" altLang="en-US" sz="1200" b="0">
                <a:latin typeface="Arial" charset="0"/>
              </a:rPr>
              <a:pPr algn="r" eaLnBrk="1" hangingPunct="1"/>
              <a:t>5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EAC7DE-DE91-49FC-80DB-B9075FE51B2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D5887901-E82F-4292-AAA4-6EB941BF7563}" type="slidenum">
              <a:rPr lang="en-US" altLang="en-US" sz="1200" b="0">
                <a:latin typeface="Arial" charset="0"/>
              </a:rPr>
              <a:pPr algn="r" eaLnBrk="1" hangingPunct="1"/>
              <a:t>39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FB57245-2E2D-450C-B7C4-322DEA4A47A1}" type="slidenum">
              <a:rPr lang="en-US" altLang="en-US" sz="1200" b="0" smtClean="0">
                <a:latin typeface="Arial" charset="0"/>
              </a:rPr>
              <a:pPr eaLnBrk="1" hangingPunct="1"/>
              <a:t>42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351D99E-1CBE-4307-A905-EE2F944FA139}" type="slidenum">
              <a:rPr lang="en-US" altLang="en-US" sz="1200" b="0" smtClean="0">
                <a:latin typeface="Arial" charset="0"/>
              </a:rPr>
              <a:pPr eaLnBrk="1" hangingPunct="1"/>
              <a:t>6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6C24A5-CFE9-4770-8452-1934565F8E3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4F584-6E9A-40D0-A3B2-02982E64F00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E2D2C4-97C8-46D3-A2DC-446E7450EF3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F61D41-BFCC-4DF9-82C3-D4882596DFC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F80DBB-FD6C-4ECA-825C-5091C1081E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86C4A8-66B3-4D49-9FB7-1C405402F8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F015FC-2E66-4137-BA1D-6681913901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BE554-864D-41D3-9116-DB3C799670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84DA46-3285-499B-ACC9-75CC9FF1CC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5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8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2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0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6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A932-3204-41D2-91BC-A20F9ABF0B5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9C35-4FF2-4D6A-A5F3-ECD3C69D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8</a:t>
            </a:r>
            <a:br>
              <a:rPr lang="en-US" dirty="0" smtClean="0"/>
            </a:br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Chapter 18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French Revolution and Napoleon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8"/>
          <p:cNvSpPr>
            <a:spLocks noGrp="1"/>
          </p:cNvSpPr>
          <p:nvPr>
            <p:ph idx="1"/>
          </p:nvPr>
        </p:nvSpPr>
        <p:spPr bwMode="auto">
          <a:xfrm>
            <a:off x="5181600" y="3048000"/>
            <a:ext cx="31242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>
              <a:spcBef>
                <a:spcPct val="0"/>
              </a:spcBef>
              <a:spcAft>
                <a:spcPts val="1588"/>
              </a:spcAft>
              <a:buFontTx/>
              <a:buNone/>
            </a:pPr>
            <a:r>
              <a:rPr lang="en-US" altLang="en-US" smtClean="0"/>
              <a:t>Many delegates from the Third Estate went to solve the financial crisis but also to insist on reforms.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7467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Fairer taxes!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Freedom of the press!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Regular meetings!</a:t>
            </a:r>
          </a:p>
        </p:txBody>
      </p:sp>
      <p:sp>
        <p:nvSpPr>
          <p:cNvPr id="16390" name="Title 7"/>
          <p:cNvSpPr>
            <a:spLocks/>
          </p:cNvSpPr>
          <p:nvPr/>
        </p:nvSpPr>
        <p:spPr bwMode="auto">
          <a:xfrm>
            <a:off x="838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Before the meeting, Louis had all the estates prepare 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cahiers</a:t>
            </a: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 listing their grievances.</a:t>
            </a:r>
            <a:br>
              <a:rPr lang="en-US" altLang="en-US" sz="2200">
                <a:solidFill>
                  <a:schemeClr val="tx1"/>
                </a:solidFill>
                <a:latin typeface="Verdana" pitchFamily="34" charset="0"/>
              </a:rPr>
            </a:br>
            <a:endParaRPr lang="en-US" altLang="en-US" sz="220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57200" y="2362200"/>
            <a:ext cx="8229600" cy="3200400"/>
          </a:xfrm>
          <a:prstGeom prst="rect">
            <a:avLst/>
          </a:prstGeom>
          <a:gradFill>
            <a:gsLst>
              <a:gs pos="0">
                <a:srgbClr val="FED273"/>
              </a:gs>
              <a:gs pos="100000">
                <a:schemeClr val="accent3"/>
              </a:gs>
            </a:gsLst>
            <a:lin ang="16200000" scaled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tIns="73152" bIns="274320" anchor="ctr" anchorCtr="1"/>
          <a:lstStyle/>
          <a:p>
            <a:pPr algn="ctr">
              <a:spcAft>
                <a:spcPts val="300"/>
              </a:spcAft>
              <a:defRPr/>
            </a:pPr>
            <a:r>
              <a:rPr lang="en-US" dirty="0">
                <a:solidFill>
                  <a:srgbClr val="0033CC"/>
                </a:solidFill>
              </a:rPr>
              <a:t>1 </a:t>
            </a:r>
            <a:r>
              <a:rPr lang="en-US" b="0" dirty="0">
                <a:solidFill>
                  <a:srgbClr val="0033CC"/>
                </a:solidFill>
              </a:rPr>
              <a:t>vote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2000" b="0" dirty="0"/>
              <a:t>Third Estate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 bwMode="auto">
          <a:xfrm>
            <a:off x="2590800" y="4343400"/>
            <a:ext cx="5715000" cy="149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>
              <a:spcBef>
                <a:spcPct val="0"/>
              </a:spcBef>
              <a:spcAft>
                <a:spcPts val="1588"/>
              </a:spcAft>
              <a:buFontTx/>
              <a:buNone/>
            </a:pPr>
            <a:r>
              <a:rPr lang="en-US" altLang="en-US" smtClean="0"/>
              <a:t>The Third Estate moved to create a fairer system in which the votes were counted by heads rather than estates.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57200" y="2362200"/>
            <a:ext cx="2011363" cy="822325"/>
          </a:xfrm>
          <a:prstGeom prst="rect">
            <a:avLst/>
          </a:prstGeom>
          <a:gradFill>
            <a:gsLst>
              <a:gs pos="0">
                <a:srgbClr val="C9C9FF"/>
              </a:gs>
              <a:gs pos="100000">
                <a:schemeClr val="accent3"/>
              </a:gs>
            </a:gsLst>
            <a:lin ang="16200000" scaled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Aft>
                <a:spcPts val="300"/>
              </a:spcAft>
              <a:defRPr/>
            </a:pPr>
            <a:r>
              <a:rPr lang="en-US" dirty="0">
                <a:solidFill>
                  <a:srgbClr val="0033CC"/>
                </a:solidFill>
              </a:rPr>
              <a:t>1 </a:t>
            </a:r>
            <a:r>
              <a:rPr lang="en-US" b="0" dirty="0">
                <a:solidFill>
                  <a:srgbClr val="0033CC"/>
                </a:solidFill>
              </a:rPr>
              <a:t>vote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2000" b="0" dirty="0"/>
              <a:t>First Estate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2438400" y="2362200"/>
            <a:ext cx="2011363" cy="822325"/>
          </a:xfrm>
          <a:prstGeom prst="rect">
            <a:avLst/>
          </a:prstGeom>
          <a:gradFill>
            <a:gsLst>
              <a:gs pos="0">
                <a:srgbClr val="83D7E5"/>
              </a:gs>
              <a:gs pos="100000">
                <a:schemeClr val="accent3"/>
              </a:gs>
            </a:gsLst>
            <a:lin ang="16200000" scaled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Aft>
                <a:spcPts val="300"/>
              </a:spcAft>
              <a:defRPr/>
            </a:pPr>
            <a:r>
              <a:rPr lang="en-US" dirty="0">
                <a:solidFill>
                  <a:srgbClr val="0033CC"/>
                </a:solidFill>
              </a:rPr>
              <a:t>1</a:t>
            </a:r>
            <a:r>
              <a:rPr lang="en-US" b="0" dirty="0">
                <a:solidFill>
                  <a:srgbClr val="0033CC"/>
                </a:solidFill>
              </a:rPr>
              <a:t> vote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2000" b="0" dirty="0"/>
              <a:t>Second Estate</a:t>
            </a:r>
          </a:p>
        </p:txBody>
      </p:sp>
      <p:sp>
        <p:nvSpPr>
          <p:cNvPr id="17416" name="Title 22"/>
          <p:cNvSpPr>
            <a:spLocks/>
          </p:cNvSpPr>
          <p:nvPr/>
        </p:nvSpPr>
        <p:spPr bwMode="auto">
          <a:xfrm>
            <a:off x="457200" y="14954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The voting system created a stalemate, because each estate traditionally had one vote. </a:t>
            </a:r>
            <a:br>
              <a:rPr lang="en-US" altLang="en-US" sz="2200">
                <a:solidFill>
                  <a:schemeClr val="tx1"/>
                </a:solidFill>
                <a:latin typeface="Verdana" pitchFamily="34" charset="0"/>
              </a:rPr>
            </a:br>
            <a:endParaRPr lang="en-US" altLang="en-US" sz="220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build="p"/>
      <p:bldP spid="174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7"/>
          <p:cNvSpPr>
            <a:spLocks noGrp="1"/>
          </p:cNvSpPr>
          <p:nvPr>
            <p:ph idx="1"/>
          </p:nvPr>
        </p:nvSpPr>
        <p:spPr bwMode="auto">
          <a:xfrm>
            <a:off x="4876800" y="3276600"/>
            <a:ext cx="35814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>
              <a:spcBef>
                <a:spcPct val="0"/>
              </a:spcBef>
              <a:spcAft>
                <a:spcPts val="1588"/>
              </a:spcAft>
              <a:buFontTx/>
              <a:buNone/>
            </a:pPr>
            <a:r>
              <a:rPr lang="en-US" altLang="en-US" smtClean="0"/>
              <a:t>The members of the National Assembly pledged, by the </a:t>
            </a:r>
            <a:br>
              <a:rPr lang="en-US" altLang="en-US" smtClean="0"/>
            </a:br>
            <a:r>
              <a:rPr lang="en-US" altLang="en-US" b="1" smtClean="0">
                <a:solidFill>
                  <a:srgbClr val="FF0000"/>
                </a:solidFill>
              </a:rPr>
              <a:t>Tennis Court Oath, </a:t>
            </a:r>
            <a:br>
              <a:rPr lang="en-US" altLang="en-US" b="1" smtClean="0">
                <a:solidFill>
                  <a:srgbClr val="FF0000"/>
                </a:solidFill>
              </a:rPr>
            </a:br>
            <a:r>
              <a:rPr lang="en-US" altLang="en-US" smtClean="0">
                <a:solidFill>
                  <a:srgbClr val="0033CC"/>
                </a:solidFill>
              </a:rPr>
              <a:t>to continue to meet until a constitution </a:t>
            </a:r>
            <a:br>
              <a:rPr lang="en-US" altLang="en-US" smtClean="0">
                <a:solidFill>
                  <a:srgbClr val="0033CC"/>
                </a:solidFill>
              </a:rPr>
            </a:br>
            <a:r>
              <a:rPr lang="en-US" altLang="en-US" smtClean="0">
                <a:solidFill>
                  <a:srgbClr val="0033CC"/>
                </a:solidFill>
              </a:rPr>
              <a:t>was established.</a:t>
            </a:r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1143000" y="3322638"/>
            <a:ext cx="3581400" cy="2392362"/>
            <a:chOff x="838199" y="1981196"/>
            <a:chExt cx="3378682" cy="2300445"/>
          </a:xfrm>
        </p:grpSpPr>
        <p:sp>
          <p:nvSpPr>
            <p:cNvPr id="10" name="AutoShape 1035"/>
            <p:cNvSpPr>
              <a:spLocks noChangeArrowheads="1"/>
            </p:cNvSpPr>
            <p:nvPr/>
          </p:nvSpPr>
          <p:spPr bwMode="auto">
            <a:xfrm rot="5400000" flipH="1">
              <a:off x="1377317" y="1442077"/>
              <a:ext cx="2300445" cy="3378682"/>
            </a:xfrm>
            <a:prstGeom prst="upArrowCallout">
              <a:avLst>
                <a:gd name="adj1" fmla="val 24670"/>
                <a:gd name="adj2" fmla="val 19410"/>
                <a:gd name="adj3" fmla="val 19627"/>
                <a:gd name="adj4" fmla="val 79991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38" name="Text Box 1028"/>
            <p:cNvSpPr txBox="1">
              <a:spLocks noChangeArrowheads="1"/>
            </p:cNvSpPr>
            <p:nvPr/>
          </p:nvSpPr>
          <p:spPr bwMode="auto">
            <a:xfrm>
              <a:off x="990959" y="2092632"/>
              <a:ext cx="2507053" cy="204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They were </a:t>
              </a:r>
              <a:br>
                <a:rPr lang="en-US" altLang="en-US" b="0"/>
              </a:br>
              <a:r>
                <a:rPr lang="en-US" altLang="en-US" b="0"/>
                <a:t>locked out of their meeting hall and moved to a nearby tennis court.</a:t>
              </a:r>
            </a:p>
          </p:txBody>
        </p:sp>
      </p:grpSp>
      <p:sp>
        <p:nvSpPr>
          <p:cNvPr id="18439" name="Title 6"/>
          <p:cNvSpPr>
            <a:spLocks/>
          </p:cNvSpPr>
          <p:nvPr/>
        </p:nvSpPr>
        <p:spPr bwMode="auto">
          <a:xfrm>
            <a:off x="457200" y="14954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In June, 1789, after weeks of stalemate, members of the Third Estate declared themselves to be the National Assembly and the true representatives </a:t>
            </a:r>
            <a:br>
              <a:rPr lang="en-US" altLang="en-US" sz="220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of the people of France.</a:t>
            </a:r>
            <a:br>
              <a:rPr lang="en-US" altLang="en-US" sz="2200">
                <a:solidFill>
                  <a:schemeClr val="tx1"/>
                </a:solidFill>
                <a:latin typeface="Verdana" pitchFamily="34" charset="0"/>
              </a:rPr>
            </a:br>
            <a:endParaRPr lang="en-US" altLang="en-US" sz="220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3"/>
          <p:cNvSpPr>
            <a:spLocks noGrp="1"/>
          </p:cNvSpPr>
          <p:nvPr>
            <p:ph idx="1"/>
          </p:nvPr>
        </p:nvSpPr>
        <p:spPr bwMode="auto">
          <a:xfrm>
            <a:off x="4279900" y="2333625"/>
            <a:ext cx="44069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On July 14, 1789, crowds gathered around the </a:t>
            </a:r>
            <a:r>
              <a:rPr lang="en-US" altLang="en-US" b="1" smtClean="0">
                <a:solidFill>
                  <a:srgbClr val="FF0000"/>
                </a:solidFill>
              </a:rPr>
              <a:t>Bastille</a:t>
            </a:r>
            <a:r>
              <a:rPr lang="en-US" altLang="en-US" smtClean="0"/>
              <a:t> demanding weapons and gunpowder that they thought were stored there.</a:t>
            </a:r>
          </a:p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>
                <a:solidFill>
                  <a:srgbClr val="0033CC"/>
                </a:solidFill>
              </a:rPr>
              <a:t>The storming and fall of </a:t>
            </a:r>
            <a:br>
              <a:rPr lang="en-US" altLang="en-US" smtClean="0">
                <a:solidFill>
                  <a:srgbClr val="0033CC"/>
                </a:solidFill>
              </a:rPr>
            </a:br>
            <a:r>
              <a:rPr lang="en-US" altLang="en-US" smtClean="0">
                <a:solidFill>
                  <a:srgbClr val="0033CC"/>
                </a:solidFill>
              </a:rPr>
              <a:t>the Bastille represented </a:t>
            </a:r>
            <a:br>
              <a:rPr lang="en-US" altLang="en-US" smtClean="0">
                <a:solidFill>
                  <a:srgbClr val="0033CC"/>
                </a:solidFill>
              </a:rPr>
            </a:br>
            <a:r>
              <a:rPr lang="en-US" altLang="en-US" smtClean="0">
                <a:solidFill>
                  <a:srgbClr val="0033CC"/>
                </a:solidFill>
              </a:rPr>
              <a:t>a challenge to the regime.</a:t>
            </a:r>
          </a:p>
        </p:txBody>
      </p:sp>
      <p:pic>
        <p:nvPicPr>
          <p:cNvPr id="19461" name="Picture 8" descr="ch18_images_wh_se_p0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1146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le 2"/>
          <p:cNvSpPr>
            <a:spLocks/>
          </p:cNvSpPr>
          <p:nvPr/>
        </p:nvSpPr>
        <p:spPr bwMode="auto">
          <a:xfrm>
            <a:off x="457200" y="1371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Rumors abounded that the royal troops were about to occupy Paris.</a:t>
            </a:r>
          </a:p>
        </p:txBody>
      </p:sp>
    </p:spTree>
    <p:extLst>
      <p:ext uri="{BB962C8B-B14F-4D97-AF65-F5344CB8AC3E}">
        <p14:creationId xmlns:p14="http://schemas.microsoft.com/office/powerpoint/2010/main" val="32544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led to the storming of the Bastille, and therefore, to the start of the French Revolution?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18-2</a:t>
            </a:r>
            <a:br>
              <a:rPr lang="en-US" dirty="0" smtClean="0"/>
            </a:br>
            <a:r>
              <a:rPr lang="en-US" dirty="0" smtClean="0"/>
              <a:t>The French Revolution Unfolds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47700" y="2339975"/>
            <a:ext cx="7848600" cy="3679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" name="Group 50"/>
          <p:cNvGraphicFramePr>
            <a:graphicFrameLocks noGrp="1"/>
          </p:cNvGraphicFramePr>
          <p:nvPr/>
        </p:nvGraphicFramePr>
        <p:xfrm>
          <a:off x="723900" y="2435225"/>
          <a:ext cx="7696200" cy="3475038"/>
        </p:xfrm>
        <a:graphic>
          <a:graphicData uri="http://schemas.openxmlformats.org/drawingml/2006/table">
            <a:tbl>
              <a:tblPr/>
              <a:tblGrid>
                <a:gridCol w="1638300"/>
                <a:gridCol w="6057900"/>
              </a:tblGrid>
              <a:tr h="841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National Assembly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France became a constitutional monarchy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Reign of Terror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radical phase with escalating violence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End of the monarchy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Directory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period of reaction against extremism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Age of Napoleon   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Consolidation of many revolutionary changes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period of war throughout Europe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9" name="Title 1"/>
          <p:cNvSpPr>
            <a:spLocks/>
          </p:cNvSpPr>
          <p:nvPr/>
        </p:nvSpPr>
        <p:spPr bwMode="auto">
          <a:xfrm>
            <a:off x="457200" y="14954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Historians have divided the period of the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French Revolution into four different phases.</a:t>
            </a:r>
            <a:br>
              <a:rPr lang="en-US" altLang="en-US" sz="2200">
                <a:latin typeface="Verdana" pitchFamily="34" charset="0"/>
              </a:rPr>
            </a:br>
            <a:endParaRPr lang="en-US" altLang="en-US" sz="2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5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3200400"/>
            <a:ext cx="77343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/>
              <a:t>During the period known as the “Great Fear,” </a:t>
            </a:r>
            <a:r>
              <a:rPr lang="en-US" altLang="en-US" smtClean="0">
                <a:solidFill>
                  <a:srgbClr val="0033CC"/>
                </a:solidFill>
              </a:rPr>
              <a:t>peasants believed that government troops were seizing their crops.</a:t>
            </a:r>
          </a:p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>
                <a:solidFill>
                  <a:srgbClr val="0033CC"/>
                </a:solidFill>
              </a:rPr>
              <a:t>Peasants blamed nobles, </a:t>
            </a:r>
            <a:r>
              <a:rPr lang="en-US" altLang="en-US" smtClean="0"/>
              <a:t>who they thought were trying to reinstate medieval dues.</a:t>
            </a:r>
          </a:p>
        </p:txBody>
      </p:sp>
      <p:sp>
        <p:nvSpPr>
          <p:cNvPr id="9221" name="Title 1"/>
          <p:cNvSpPr>
            <a:spLocks/>
          </p:cNvSpPr>
          <p:nvPr/>
        </p:nvSpPr>
        <p:spPr bwMode="auto">
          <a:xfrm>
            <a:off x="838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The political crisis of 1789 in France coincided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with the worst famine in memory. Rumors were rampant and created panic.</a:t>
            </a:r>
          </a:p>
        </p:txBody>
      </p:sp>
    </p:spTree>
    <p:extLst>
      <p:ext uri="{BB962C8B-B14F-4D97-AF65-F5344CB8AC3E}">
        <p14:creationId xmlns:p14="http://schemas.microsoft.com/office/powerpoint/2010/main" val="103291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838200" y="2667000"/>
            <a:ext cx="7467600" cy="3352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Group 165"/>
          <p:cNvGraphicFramePr>
            <a:graphicFrameLocks noGrp="1"/>
          </p:cNvGraphicFramePr>
          <p:nvPr/>
        </p:nvGraphicFramePr>
        <p:xfrm>
          <a:off x="936625" y="2743200"/>
          <a:ext cx="7270750" cy="3197297"/>
        </p:xfrm>
        <a:graphic>
          <a:graphicData uri="http://schemas.openxmlformats.org/drawingml/2006/table">
            <a:tbl>
              <a:tblPr/>
              <a:tblGrid>
                <a:gridCol w="1958975"/>
                <a:gridCol w="5311775"/>
              </a:tblGrid>
              <a:tr h="1295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National Guard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Moderate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lang="en-US" sz="2200" b="0" dirty="0" smtClean="0">
                          <a:latin typeface="Verdana" pitchFamily="34" charset="0"/>
                        </a:rPr>
                        <a:t>Led by the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Marquis de Lafayette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lang="en-US" sz="2200" b="0" dirty="0" smtClean="0">
                          <a:latin typeface="Verdana" pitchFamily="34" charset="0"/>
                        </a:rPr>
                        <a:t>A mainly middle-class militia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18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Paris Commune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lang="en-US" sz="2200" b="0" dirty="0" smtClean="0">
                          <a:latin typeface="Verdana" pitchFamily="34" charset="0"/>
                        </a:rPr>
                        <a:t>Radical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lang="en-US" sz="2200" b="0" dirty="0" smtClean="0">
                          <a:latin typeface="Verdana" pitchFamily="34" charset="0"/>
                        </a:rPr>
                        <a:t>Replaced the royalist government of Paris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lang="en-US" sz="2200" b="0" dirty="0" smtClean="0">
                          <a:latin typeface="Verdana" pitchFamily="34" charset="0"/>
                        </a:rPr>
                        <a:t>Mobilized violent action for the revolution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2" name="Title 3"/>
          <p:cNvSpPr>
            <a:spLocks/>
          </p:cNvSpPr>
          <p:nvPr/>
        </p:nvSpPr>
        <p:spPr bwMode="auto">
          <a:xfrm>
            <a:off x="457200" y="1371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Paris was the revolutionary center of France,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in which a variety of 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factions</a:t>
            </a:r>
            <a:r>
              <a:rPr lang="en-US" altLang="en-US" sz="2200">
                <a:latin typeface="Verdana" pitchFamily="34" charset="0"/>
              </a:rPr>
              <a:t> were trying to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gain power.</a:t>
            </a:r>
          </a:p>
        </p:txBody>
      </p:sp>
    </p:spTree>
    <p:extLst>
      <p:ext uri="{BB962C8B-B14F-4D97-AF65-F5344CB8AC3E}">
        <p14:creationId xmlns:p14="http://schemas.microsoft.com/office/powerpoint/2010/main" val="344038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3"/>
          <p:cNvSpPr>
            <a:spLocks noGrp="1"/>
          </p:cNvSpPr>
          <p:nvPr>
            <p:ph idx="1"/>
          </p:nvPr>
        </p:nvSpPr>
        <p:spPr bwMode="auto">
          <a:xfrm>
            <a:off x="838200" y="2743200"/>
            <a:ext cx="7467600" cy="315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/>
              <a:t>Nobles gave up old manorial dues and exclusive hunting rights.</a:t>
            </a:r>
          </a:p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/>
              <a:t>Nobles </a:t>
            </a:r>
            <a:r>
              <a:rPr lang="en-US" altLang="en-US" smtClean="0">
                <a:solidFill>
                  <a:srgbClr val="0033CC"/>
                </a:solidFill>
              </a:rPr>
              <a:t>ended </a:t>
            </a:r>
            <a:r>
              <a:rPr lang="en-US" altLang="en-US" smtClean="0"/>
              <a:t>their special legal status and their </a:t>
            </a:r>
            <a:r>
              <a:rPr lang="en-US" altLang="en-US" smtClean="0">
                <a:solidFill>
                  <a:srgbClr val="0033CC"/>
                </a:solidFill>
              </a:rPr>
              <a:t>exemptions from paying taxes.</a:t>
            </a:r>
          </a:p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>
                <a:solidFill>
                  <a:srgbClr val="0033CC"/>
                </a:solidFill>
              </a:rPr>
              <a:t>The assembly enacted the equality of all male citizens before the law.</a:t>
            </a:r>
          </a:p>
        </p:txBody>
      </p:sp>
      <p:sp>
        <p:nvSpPr>
          <p:cNvPr id="11269" name="Title 2"/>
          <p:cNvSpPr>
            <a:spLocks/>
          </p:cNvSpPr>
          <p:nvPr/>
        </p:nvSpPr>
        <p:spPr bwMode="auto">
          <a:xfrm>
            <a:off x="457200" y="17240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The National Assembly reacted to the uprisings and voted to end the privileges of the nobility.</a:t>
            </a:r>
          </a:p>
        </p:txBody>
      </p:sp>
    </p:spTree>
    <p:extLst>
      <p:ext uri="{BB962C8B-B14F-4D97-AF65-F5344CB8AC3E}">
        <p14:creationId xmlns:p14="http://schemas.microsoft.com/office/powerpoint/2010/main" val="21212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18-1</a:t>
            </a:r>
            <a:br>
              <a:rPr lang="en-US" dirty="0" smtClean="0"/>
            </a:br>
            <a:r>
              <a:rPr lang="en-US" dirty="0" smtClean="0"/>
              <a:t>On the Eve of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838200" y="2660650"/>
            <a:ext cx="7467600" cy="3511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316" name="Group 28"/>
          <p:cNvGraphicFramePr>
            <a:graphicFrameLocks noGrp="1"/>
          </p:cNvGraphicFramePr>
          <p:nvPr/>
        </p:nvGraphicFramePr>
        <p:xfrm>
          <a:off x="946150" y="2667000"/>
          <a:ext cx="7239000" cy="3429001"/>
        </p:xfrm>
        <a:graphic>
          <a:graphicData uri="http://schemas.openxmlformats.org/drawingml/2006/table">
            <a:tbl>
              <a:tblPr/>
              <a:tblGrid>
                <a:gridCol w="7239000"/>
              </a:tblGrid>
              <a:tr h="884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 marL="233363" indent="-233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charset="0"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Free and equal rights 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for all men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233363" indent="-233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charset="0"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Natural rights 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for all men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233363" indent="-233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charset="0"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Equality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before the law for all men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233363" indent="-233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charset="0"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Freedom of religion 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for all citizens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233363" indent="-233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charset="0"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Taxes levied fairly 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for all citizens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3" name="Title 4"/>
          <p:cNvSpPr>
            <a:spLocks/>
          </p:cNvSpPr>
          <p:nvPr/>
        </p:nvSpPr>
        <p:spPr bwMode="auto">
          <a:xfrm>
            <a:off x="925513" y="2743200"/>
            <a:ext cx="73802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b="0"/>
              <a:t>Modeled after the American Declaration of Independence, it announced:</a:t>
            </a:r>
          </a:p>
        </p:txBody>
      </p:sp>
      <p:sp>
        <p:nvSpPr>
          <p:cNvPr id="12317" name="Title 7"/>
          <p:cNvSpPr>
            <a:spLocks/>
          </p:cNvSpPr>
          <p:nvPr/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At the end of August, 1789, the National Assembly issued the Declaration of the Rights of Man and the Citizen.</a:t>
            </a:r>
          </a:p>
        </p:txBody>
      </p:sp>
    </p:spTree>
    <p:extLst>
      <p:ext uri="{BB962C8B-B14F-4D97-AF65-F5344CB8AC3E}">
        <p14:creationId xmlns:p14="http://schemas.microsoft.com/office/powerpoint/2010/main" val="152775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ChangeArrowheads="1"/>
          </p:cNvSpPr>
          <p:nvPr/>
        </p:nvSpPr>
        <p:spPr bwMode="auto">
          <a:xfrm rot="5400000" flipH="1">
            <a:off x="1595437" y="2214563"/>
            <a:ext cx="2295525" cy="3657600"/>
          </a:xfrm>
          <a:prstGeom prst="upArrowCallout">
            <a:avLst>
              <a:gd name="adj1" fmla="val 18944"/>
              <a:gd name="adj2" fmla="val 18875"/>
              <a:gd name="adj3" fmla="val 14930"/>
              <a:gd name="adj4" fmla="val 8220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028700" y="2994025"/>
            <a:ext cx="30845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Many women were disappointed that </a:t>
            </a:r>
            <a:br>
              <a:rPr lang="en-US" altLang="en-US" b="0"/>
            </a:br>
            <a:r>
              <a:rPr lang="en-US" altLang="en-US" b="0"/>
              <a:t>the Declaration</a:t>
            </a:r>
            <a:br>
              <a:rPr lang="en-US" altLang="en-US" b="0"/>
            </a:br>
            <a:r>
              <a:rPr lang="en-US" altLang="en-US" b="0"/>
              <a:t>did not grant </a:t>
            </a:r>
            <a:br>
              <a:rPr lang="en-US" altLang="en-US" b="0"/>
            </a:br>
            <a:r>
              <a:rPr lang="en-US" altLang="en-US" b="0"/>
              <a:t>equal citizenship </a:t>
            </a:r>
            <a:br>
              <a:rPr lang="en-US" altLang="en-US" b="0"/>
            </a:br>
            <a:r>
              <a:rPr lang="en-US" altLang="en-US" b="0"/>
              <a:t>to women.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0" y="2895600"/>
            <a:ext cx="3748088" cy="2295525"/>
            <a:chOff x="2880" y="1824"/>
            <a:chExt cx="2361" cy="1446"/>
          </a:xfrm>
        </p:grpSpPr>
        <p:sp>
          <p:nvSpPr>
            <p:cNvPr id="2" name="AutoShape 11"/>
            <p:cNvSpPr>
              <a:spLocks noChangeArrowheads="1"/>
            </p:cNvSpPr>
            <p:nvPr/>
          </p:nvSpPr>
          <p:spPr bwMode="auto">
            <a:xfrm rot="16200000" flipH="1">
              <a:off x="3309" y="1395"/>
              <a:ext cx="1446" cy="2304"/>
            </a:xfrm>
            <a:prstGeom prst="upArrowCallout">
              <a:avLst>
                <a:gd name="adj1" fmla="val 18944"/>
                <a:gd name="adj2" fmla="val 18875"/>
                <a:gd name="adj3" fmla="val 14930"/>
                <a:gd name="adj4" fmla="val 82208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vert="eaVert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9" name="TextBox 7"/>
            <p:cNvSpPr txBox="1">
              <a:spLocks noChangeArrowheads="1"/>
            </p:cNvSpPr>
            <p:nvPr/>
          </p:nvSpPr>
          <p:spPr bwMode="auto">
            <a:xfrm>
              <a:off x="3312" y="1968"/>
              <a:ext cx="192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Louis XVI did </a:t>
              </a:r>
              <a:br>
                <a:rPr lang="en-US" altLang="en-US" b="0"/>
              </a:br>
              <a:r>
                <a:rPr lang="en-US" altLang="en-US" b="0"/>
                <a:t>not want to accept </a:t>
              </a:r>
              <a:br>
                <a:rPr lang="en-US" altLang="en-US" b="0"/>
              </a:br>
              <a:r>
                <a:rPr lang="en-US" altLang="en-US" b="0"/>
                <a:t>the reforms of </a:t>
              </a:r>
              <a:br>
                <a:rPr lang="en-US" altLang="en-US" b="0"/>
              </a:br>
              <a:r>
                <a:rPr lang="en-US" altLang="en-US" b="0"/>
                <a:t>the National Assembly.</a:t>
              </a:r>
            </a:p>
          </p:txBody>
        </p:sp>
      </p:grpSp>
      <p:sp>
        <p:nvSpPr>
          <p:cNvPr id="13321" name="Title 6"/>
          <p:cNvSpPr>
            <a:spLocks/>
          </p:cNvSpPr>
          <p:nvPr/>
        </p:nvSpPr>
        <p:spPr bwMode="auto">
          <a:xfrm>
            <a:off x="457200" y="17145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The Declaration of the Rights of Man did not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please everyone.</a:t>
            </a:r>
            <a:r>
              <a:rPr lang="en-US" altLang="en-US" sz="2200" b="0">
                <a:solidFill>
                  <a:srgbClr val="0033CC"/>
                </a:solidFill>
                <a:latin typeface="Verdana" pitchFamily="34" charset="0"/>
              </a:rPr>
              <a:t/>
            </a:r>
            <a:br>
              <a:rPr lang="en-US" altLang="en-US" sz="2200" b="0">
                <a:solidFill>
                  <a:srgbClr val="0033CC"/>
                </a:solidFill>
                <a:latin typeface="Verdana" pitchFamily="34" charset="0"/>
              </a:rPr>
            </a:br>
            <a:endParaRPr lang="en-US" altLang="en-US" sz="2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0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idx="1"/>
          </p:nvPr>
        </p:nvSpPr>
        <p:spPr bwMode="auto">
          <a:xfrm>
            <a:off x="3429000" y="2209800"/>
            <a:ext cx="5257800" cy="3230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They were also angry at </a:t>
            </a:r>
            <a:r>
              <a:rPr lang="en-US" altLang="en-US" b="1" smtClean="0">
                <a:solidFill>
                  <a:srgbClr val="FF0000"/>
                </a:solidFill>
              </a:rPr>
              <a:t>Marie Antoinette, </a:t>
            </a:r>
            <a:r>
              <a:rPr lang="en-US" altLang="en-US" smtClean="0"/>
              <a:t>who was against reforms and lived a life of luxury.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The women brought the king and queen to Paris, where they lived as virtual prisoners.</a:t>
            </a:r>
          </a:p>
        </p:txBody>
      </p:sp>
      <p:pic>
        <p:nvPicPr>
          <p:cNvPr id="14340" name="Picture 5" descr="ch18_images_wh_se_p0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36800"/>
            <a:ext cx="23764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itle 2"/>
          <p:cNvSpPr>
            <a:spLocks/>
          </p:cNvSpPr>
          <p:nvPr/>
        </p:nvSpPr>
        <p:spPr bwMode="auto">
          <a:xfrm>
            <a:off x="457200" y="8985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Women marched on Versailles on October 5, 1789.  They were angry about the famine, and they demanded to see the king.</a:t>
            </a:r>
          </a:p>
        </p:txBody>
      </p:sp>
    </p:spTree>
    <p:extLst>
      <p:ext uri="{BB962C8B-B14F-4D97-AF65-F5344CB8AC3E}">
        <p14:creationId xmlns:p14="http://schemas.microsoft.com/office/powerpoint/2010/main" val="258380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457200" y="5105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This move was condemned by the pope, many bishops and priests, and large numbers of French peasants.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838200" y="1828800"/>
            <a:ext cx="7467600" cy="2819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5374" name="Group 14"/>
          <p:cNvGraphicFramePr>
            <a:graphicFrameLocks noGrp="1"/>
          </p:cNvGraphicFramePr>
          <p:nvPr/>
        </p:nvGraphicFramePr>
        <p:xfrm>
          <a:off x="990600" y="1828800"/>
          <a:ext cx="7200900" cy="2514601"/>
        </p:xfrm>
        <a:graphic>
          <a:graphicData uri="http://schemas.openxmlformats.org/drawingml/2006/table">
            <a:tbl>
              <a:tblPr/>
              <a:tblGrid>
                <a:gridCol w="7200900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2" name="Title 4"/>
          <p:cNvSpPr>
            <a:spLocks/>
          </p:cNvSpPr>
          <p:nvPr/>
        </p:nvSpPr>
        <p:spPr bwMode="auto">
          <a:xfrm>
            <a:off x="762000" y="18796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The National Assembly placed the Church </a:t>
            </a:r>
            <a:br>
              <a:rPr lang="en-US" altLang="en-US"/>
            </a:br>
            <a:r>
              <a:rPr lang="en-US" altLang="en-US"/>
              <a:t>under state control.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066800" y="2743200"/>
            <a:ext cx="71628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ct val="60000"/>
              </a:spcAft>
              <a:buSzPct val="80000"/>
            </a:pPr>
            <a:r>
              <a:rPr lang="en-US" altLang="en-US" b="0"/>
              <a:t>It dissolved convents and monasteries.</a:t>
            </a:r>
          </a:p>
          <a:p>
            <a:pPr algn="ctr" eaLnBrk="1" hangingPunct="1">
              <a:spcAft>
                <a:spcPts val="1588"/>
              </a:spcAft>
              <a:buClr>
                <a:srgbClr val="0033CC"/>
              </a:buClr>
              <a:buSzPct val="80000"/>
            </a:pPr>
            <a:r>
              <a:rPr lang="en-US" altLang="en-US" b="0"/>
              <a:t>It ended papal authority over the French Church.</a:t>
            </a:r>
          </a:p>
          <a:p>
            <a:pPr algn="ctr" eaLnBrk="1" hangingPunct="1">
              <a:spcAft>
                <a:spcPts val="1588"/>
              </a:spcAft>
              <a:buClr>
                <a:srgbClr val="0033CC"/>
              </a:buClr>
              <a:buSzPct val="80000"/>
            </a:pPr>
            <a:r>
              <a:rPr lang="en-US" altLang="en-US" b="0"/>
              <a:t>It made bishops and priests elected, </a:t>
            </a:r>
            <a:br>
              <a:rPr lang="en-US" altLang="en-US" b="0"/>
            </a:br>
            <a:r>
              <a:rPr lang="en-US" altLang="en-US" b="0"/>
              <a:t>salaried officials.</a:t>
            </a:r>
          </a:p>
        </p:txBody>
      </p:sp>
    </p:spTree>
    <p:extLst>
      <p:ext uri="{BB962C8B-B14F-4D97-AF65-F5344CB8AC3E}">
        <p14:creationId xmlns:p14="http://schemas.microsoft.com/office/powerpoint/2010/main" val="218416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/>
          <p:cNvSpPr>
            <a:spLocks noChangeArrowheads="1"/>
          </p:cNvSpPr>
          <p:nvPr/>
        </p:nvSpPr>
        <p:spPr bwMode="auto">
          <a:xfrm rot="5400000" flipH="1">
            <a:off x="2476500" y="1612900"/>
            <a:ext cx="1066800" cy="3886200"/>
          </a:xfrm>
          <a:prstGeom prst="upArrowCallout">
            <a:avLst>
              <a:gd name="adj1" fmla="val 30361"/>
              <a:gd name="adj2" fmla="val 27083"/>
              <a:gd name="adj3" fmla="val 33933"/>
              <a:gd name="adj4" fmla="val 8292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38200" y="5249863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Moderate reformers felt that the Constitution </a:t>
            </a:r>
            <a:br>
              <a:rPr lang="en-US" altLang="en-US" b="0"/>
            </a:br>
            <a:r>
              <a:rPr lang="en-US" altLang="en-US" b="0"/>
              <a:t>of 1791 completed the French Revolution.</a:t>
            </a:r>
          </a:p>
        </p:txBody>
      </p:sp>
      <p:sp>
        <p:nvSpPr>
          <p:cNvPr id="16389" name="Content Placeholder 5"/>
          <p:cNvSpPr>
            <a:spLocks noGrp="1"/>
          </p:cNvSpPr>
          <p:nvPr>
            <p:ph idx="1"/>
          </p:nvPr>
        </p:nvSpPr>
        <p:spPr bwMode="auto">
          <a:xfrm>
            <a:off x="1168400" y="3124200"/>
            <a:ext cx="30480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ct val="0"/>
              </a:spcBef>
              <a:spcAft>
                <a:spcPts val="1588"/>
              </a:spcAft>
              <a:buFontTx/>
              <a:buNone/>
            </a:pPr>
            <a:r>
              <a:rPr lang="en-US" altLang="en-US" sz="2800" dirty="0" smtClean="0"/>
              <a:t>The new Legislative Assembly could: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5181600" y="29083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Make laws</a:t>
            </a:r>
          </a:p>
          <a:p>
            <a:pPr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Collect taxes</a:t>
            </a:r>
          </a:p>
          <a:p>
            <a:pPr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Decide on issues of war and peace</a:t>
            </a:r>
          </a:p>
        </p:txBody>
      </p:sp>
      <p:sp>
        <p:nvSpPr>
          <p:cNvPr id="16391" name="Title 4"/>
          <p:cNvSpPr>
            <a:spLocks/>
          </p:cNvSpPr>
          <p:nvPr/>
        </p:nvSpPr>
        <p:spPr bwMode="auto">
          <a:xfrm>
            <a:off x="457200" y="17145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The National Assembly produced the Constitution of 1791. This set up a limited monarchy.</a:t>
            </a:r>
            <a:br>
              <a:rPr lang="en-US" altLang="en-US" sz="2200">
                <a:latin typeface="Verdana" pitchFamily="34" charset="0"/>
              </a:rPr>
            </a:br>
            <a:endParaRPr lang="en-US" altLang="en-US" sz="2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5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838200" y="1439863"/>
            <a:ext cx="7467600" cy="41989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457200" y="57912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rgbClr val="0033CC"/>
                </a:solidFill>
              </a:rPr>
              <a:t>The revolutionaries prepared for war.</a:t>
            </a:r>
          </a:p>
        </p:txBody>
      </p:sp>
      <p:graphicFrame>
        <p:nvGraphicFramePr>
          <p:cNvPr id="5" name="Group 22"/>
          <p:cNvGraphicFramePr>
            <a:graphicFrameLocks noGrp="1"/>
          </p:cNvGraphicFramePr>
          <p:nvPr/>
        </p:nvGraphicFramePr>
        <p:xfrm>
          <a:off x="952500" y="1516063"/>
          <a:ext cx="7200900" cy="3970336"/>
        </p:xfrm>
        <a:graphic>
          <a:graphicData uri="http://schemas.openxmlformats.org/drawingml/2006/table">
            <a:tbl>
              <a:tblPr/>
              <a:tblGrid>
                <a:gridCol w="7200900"/>
              </a:tblGrid>
              <a:tr h="11504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0" name="Title 4"/>
          <p:cNvSpPr>
            <a:spLocks/>
          </p:cNvSpPr>
          <p:nvPr/>
        </p:nvSpPr>
        <p:spPr bwMode="auto">
          <a:xfrm>
            <a:off x="838200" y="1516063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At the time of the creation of the </a:t>
            </a:r>
            <a:br>
              <a:rPr lang="en-US" altLang="en-US"/>
            </a:br>
            <a:r>
              <a:rPr lang="en-US" altLang="en-US"/>
              <a:t>Constitution of 1791, Louis XVI and Marie Antoinette attempted to escape France.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838200" y="2693988"/>
            <a:ext cx="7467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ct val="60000"/>
              </a:spcAft>
              <a:buSzPct val="80000"/>
            </a:pPr>
            <a:r>
              <a:rPr lang="en-US" altLang="en-US" b="0"/>
              <a:t>To many, this attempt meant that Louis </a:t>
            </a:r>
            <a:br>
              <a:rPr lang="en-US" altLang="en-US" b="0"/>
            </a:br>
            <a:r>
              <a:rPr lang="en-US" altLang="en-US" b="0"/>
              <a:t>was a traitor to the revolution.</a:t>
            </a:r>
          </a:p>
          <a:p>
            <a:pPr algn="ctr">
              <a:spcAft>
                <a:spcPct val="60000"/>
              </a:spcAft>
              <a:buSzPct val="80000"/>
            </a:pPr>
            <a:r>
              <a:rPr lang="en-US" altLang="en-US" b="0"/>
              <a:t>To other nations, supporting the king meant </a:t>
            </a:r>
            <a:br>
              <a:rPr lang="en-US" altLang="en-US" b="0"/>
            </a:br>
            <a:r>
              <a:rPr lang="en-US" altLang="en-US" b="0"/>
              <a:t>being against the revolution.</a:t>
            </a:r>
          </a:p>
          <a:p>
            <a:pPr algn="ctr" eaLnBrk="1" hangingPunct="1">
              <a:spcAft>
                <a:spcPts val="1588"/>
              </a:spcAft>
              <a:buClr>
                <a:srgbClr val="0033CC"/>
              </a:buClr>
              <a:buSzPct val="80000"/>
            </a:pPr>
            <a:r>
              <a:rPr lang="en-US" altLang="en-US" b="0"/>
              <a:t>The emperor of Austria and king of Prussia </a:t>
            </a:r>
            <a:br>
              <a:rPr lang="en-US" altLang="en-US" b="0"/>
            </a:br>
            <a:r>
              <a:rPr lang="en-US" altLang="en-US" b="0"/>
              <a:t>signed the Declaration of Pilnitz supporting </a:t>
            </a:r>
            <a:br>
              <a:rPr lang="en-US" altLang="en-US" b="0"/>
            </a:br>
            <a:r>
              <a:rPr lang="en-US" altLang="en-US" b="0"/>
              <a:t>Louis and threatening to intervene.</a:t>
            </a:r>
          </a:p>
        </p:txBody>
      </p:sp>
    </p:spTree>
    <p:extLst>
      <p:ext uri="{BB962C8B-B14F-4D97-AF65-F5344CB8AC3E}">
        <p14:creationId xmlns:p14="http://schemas.microsoft.com/office/powerpoint/2010/main" val="311365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2590800"/>
            <a:ext cx="73152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The </a:t>
            </a:r>
            <a:r>
              <a:rPr lang="en-US" altLang="en-US" b="1" smtClean="0">
                <a:solidFill>
                  <a:srgbClr val="FF0000"/>
                </a:solidFill>
              </a:rPr>
              <a:t>sans-culottes</a:t>
            </a:r>
            <a:r>
              <a:rPr lang="en-US" altLang="en-US" smtClean="0"/>
              <a:t> and the </a:t>
            </a:r>
            <a:r>
              <a:rPr lang="en-US" altLang="en-US" b="1" smtClean="0">
                <a:solidFill>
                  <a:srgbClr val="FF0000"/>
                </a:solidFill>
              </a:rPr>
              <a:t>Jacobins</a:t>
            </a:r>
            <a:r>
              <a:rPr lang="en-US" altLang="en-US" smtClean="0"/>
              <a:t> held the upper hand in the Legislative Assembly.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They demanded a </a:t>
            </a:r>
            <a:r>
              <a:rPr lang="en-US" altLang="en-US" b="1" smtClean="0">
                <a:solidFill>
                  <a:srgbClr val="FF0000"/>
                </a:solidFill>
              </a:rPr>
              <a:t>republic </a:t>
            </a:r>
            <a:r>
              <a:rPr lang="en-US" altLang="en-US" smtClean="0"/>
              <a:t>and an end to tyranny abroad.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57200" y="4876800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 dirty="0"/>
              <a:t>The radicals moved the Legislative Assembly to declare war on Austria, Prussia, Britain, and other states.</a:t>
            </a:r>
          </a:p>
        </p:txBody>
      </p:sp>
      <p:sp>
        <p:nvSpPr>
          <p:cNvPr id="18437" name="Title 1"/>
          <p:cNvSpPr>
            <a:spLocks/>
          </p:cNvSpPr>
          <p:nvPr/>
        </p:nvSpPr>
        <p:spPr bwMode="auto">
          <a:xfrm>
            <a:off x="457200" y="1498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Rulers in Europe feared the French Revolution, a fear fed by stories of 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émigrés</a:t>
            </a:r>
            <a:r>
              <a:rPr lang="en-US" altLang="en-US" sz="2200">
                <a:latin typeface="Verdana" pitchFamily="34" charset="0"/>
              </a:rPr>
              <a:t> to their countries.</a:t>
            </a:r>
          </a:p>
        </p:txBody>
      </p:sp>
    </p:spTree>
    <p:extLst>
      <p:ext uri="{BB962C8B-B14F-4D97-AF65-F5344CB8AC3E}">
        <p14:creationId xmlns:p14="http://schemas.microsoft.com/office/powerpoint/2010/main" val="19623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political and social reforms did the National Assembly institute in the first stage of the French Revolution?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18-3</a:t>
            </a:r>
            <a:br>
              <a:rPr lang="en-US" dirty="0" smtClean="0"/>
            </a:br>
            <a:r>
              <a:rPr lang="en-US" dirty="0" smtClean="0"/>
              <a:t>Radical Days of the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2273300"/>
            <a:ext cx="74676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Many revolutionaries believed that the king was in league with foreign powers to retain his power.</a:t>
            </a:r>
            <a:endParaRPr lang="en-US" altLang="en-US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>
                <a:solidFill>
                  <a:srgbClr val="0033CC"/>
                </a:solidFill>
              </a:rPr>
              <a:t>Citizens attacked the palace </a:t>
            </a:r>
            <a:r>
              <a:rPr lang="en-US" altLang="en-US" smtClean="0"/>
              <a:t>where the king was held. The king and his family escaped to the Legislative Assembly.</a:t>
            </a:r>
          </a:p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>
                <a:solidFill>
                  <a:srgbClr val="0033CC"/>
                </a:solidFill>
              </a:rPr>
              <a:t>Citizens also attacked prisons </a:t>
            </a:r>
            <a:r>
              <a:rPr lang="en-US" altLang="en-US" smtClean="0"/>
              <a:t>that held nobles </a:t>
            </a:r>
            <a:br>
              <a:rPr lang="en-US" altLang="en-US" smtClean="0"/>
            </a:br>
            <a:r>
              <a:rPr lang="en-US" altLang="en-US" smtClean="0"/>
              <a:t>and priests.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838200" y="54102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Violence was spreading.</a:t>
            </a:r>
          </a:p>
        </p:txBody>
      </p:sp>
      <p:sp>
        <p:nvSpPr>
          <p:cNvPr id="8198" name="Title 1"/>
          <p:cNvSpPr>
            <a:spLocks/>
          </p:cNvSpPr>
          <p:nvPr/>
        </p:nvSpPr>
        <p:spPr bwMode="auto">
          <a:xfrm>
            <a:off x="838200" y="14224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dirty="0">
                <a:latin typeface="Verdana" pitchFamily="34" charset="0"/>
              </a:rPr>
              <a:t>In 1792, the war abroad was going badly for the French. </a:t>
            </a:r>
          </a:p>
        </p:txBody>
      </p:sp>
    </p:spTree>
    <p:extLst>
      <p:ext uri="{BB962C8B-B14F-4D97-AF65-F5344CB8AC3E}">
        <p14:creationId xmlns:p14="http://schemas.microsoft.com/office/powerpoint/2010/main" val="6596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482850" y="3032125"/>
            <a:ext cx="5899150" cy="2987675"/>
            <a:chOff x="1828800" y="3124200"/>
            <a:chExt cx="6019800" cy="3048000"/>
          </a:xfrm>
        </p:grpSpPr>
        <p:sp>
          <p:nvSpPr>
            <p:cNvPr id="9226" name="Isosceles Triangle 9"/>
            <p:cNvSpPr>
              <a:spLocks noChangeArrowheads="1"/>
            </p:cNvSpPr>
            <p:nvPr/>
          </p:nvSpPr>
          <p:spPr bwMode="auto">
            <a:xfrm>
              <a:off x="1828800" y="3124200"/>
              <a:ext cx="6019800" cy="3048000"/>
            </a:xfrm>
            <a:prstGeom prst="triangle">
              <a:avLst>
                <a:gd name="adj" fmla="val 4980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9C9FF"/>
                </a:gs>
              </a:gsLst>
              <a:lin ang="16200000" scaled="1"/>
            </a:gradFill>
            <a:ln w="9525" algn="ctr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9227" name="Straight Connector 27"/>
            <p:cNvCxnSpPr>
              <a:cxnSpLocks noChangeShapeType="1"/>
            </p:cNvCxnSpPr>
            <p:nvPr/>
          </p:nvCxnSpPr>
          <p:spPr bwMode="auto">
            <a:xfrm>
              <a:off x="3857626" y="4122776"/>
              <a:ext cx="1959429" cy="1549"/>
            </a:xfrm>
            <a:prstGeom prst="line">
              <a:avLst/>
            </a:prstGeom>
            <a:noFill/>
            <a:ln w="9525" algn="ctr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" name="Straight Connector 29"/>
            <p:cNvCxnSpPr>
              <a:cxnSpLocks noChangeShapeType="1"/>
            </p:cNvCxnSpPr>
            <p:nvPr/>
          </p:nvCxnSpPr>
          <p:spPr bwMode="auto">
            <a:xfrm>
              <a:off x="3267076" y="4722778"/>
              <a:ext cx="3125755" cy="1747"/>
            </a:xfrm>
            <a:prstGeom prst="line">
              <a:avLst/>
            </a:prstGeom>
            <a:noFill/>
            <a:ln w="9525" algn="ctr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4740275" y="3489325"/>
            <a:ext cx="1371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Clergy</a:t>
            </a:r>
          </a:p>
        </p:txBody>
      </p:sp>
      <p:sp>
        <p:nvSpPr>
          <p:cNvPr id="9224" name="TextBox 22"/>
          <p:cNvSpPr txBox="1">
            <a:spLocks noChangeArrowheads="1"/>
          </p:cNvSpPr>
          <p:nvPr/>
        </p:nvSpPr>
        <p:spPr bwMode="auto">
          <a:xfrm>
            <a:off x="4244975" y="4124325"/>
            <a:ext cx="236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Nobility</a:t>
            </a:r>
          </a:p>
        </p:txBody>
      </p:sp>
      <p:sp>
        <p:nvSpPr>
          <p:cNvPr id="9225" name="TextBox 23"/>
          <p:cNvSpPr txBox="1">
            <a:spLocks noChangeArrowheads="1"/>
          </p:cNvSpPr>
          <p:nvPr/>
        </p:nvSpPr>
        <p:spPr bwMode="auto">
          <a:xfrm>
            <a:off x="2987675" y="4718050"/>
            <a:ext cx="4876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The remainder of the </a:t>
            </a:r>
          </a:p>
          <a:p>
            <a:pPr algn="ctr" eaLnBrk="1" hangingPunct="1"/>
            <a:r>
              <a:rPr lang="en-US" altLang="en-US" b="0"/>
              <a:t>population, including the </a:t>
            </a:r>
            <a:r>
              <a:rPr lang="en-US" altLang="en-US">
                <a:solidFill>
                  <a:srgbClr val="FF0000"/>
                </a:solidFill>
              </a:rPr>
              <a:t>bourgeoisie</a:t>
            </a:r>
            <a:r>
              <a:rPr lang="en-US" altLang="en-US" b="0"/>
              <a:t> and rural peasants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2501900" y="3489325"/>
            <a:ext cx="1981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First Estate </a:t>
            </a: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292225" y="4811713"/>
            <a:ext cx="1905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Third Estate </a:t>
            </a: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568450" y="4125913"/>
            <a:ext cx="2286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Second Estate </a:t>
            </a:r>
          </a:p>
        </p:txBody>
      </p:sp>
      <p:sp>
        <p:nvSpPr>
          <p:cNvPr id="9230" name="Title 16"/>
          <p:cNvSpPr>
            <a:spLocks/>
          </p:cNvSpPr>
          <p:nvPr/>
        </p:nvSpPr>
        <p:spPr bwMode="auto">
          <a:xfrm>
            <a:off x="457200" y="14954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In 1789, France’s society was based on a system created in the Middle Ages. The 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ancien régime </a:t>
            </a: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separated everyone in French society into one of three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 estates:</a:t>
            </a:r>
            <a:br>
              <a:rPr lang="en-US" altLang="en-US" sz="2200">
                <a:solidFill>
                  <a:srgbClr val="FF0000"/>
                </a:solidFill>
                <a:latin typeface="Verdana" pitchFamily="34" charset="0"/>
              </a:rPr>
            </a:br>
            <a:endParaRPr lang="en-US" altLang="en-US" sz="220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4" grpId="0"/>
      <p:bldP spid="92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07013" y="3352800"/>
            <a:ext cx="2989262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ED273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b="0">
                <a:solidFill>
                  <a:srgbClr val="0033CC"/>
                </a:solidFill>
              </a:rPr>
              <a:t>In addition, the monarchy was abolished in favor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of the creation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of a republic.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38200" y="3340100"/>
            <a:ext cx="4616450" cy="2222500"/>
            <a:chOff x="528" y="2104"/>
            <a:chExt cx="2908" cy="140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-5400000">
              <a:off x="2774" y="2553"/>
              <a:ext cx="768" cy="557"/>
            </a:xfrm>
            <a:prstGeom prst="downArrow">
              <a:avLst>
                <a:gd name="adj1" fmla="val 50000"/>
                <a:gd name="adj2" fmla="val 42856"/>
              </a:avLst>
            </a:prstGeom>
            <a:gradFill rotWithShape="0">
              <a:gsLst>
                <a:gs pos="0">
                  <a:srgbClr val="83D7E5"/>
                </a:gs>
                <a:gs pos="100000">
                  <a:srgbClr val="FED273"/>
                </a:gs>
              </a:gsLst>
              <a:lin ang="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28" y="2104"/>
              <a:ext cx="2493" cy="14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spcAft>
                  <a:spcPts val="600"/>
                </a:spcAft>
                <a:defRPr/>
              </a:pPr>
              <a:endParaRPr lang="en-US" b="0">
                <a:latin typeface="Verdana" pitchFamily="28" charset="0"/>
              </a:endParaRPr>
            </a:p>
          </p:txBody>
        </p:sp>
        <p:sp>
          <p:nvSpPr>
            <p:cNvPr id="9224" name="Text Box 7"/>
            <p:cNvSpPr txBox="1">
              <a:spLocks noChangeArrowheads="1"/>
            </p:cNvSpPr>
            <p:nvPr/>
          </p:nvSpPr>
          <p:spPr bwMode="auto">
            <a:xfrm>
              <a:off x="600" y="2176"/>
              <a:ext cx="2400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altLang="en-US"/>
                <a:t>National Convention</a:t>
              </a:r>
            </a:p>
            <a:p>
              <a:pPr>
                <a:spcAft>
                  <a:spcPts val="600"/>
                </a:spcAft>
                <a:buClr>
                  <a:schemeClr val="tx1"/>
                </a:buClr>
                <a:buFont typeface="Arial" charset="0"/>
                <a:buChar char="•"/>
              </a:pPr>
              <a:r>
                <a:rPr lang="en-US" altLang="en-US">
                  <a:solidFill>
                    <a:srgbClr val="FF0000"/>
                  </a:solidFill>
                </a:rPr>
                <a:t>Suffrage</a:t>
              </a:r>
              <a:r>
                <a:rPr lang="en-US" altLang="en-US" b="0"/>
                <a:t> was extended to all male citizens.</a:t>
              </a:r>
            </a:p>
            <a:p>
              <a:pPr>
                <a:spcAft>
                  <a:spcPts val="600"/>
                </a:spcAft>
                <a:buFont typeface="Arial" charset="0"/>
                <a:buChar char="•"/>
              </a:pPr>
              <a:r>
                <a:rPr lang="en-US" altLang="en-US" b="0"/>
                <a:t>Nobles’ lands were seized.</a:t>
              </a:r>
              <a:endParaRPr lang="en-US" altLang="en-US"/>
            </a:p>
          </p:txBody>
        </p:sp>
      </p:grp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981200" y="2667000"/>
            <a:ext cx="1219200" cy="762000"/>
          </a:xfrm>
          <a:prstGeom prst="downArrow">
            <a:avLst>
              <a:gd name="adj1" fmla="val 50000"/>
              <a:gd name="adj2" fmla="val 37140"/>
            </a:avLst>
          </a:prstGeom>
          <a:gradFill rotWithShape="1">
            <a:gsLst>
              <a:gs pos="0">
                <a:srgbClr val="C9C9FF"/>
              </a:gs>
              <a:gs pos="100000">
                <a:srgbClr val="83D7E5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8675" y="1600200"/>
            <a:ext cx="7467600" cy="11477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0" dirty="0"/>
              <a:t>Radicals took control of the Legislative Assembly and called for the election of a new legislative body—the National Convention</a:t>
            </a:r>
            <a:r>
              <a:rPr lang="en-US" b="0" dirty="0">
                <a:latin typeface="Verdana" pitchFamily="2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47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ch18_images_wh_se_p05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8100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5"/>
          <p:cNvSpPr>
            <a:spLocks noGrp="1"/>
          </p:cNvSpPr>
          <p:nvPr>
            <p:ph idx="1"/>
          </p:nvPr>
        </p:nvSpPr>
        <p:spPr bwMode="auto">
          <a:xfrm>
            <a:off x="4648200" y="2895600"/>
            <a:ext cx="3962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In January, 1793, </a:t>
            </a:r>
            <a:br>
              <a:rPr lang="en-US" altLang="en-US" smtClean="0"/>
            </a:br>
            <a:r>
              <a:rPr lang="en-US" altLang="en-US" smtClean="0"/>
              <a:t>Louis XVI was executed.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In October, 1793, </a:t>
            </a:r>
            <a:br>
              <a:rPr lang="en-US" altLang="en-US" smtClean="0"/>
            </a:br>
            <a:r>
              <a:rPr lang="en-US" altLang="en-US" smtClean="0"/>
              <a:t>Marie Antoinette was executed.</a:t>
            </a:r>
          </a:p>
        </p:txBody>
      </p:sp>
      <p:sp>
        <p:nvSpPr>
          <p:cNvPr id="10246" name="Title 4"/>
          <p:cNvSpPr>
            <a:spLocks/>
          </p:cNvSpPr>
          <p:nvPr/>
        </p:nvSpPr>
        <p:spPr bwMode="auto">
          <a:xfrm>
            <a:off x="457200" y="142716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Louis XVI was put on trial as a traitor to France.  He was convicted and sentenced to death.</a:t>
            </a:r>
          </a:p>
        </p:txBody>
      </p:sp>
    </p:spTree>
    <p:extLst>
      <p:ext uri="{BB962C8B-B14F-4D97-AF65-F5344CB8AC3E}">
        <p14:creationId xmlns:p14="http://schemas.microsoft.com/office/powerpoint/2010/main" val="346995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838200" y="54864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The Convention created the Committee of Public Safety to deal with these issues.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1268" name="Content Placeholder 19"/>
          <p:cNvSpPr>
            <a:spLocks noGrp="1"/>
          </p:cNvSpPr>
          <p:nvPr>
            <p:ph idx="1"/>
          </p:nvPr>
        </p:nvSpPr>
        <p:spPr bwMode="auto">
          <a:xfrm>
            <a:off x="838200" y="2286000"/>
            <a:ext cx="73152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Char char="•"/>
            </a:pPr>
            <a:r>
              <a:rPr lang="en-US" altLang="en-US" sz="2000" smtClean="0"/>
              <a:t>War continued with the Netherlands, Spain, Britain, and Prussia.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Char char="•"/>
            </a:pPr>
            <a:r>
              <a:rPr lang="en-US" altLang="en-US" sz="2000" smtClean="0"/>
              <a:t>Royalists and priests led rebellions against the government.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Char char="•"/>
            </a:pPr>
            <a:r>
              <a:rPr lang="en-US" altLang="en-US" sz="2000" smtClean="0"/>
              <a:t>Sans-culottes demanded relief from food shortages and inflation.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Char char="•"/>
            </a:pPr>
            <a:r>
              <a:rPr lang="en-US" altLang="en-US" sz="2000" smtClean="0"/>
              <a:t>The Convention was divided between the Jacobins and the Girondins.</a:t>
            </a:r>
          </a:p>
        </p:txBody>
      </p:sp>
      <p:sp>
        <p:nvSpPr>
          <p:cNvPr id="11270" name="Title 18"/>
          <p:cNvSpPr>
            <a:spLocks/>
          </p:cNvSpPr>
          <p:nvPr/>
        </p:nvSpPr>
        <p:spPr bwMode="auto">
          <a:xfrm>
            <a:off x="838200" y="12954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By 1793, France as a nation was in peril.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External and internal threats were rampant.</a:t>
            </a:r>
          </a:p>
        </p:txBody>
      </p:sp>
    </p:spTree>
    <p:extLst>
      <p:ext uri="{BB962C8B-B14F-4D97-AF65-F5344CB8AC3E}">
        <p14:creationId xmlns:p14="http://schemas.microsoft.com/office/powerpoint/2010/main" val="145218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xplosion 1 12"/>
          <p:cNvSpPr>
            <a:spLocks noChangeArrowheads="1"/>
          </p:cNvSpPr>
          <p:nvPr/>
        </p:nvSpPr>
        <p:spPr bwMode="auto">
          <a:xfrm rot="-701271">
            <a:off x="3581400" y="2974975"/>
            <a:ext cx="1752600" cy="2054225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57700" y="2819400"/>
            <a:ext cx="3595688" cy="2378075"/>
            <a:chOff x="2880" y="1776"/>
            <a:chExt cx="2265" cy="1498"/>
          </a:xfrm>
        </p:grpSpPr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 rot="16200000" flipH="1">
              <a:off x="3259" y="1397"/>
              <a:ext cx="1498" cy="2256"/>
            </a:xfrm>
            <a:prstGeom prst="upArrowCallout">
              <a:avLst>
                <a:gd name="adj1" fmla="val 21630"/>
                <a:gd name="adj2" fmla="val 18361"/>
                <a:gd name="adj3" fmla="val 14663"/>
                <a:gd name="adj4" fmla="val 80148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vert="eaVert"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297" name="TextBox 7"/>
            <p:cNvSpPr txBox="1">
              <a:spLocks noChangeArrowheads="1"/>
            </p:cNvSpPr>
            <p:nvPr/>
          </p:nvSpPr>
          <p:spPr bwMode="auto">
            <a:xfrm>
              <a:off x="3408" y="1842"/>
              <a:ext cx="1737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At home:</a:t>
              </a:r>
            </a:p>
            <a:p>
              <a:pPr eaLnBrk="1" hangingPunct="1"/>
              <a:r>
                <a:rPr lang="en-US" altLang="en-US"/>
                <a:t>France battled counter-revolutionaries through the use </a:t>
              </a:r>
              <a:br>
                <a:rPr lang="en-US" altLang="en-US"/>
              </a:br>
              <a:r>
                <a:rPr lang="en-US" altLang="en-US"/>
                <a:t>of terror.</a:t>
              </a:r>
            </a:p>
          </p:txBody>
        </p:sp>
      </p:grpSp>
      <p:grpSp>
        <p:nvGrpSpPr>
          <p:cNvPr id="12293" name="Group 11"/>
          <p:cNvGrpSpPr>
            <a:grpSpLocks/>
          </p:cNvGrpSpPr>
          <p:nvPr/>
        </p:nvGrpSpPr>
        <p:grpSpPr bwMode="auto">
          <a:xfrm>
            <a:off x="1104900" y="2819400"/>
            <a:ext cx="3352800" cy="2378075"/>
            <a:chOff x="768" y="1776"/>
            <a:chExt cx="2112" cy="1498"/>
          </a:xfrm>
        </p:grpSpPr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 rot="5400000" flipH="1">
              <a:off x="1075" y="1469"/>
              <a:ext cx="1498" cy="2112"/>
            </a:xfrm>
            <a:prstGeom prst="upArrowCallout">
              <a:avLst>
                <a:gd name="adj1" fmla="val 21500"/>
                <a:gd name="adj2" fmla="val 18875"/>
                <a:gd name="adj3" fmla="val 13067"/>
                <a:gd name="adj4" fmla="val 81028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295" name="TextBox 7"/>
            <p:cNvSpPr txBox="1">
              <a:spLocks noChangeArrowheads="1"/>
            </p:cNvSpPr>
            <p:nvPr/>
          </p:nvSpPr>
          <p:spPr bwMode="auto">
            <a:xfrm>
              <a:off x="864" y="1840"/>
              <a:ext cx="1728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At war:</a:t>
              </a:r>
            </a:p>
            <a:p>
              <a:pPr eaLnBrk="1" hangingPunct="1"/>
              <a:r>
                <a:rPr lang="en-US" altLang="en-US"/>
                <a:t>French armies overran the Netherlands </a:t>
              </a:r>
              <a:br>
                <a:rPr lang="en-US" altLang="en-US"/>
              </a:br>
              <a:r>
                <a:rPr lang="en-US" altLang="en-US"/>
                <a:t>and invaded Italy.</a:t>
              </a:r>
            </a:p>
          </p:txBody>
        </p:sp>
      </p:grpSp>
      <p:sp>
        <p:nvSpPr>
          <p:cNvPr id="12299" name="Title 9"/>
          <p:cNvSpPr>
            <a:spLocks/>
          </p:cNvSpPr>
          <p:nvPr/>
        </p:nvSpPr>
        <p:spPr bwMode="auto">
          <a:xfrm>
            <a:off x="457200" y="1752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The Committee of Public Safety was granted absolute power to save the revolution.</a:t>
            </a:r>
          </a:p>
        </p:txBody>
      </p:sp>
    </p:spTree>
    <p:extLst>
      <p:ext uri="{BB962C8B-B14F-4D97-AF65-F5344CB8AC3E}">
        <p14:creationId xmlns:p14="http://schemas.microsoft.com/office/powerpoint/2010/main" val="212181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11"/>
          <p:cNvGrpSpPr>
            <a:grpSpLocks/>
          </p:cNvGrpSpPr>
          <p:nvPr/>
        </p:nvGrpSpPr>
        <p:grpSpPr bwMode="auto">
          <a:xfrm>
            <a:off x="457200" y="2390775"/>
            <a:ext cx="3657600" cy="1701800"/>
            <a:chOff x="838201" y="1882464"/>
            <a:chExt cx="3276600" cy="2877015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5400000" flipH="1">
              <a:off x="1037993" y="1682672"/>
              <a:ext cx="2877015" cy="3276600"/>
            </a:xfrm>
            <a:prstGeom prst="upArrowCallout">
              <a:avLst>
                <a:gd name="adj1" fmla="val 19565"/>
                <a:gd name="adj2" fmla="val 16310"/>
                <a:gd name="adj3" fmla="val 13166"/>
                <a:gd name="adj4" fmla="val 83218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9" name="Text Box 4"/>
            <p:cNvSpPr txBox="1">
              <a:spLocks noChangeArrowheads="1"/>
            </p:cNvSpPr>
            <p:nvPr/>
          </p:nvSpPr>
          <p:spPr bwMode="auto">
            <a:xfrm>
              <a:off x="913883" y="2016653"/>
              <a:ext cx="2819538" cy="25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 b="0"/>
                <a:t>He was a reformer, but also supported terror as a way to maintain order. </a:t>
              </a:r>
            </a:p>
          </p:txBody>
        </p:sp>
      </p:grp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191000" y="2252663"/>
            <a:ext cx="47244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Robespierre:</a:t>
            </a:r>
            <a:endParaRPr lang="en-US" altLang="en-US" b="0"/>
          </a:p>
          <a:p>
            <a:pPr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Promoted religious tolerance</a:t>
            </a:r>
          </a:p>
          <a:p>
            <a:pPr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Tried to abolish slavery</a:t>
            </a:r>
          </a:p>
          <a:p>
            <a:pPr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Arrested and tried all those who threatened the revolution</a:t>
            </a:r>
          </a:p>
          <a:p>
            <a:pPr>
              <a:spcAft>
                <a:spcPct val="60000"/>
              </a:spcAft>
              <a:buFont typeface="Times" charset="0"/>
              <a:buChar char="•"/>
            </a:pPr>
            <a:endParaRPr lang="en-US" altLang="en-US" sz="2000" b="0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" y="4953000"/>
            <a:ext cx="82296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rgbClr val="0033CC"/>
                </a:solidFill>
              </a:rPr>
              <a:t>Nearly 300,000 people were arrested and 17,000 executed by</a:t>
            </a:r>
            <a:r>
              <a:rPr lang="en-US" altLang="en-US" sz="2000" b="0"/>
              <a:t> </a:t>
            </a:r>
            <a:r>
              <a:rPr lang="en-US" altLang="en-US" sz="2000">
                <a:solidFill>
                  <a:srgbClr val="FF0000"/>
                </a:solidFill>
              </a:rPr>
              <a:t>guillotine</a:t>
            </a:r>
            <a:r>
              <a:rPr lang="en-US" altLang="en-US" sz="2000" b="0"/>
              <a:t> </a:t>
            </a:r>
            <a:r>
              <a:rPr lang="en-US" altLang="en-US" sz="2000" b="0">
                <a:solidFill>
                  <a:srgbClr val="0033CC"/>
                </a:solidFill>
              </a:rPr>
              <a:t>for opposing the revolution.</a:t>
            </a:r>
            <a:r>
              <a:rPr lang="en-US" altLang="en-US" sz="2000" b="0"/>
              <a:t> The </a:t>
            </a:r>
            <a:r>
              <a:rPr lang="en-US" altLang="en-US" sz="2000">
                <a:solidFill>
                  <a:srgbClr val="FF0000"/>
                </a:solidFill>
              </a:rPr>
              <a:t>Reign of Terror </a:t>
            </a:r>
            <a:r>
              <a:rPr lang="en-US" altLang="en-US" sz="2000" b="0"/>
              <a:t>continued until Robespierre was  executed in 1794. </a:t>
            </a:r>
            <a:endParaRPr lang="en-US" altLang="en-US"/>
          </a:p>
        </p:txBody>
      </p:sp>
      <p:sp>
        <p:nvSpPr>
          <p:cNvPr id="2" name="Title 6"/>
          <p:cNvSpPr>
            <a:spLocks/>
          </p:cNvSpPr>
          <p:nvPr/>
        </p:nvSpPr>
        <p:spPr bwMode="auto">
          <a:xfrm>
            <a:off x="457200" y="1219200"/>
            <a:ext cx="8077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Maximilien 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Robespierre</a:t>
            </a:r>
            <a:r>
              <a:rPr lang="en-US" altLang="en-US" sz="2200">
                <a:latin typeface="Verdana" pitchFamily="34" charset="0"/>
              </a:rPr>
              <a:t> became the leader of the Committee of Public Safety.</a:t>
            </a:r>
          </a:p>
        </p:txBody>
      </p:sp>
    </p:spTree>
    <p:extLst>
      <p:ext uri="{BB962C8B-B14F-4D97-AF65-F5344CB8AC3E}">
        <p14:creationId xmlns:p14="http://schemas.microsoft.com/office/powerpoint/2010/main" val="169955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/>
      <p:bldP spid="133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2590800"/>
            <a:ext cx="78486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altLang="en-US" smtClean="0"/>
              <a:t>The Directory:</a:t>
            </a:r>
          </a:p>
          <a:p>
            <a:pPr>
              <a:spcBef>
                <a:spcPct val="0"/>
              </a:spcBef>
              <a:spcAft>
                <a:spcPts val="1400"/>
              </a:spcAft>
              <a:buFont typeface="Times" charset="0"/>
              <a:buChar char="•"/>
            </a:pPr>
            <a:r>
              <a:rPr lang="en-US" altLang="en-US" smtClean="0"/>
              <a:t>Made peace with Prussia and Spain</a:t>
            </a:r>
          </a:p>
          <a:p>
            <a:pPr>
              <a:spcBef>
                <a:spcPct val="0"/>
              </a:spcBef>
              <a:spcAft>
                <a:spcPts val="1400"/>
              </a:spcAft>
              <a:buFont typeface="Times" charset="0"/>
              <a:buChar char="•"/>
            </a:pPr>
            <a:r>
              <a:rPr lang="en-US" altLang="en-US" smtClean="0"/>
              <a:t>Continued the war with Austria and Great Britain</a:t>
            </a:r>
          </a:p>
          <a:p>
            <a:pPr>
              <a:spcBef>
                <a:spcPct val="0"/>
              </a:spcBef>
              <a:spcAft>
                <a:spcPts val="1400"/>
              </a:spcAft>
              <a:buFont typeface="Times" charset="0"/>
              <a:buChar char="•"/>
            </a:pPr>
            <a:r>
              <a:rPr lang="en-US" altLang="en-US" smtClean="0"/>
              <a:t>Created a constitutional monarchy</a:t>
            </a: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762000" y="4800600"/>
            <a:ext cx="8001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The Directory was also corrupt and did not solve continued problems such as rising bread prices. They appointed </a:t>
            </a:r>
            <a:r>
              <a:rPr lang="en-US" altLang="en-US">
                <a:solidFill>
                  <a:srgbClr val="FF0000"/>
                </a:solidFill>
              </a:rPr>
              <a:t>Napoleon</a:t>
            </a:r>
            <a:r>
              <a:rPr lang="en-US" altLang="en-US" b="0"/>
              <a:t> Bonaparte, a popular military hero, to rule France.</a:t>
            </a:r>
          </a:p>
        </p:txBody>
      </p:sp>
      <p:sp>
        <p:nvSpPr>
          <p:cNvPr id="14342" name="Title 1"/>
          <p:cNvSpPr>
            <a:spLocks/>
          </p:cNvSpPr>
          <p:nvPr/>
        </p:nvSpPr>
        <p:spPr bwMode="auto">
          <a:xfrm>
            <a:off x="838200" y="12954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dirty="0">
                <a:latin typeface="Verdana" pitchFamily="34" charset="0"/>
              </a:rPr>
              <a:t>In reaction to the Terror, moderates produced </a:t>
            </a:r>
            <a:br>
              <a:rPr lang="en-US" altLang="en-US" sz="2200" dirty="0">
                <a:latin typeface="Verdana" pitchFamily="34" charset="0"/>
              </a:rPr>
            </a:br>
            <a:r>
              <a:rPr lang="en-US" altLang="en-US" sz="2200" dirty="0">
                <a:latin typeface="Verdana" pitchFamily="34" charset="0"/>
              </a:rPr>
              <a:t>the Constitution of 1795 and set up a five-man Directory along with a two-house legislature.</a:t>
            </a:r>
          </a:p>
        </p:txBody>
      </p:sp>
    </p:spTree>
    <p:extLst>
      <p:ext uri="{BB962C8B-B14F-4D97-AF65-F5344CB8AC3E}">
        <p14:creationId xmlns:p14="http://schemas.microsoft.com/office/powerpoint/2010/main" val="144586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371600" y="2362200"/>
            <a:ext cx="6858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Content Placeholder 6"/>
          <p:cNvSpPr>
            <a:spLocks noGrp="1"/>
          </p:cNvSpPr>
          <p:nvPr>
            <p:ph idx="1"/>
          </p:nvPr>
        </p:nvSpPr>
        <p:spPr bwMode="auto">
          <a:xfrm>
            <a:off x="838200" y="2514600"/>
            <a:ext cx="78486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dirty="0" smtClean="0"/>
              <a:t>The term </a:t>
            </a:r>
            <a:r>
              <a:rPr lang="en-US" altLang="en-US" dirty="0" smtClean="0">
                <a:solidFill>
                  <a:srgbClr val="0033CC"/>
                </a:solidFill>
              </a:rPr>
              <a:t>citizen</a:t>
            </a:r>
            <a:r>
              <a:rPr lang="en-US" altLang="en-US" dirty="0" smtClean="0"/>
              <a:t> applied to people of all social classes.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dirty="0" smtClean="0"/>
              <a:t>Elaborate fashions gave way to practical and simple clothing.</a:t>
            </a:r>
          </a:p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b="1" dirty="0" smtClean="0">
                <a:solidFill>
                  <a:srgbClr val="FF0000"/>
                </a:solidFill>
              </a:rPr>
              <a:t>Nationalism</a:t>
            </a:r>
            <a:r>
              <a:rPr lang="en-US" altLang="en-US" dirty="0" smtClean="0"/>
              <a:t> rose throughout France.</a:t>
            </a:r>
          </a:p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 smtClean="0">
                <a:solidFill>
                  <a:srgbClr val="0033CC"/>
                </a:solidFill>
              </a:rPr>
              <a:t>State schools </a:t>
            </a:r>
            <a:r>
              <a:rPr lang="en-US" altLang="en-US" dirty="0" smtClean="0"/>
              <a:t>replaced religious ones.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dirty="0" smtClean="0"/>
              <a:t>Systems were organized to </a:t>
            </a:r>
            <a:r>
              <a:rPr lang="en-US" altLang="en-US" dirty="0" smtClean="0">
                <a:solidFill>
                  <a:srgbClr val="0033CC"/>
                </a:solidFill>
              </a:rPr>
              <a:t>help the poor, old soldiers, and widows.</a:t>
            </a:r>
            <a:endParaRPr lang="en-US" altLang="en-US" dirty="0" smtClean="0"/>
          </a:p>
        </p:txBody>
      </p:sp>
      <p:sp>
        <p:nvSpPr>
          <p:cNvPr id="15365" name="Title 5"/>
          <p:cNvSpPr>
            <a:spLocks/>
          </p:cNvSpPr>
          <p:nvPr/>
        </p:nvSpPr>
        <p:spPr bwMode="auto">
          <a:xfrm>
            <a:off x="838200" y="1431925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By 1799, France had changed dramatically from the country of Louis XVI and his court.</a:t>
            </a:r>
            <a:br>
              <a:rPr lang="en-US" altLang="en-US" sz="2200">
                <a:latin typeface="Verdana" pitchFamily="34" charset="0"/>
              </a:rPr>
            </a:br>
            <a:endParaRPr lang="en-US" altLang="en-US" sz="2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3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events occurred during the radical phase of the French Revolution?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18-4</a:t>
            </a:r>
            <a:br>
              <a:rPr lang="en-US" dirty="0" smtClean="0"/>
            </a:br>
            <a:r>
              <a:rPr lang="en-US" dirty="0" smtClean="0"/>
              <a:t>The Age of Napoleon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600075" y="1571625"/>
            <a:ext cx="7924800" cy="449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31" name="Group 15"/>
          <p:cNvGraphicFramePr>
            <a:graphicFrameLocks noGrp="1"/>
          </p:cNvGraphicFramePr>
          <p:nvPr/>
        </p:nvGraphicFramePr>
        <p:xfrm>
          <a:off x="676275" y="1579563"/>
          <a:ext cx="7772400" cy="4379986"/>
        </p:xfrm>
        <a:graphic>
          <a:graphicData uri="http://schemas.openxmlformats.org/drawingml/2006/table">
            <a:tbl>
              <a:tblPr/>
              <a:tblGrid>
                <a:gridCol w="1144588"/>
                <a:gridCol w="6627812"/>
              </a:tblGrid>
              <a:tr h="12111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Napoleon Bonaparte was a military hero who rose quickly through the army. He favored republican rule and the Jacobins.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5792">
                <a:tc>
                  <a:txBody>
                    <a:bodyPr/>
                    <a:lstStyle/>
                    <a:p>
                      <a:pPr marL="228600" marR="0" lvl="0" indent="-219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1793</a:t>
                      </a:r>
                    </a:p>
                    <a:p>
                      <a:pPr marL="228600" marR="0" lvl="0" indent="-219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  <a:p>
                      <a:pPr marL="228600" marR="0" lvl="0" indent="-219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" pitchFamily="28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Drove British forces from Toulon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" pitchFamily="28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Won several victories against the Austrians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" pitchFamily="28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Captured most of northern Italy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1798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" pitchFamily="28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Lost in Egypt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1799</a:t>
                      </a:r>
                      <a:b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/>
                      </a:r>
                      <a:b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" pitchFamily="28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Overthrew the Directory and set up a three-man governing board known as 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the Consulate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30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838200" y="2590800"/>
            <a:ext cx="7467600" cy="2743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" name="Group 56"/>
          <p:cNvGraphicFramePr>
            <a:graphicFrameLocks noGrp="1"/>
          </p:cNvGraphicFramePr>
          <p:nvPr/>
        </p:nvGraphicFramePr>
        <p:xfrm>
          <a:off x="885825" y="2635250"/>
          <a:ext cx="7343775" cy="2622550"/>
        </p:xfrm>
        <a:graphic>
          <a:graphicData uri="http://schemas.openxmlformats.org/drawingml/2006/table">
            <a:tbl>
              <a:tblPr/>
              <a:tblGrid>
                <a:gridCol w="3671888"/>
                <a:gridCol w="3671887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The Church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The nobility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88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Owned 10% of 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the land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Collected tithes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Paid no direct taxes 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to the state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Had rights to top jobs 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in the government, 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the army, the courts, and the Church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Paid no taxes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2" name="Title 17"/>
          <p:cNvSpPr>
            <a:spLocks/>
          </p:cNvSpPr>
          <p:nvPr/>
        </p:nvSpPr>
        <p:spPr bwMode="auto">
          <a:xfrm>
            <a:off x="457200" y="150495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The first two estates enjoyed most of the </a:t>
            </a:r>
            <a:br>
              <a:rPr lang="en-US" altLang="en-US" sz="220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wealth and privileges of France.</a:t>
            </a:r>
            <a:br>
              <a:rPr lang="en-US" altLang="en-US" sz="2200">
                <a:solidFill>
                  <a:schemeClr val="tx1"/>
                </a:solidFill>
                <a:latin typeface="Verdana" pitchFamily="34" charset="0"/>
              </a:rPr>
            </a:br>
            <a:endParaRPr lang="en-US" altLang="en-US" sz="220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38200" y="3390900"/>
            <a:ext cx="7467600" cy="1042988"/>
            <a:chOff x="528" y="2136"/>
            <a:chExt cx="4704" cy="657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528" y="2136"/>
              <a:ext cx="4704" cy="65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6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Verdana" pitchFamily="28" charset="0"/>
              </a:endParaRP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528" y="2212"/>
              <a:ext cx="4704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0">
                  <a:solidFill>
                    <a:srgbClr val="0033CC"/>
                  </a:solidFill>
                </a:rPr>
                <a:t>1804—Napoleon crowns himself Emperor </a:t>
              </a:r>
              <a:br>
                <a:rPr lang="en-US" altLang="en-US" b="0">
                  <a:solidFill>
                    <a:srgbClr val="0033CC"/>
                  </a:solidFill>
                </a:rPr>
              </a:br>
              <a:r>
                <a:rPr lang="en-US" altLang="en-US" b="0">
                  <a:solidFill>
                    <a:srgbClr val="0033CC"/>
                  </a:solidFill>
                </a:rPr>
                <a:t>of the French.</a:t>
              </a:r>
            </a:p>
          </p:txBody>
        </p:sp>
      </p:grpSp>
      <p:sp>
        <p:nvSpPr>
          <p:cNvPr id="9" name="AutoShape 12"/>
          <p:cNvSpPr>
            <a:spLocks noChangeArrowheads="1"/>
          </p:cNvSpPr>
          <p:nvPr/>
        </p:nvSpPr>
        <p:spPr bwMode="auto">
          <a:xfrm rot="10792560" flipH="1">
            <a:off x="838200" y="2489200"/>
            <a:ext cx="7467600" cy="939800"/>
          </a:xfrm>
          <a:prstGeom prst="upArrowCallout">
            <a:avLst>
              <a:gd name="adj1" fmla="val 43114"/>
              <a:gd name="adj2" fmla="val 40024"/>
              <a:gd name="adj3" fmla="val 20856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b="0">
              <a:latin typeface="Verdana" pitchFamily="28" charset="0"/>
            </a:endParaRPr>
          </a:p>
        </p:txBody>
      </p:sp>
      <p:sp>
        <p:nvSpPr>
          <p:cNvPr id="10245" name="Rectangle 29"/>
          <p:cNvSpPr>
            <a:spLocks noChangeArrowheads="1"/>
          </p:cNvSpPr>
          <p:nvPr/>
        </p:nvSpPr>
        <p:spPr bwMode="auto">
          <a:xfrm>
            <a:off x="1066800" y="2605088"/>
            <a:ext cx="7010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1802—Napoleon became consul for life.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457200" y="4876800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Each step of the way, Napoleon had held a </a:t>
            </a:r>
            <a:r>
              <a:rPr lang="en-US" altLang="en-US">
                <a:solidFill>
                  <a:srgbClr val="FF0000"/>
                </a:solidFill>
              </a:rPr>
              <a:t>plebiscite</a:t>
            </a:r>
            <a:r>
              <a:rPr lang="en-US" altLang="en-US" b="0"/>
              <a:t> and had been strongly supported by the French people.</a:t>
            </a:r>
          </a:p>
        </p:txBody>
      </p:sp>
      <p:sp>
        <p:nvSpPr>
          <p:cNvPr id="10249" name="Title 1"/>
          <p:cNvSpPr>
            <a:spLocks/>
          </p:cNvSpPr>
          <p:nvPr/>
        </p:nvSpPr>
        <p:spPr bwMode="auto">
          <a:xfrm>
            <a:off x="457200" y="14954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When Napoleon helped create the Consulate,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he became First Consul.</a:t>
            </a:r>
          </a:p>
        </p:txBody>
      </p:sp>
    </p:spTree>
    <p:extLst>
      <p:ext uri="{BB962C8B-B14F-4D97-AF65-F5344CB8AC3E}">
        <p14:creationId xmlns:p14="http://schemas.microsoft.com/office/powerpoint/2010/main" val="373612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 rot="5400000" flipH="1">
            <a:off x="1066800" y="990600"/>
            <a:ext cx="2362200" cy="3581400"/>
          </a:xfrm>
          <a:prstGeom prst="upArrowCallout">
            <a:avLst>
              <a:gd name="adj1" fmla="val 21787"/>
              <a:gd name="adj2" fmla="val 16968"/>
              <a:gd name="adj3" fmla="val 15786"/>
              <a:gd name="adj4" fmla="val 8360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3124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solidFill>
                  <a:schemeClr val="tx2"/>
                </a:solidFill>
              </a:rPr>
              <a:t>Napoleon consolidated power by strengthening </a:t>
            </a:r>
            <a:br>
              <a:rPr lang="en-US" altLang="en-US">
                <a:solidFill>
                  <a:schemeClr val="tx2"/>
                </a:solidFill>
              </a:rPr>
            </a:br>
            <a:r>
              <a:rPr lang="en-US" altLang="en-US">
                <a:solidFill>
                  <a:schemeClr val="tx2"/>
                </a:solidFill>
              </a:rPr>
              <a:t>the central government. He: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191000" y="1471613"/>
            <a:ext cx="48768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Controlled prices</a:t>
            </a:r>
          </a:p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Encouraged new industry</a:t>
            </a:r>
          </a:p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Built new roads and canals</a:t>
            </a:r>
          </a:p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Set up a system of public schools</a:t>
            </a:r>
          </a:p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Made peace with the Catholic Church</a:t>
            </a:r>
          </a:p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Encouraged émigrés to return</a:t>
            </a:r>
          </a:p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Recognized peasants’ right </a:t>
            </a:r>
            <a:br>
              <a:rPr lang="en-US" altLang="en-US" b="0"/>
            </a:br>
            <a:r>
              <a:rPr lang="en-US" altLang="en-US" b="0"/>
              <a:t>to lands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7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Parchmen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581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0"/>
          <p:cNvSpPr txBox="1">
            <a:spLocks noChangeArrowheads="1"/>
          </p:cNvSpPr>
          <p:nvPr/>
        </p:nvSpPr>
        <p:spPr bwMode="auto">
          <a:xfrm>
            <a:off x="1752600" y="3090863"/>
            <a:ext cx="22653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228600" indent="-1143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600" u="sng"/>
              <a:t>Napoleonic Code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600" b="0"/>
              <a:t>Equality of all male citizens before the law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600" b="0"/>
              <a:t>Religious toleration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600" b="0"/>
              <a:t>Abolition of feudalism</a:t>
            </a:r>
          </a:p>
        </p:txBody>
      </p:sp>
      <p:sp>
        <p:nvSpPr>
          <p:cNvPr id="12293" name="Content Placeholder 6"/>
          <p:cNvSpPr>
            <a:spLocks noGrp="1"/>
          </p:cNvSpPr>
          <p:nvPr>
            <p:ph idx="1"/>
          </p:nvPr>
        </p:nvSpPr>
        <p:spPr bwMode="auto">
          <a:xfrm>
            <a:off x="4800600" y="2971800"/>
            <a:ext cx="3505200" cy="2773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>
                <a:solidFill>
                  <a:srgbClr val="0033CC"/>
                </a:solidFill>
              </a:rPr>
              <a:t>The code embodied Enlightenment principles.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But women lost </a:t>
            </a:r>
            <a:br>
              <a:rPr lang="en-US" altLang="en-US" smtClean="0"/>
            </a:br>
            <a:r>
              <a:rPr lang="en-US" altLang="en-US" smtClean="0"/>
              <a:t>most of their rights </a:t>
            </a:r>
            <a:br>
              <a:rPr lang="en-US" altLang="en-US" smtClean="0"/>
            </a:br>
            <a:r>
              <a:rPr lang="en-US" altLang="en-US" smtClean="0"/>
              <a:t>of citizenship.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endParaRPr lang="en-US" altLang="en-US" smtClean="0"/>
          </a:p>
        </p:txBody>
      </p:sp>
      <p:sp>
        <p:nvSpPr>
          <p:cNvPr id="12294" name="Title 5"/>
          <p:cNvSpPr>
            <a:spLocks/>
          </p:cNvSpPr>
          <p:nvPr/>
        </p:nvSpPr>
        <p:spPr bwMode="auto">
          <a:xfrm>
            <a:off x="457200" y="1498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dirty="0">
                <a:latin typeface="Verdana" pitchFamily="34" charset="0"/>
              </a:rPr>
              <a:t>He implemented a new set of laws known </a:t>
            </a:r>
            <a:br>
              <a:rPr lang="en-US" altLang="en-US" sz="2200" dirty="0">
                <a:latin typeface="Verdana" pitchFamily="34" charset="0"/>
              </a:rPr>
            </a:br>
            <a:r>
              <a:rPr lang="en-US" altLang="en-US" sz="2200" dirty="0">
                <a:latin typeface="Verdana" pitchFamily="34" charset="0"/>
              </a:rPr>
              <a:t>as the </a:t>
            </a:r>
            <a:r>
              <a:rPr lang="en-US" altLang="en-US" sz="2200" dirty="0">
                <a:solidFill>
                  <a:srgbClr val="FF0000"/>
                </a:solidFill>
                <a:latin typeface="Verdana" pitchFamily="34" charset="0"/>
              </a:rPr>
              <a:t>Napoleonic Code.</a:t>
            </a:r>
            <a:r>
              <a:rPr lang="en-US" altLang="en-US" sz="2200" dirty="0">
                <a:latin typeface="Verdana" pitchFamily="34" charset="0"/>
              </a:rPr>
              <a:t/>
            </a:r>
            <a:br>
              <a:rPr lang="en-US" altLang="en-US" sz="2200" dirty="0">
                <a:latin typeface="Verdana" pitchFamily="34" charset="0"/>
              </a:rPr>
            </a:br>
            <a:endParaRPr lang="en-US" altLang="en-US" sz="2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WH-Ch18_S4_Napoleon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267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2"/>
          <p:cNvSpPr>
            <a:spLocks noGrp="1"/>
          </p:cNvSpPr>
          <p:nvPr>
            <p:ph idx="1"/>
          </p:nvPr>
        </p:nvSpPr>
        <p:spPr bwMode="auto">
          <a:xfrm>
            <a:off x="5410200" y="2108200"/>
            <a:ext cx="3505200" cy="391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17000"/>
              </a:spcAft>
              <a:buFontTx/>
              <a:buNone/>
            </a:pPr>
            <a:r>
              <a:rPr lang="en-US" altLang="en-US" sz="2000" b="1" smtClean="0"/>
              <a:t>France </a:t>
            </a:r>
            <a:r>
              <a:rPr lang="en-US" altLang="en-US" sz="2000" b="1" smtClean="0">
                <a:solidFill>
                  <a:srgbClr val="FF0000"/>
                </a:solidFill>
              </a:rPr>
              <a:t>annexed:</a:t>
            </a:r>
          </a:p>
          <a:p>
            <a:pPr>
              <a:spcBef>
                <a:spcPct val="0"/>
              </a:spcBef>
              <a:spcAft>
                <a:spcPct val="17000"/>
              </a:spcAft>
              <a:buFont typeface="Times" charset="0"/>
              <a:buChar char="•"/>
            </a:pPr>
            <a:r>
              <a:rPr lang="en-US" altLang="en-US" sz="2000" smtClean="0"/>
              <a:t>The Netherlands</a:t>
            </a:r>
          </a:p>
          <a:p>
            <a:pPr>
              <a:spcBef>
                <a:spcPct val="0"/>
              </a:spcBef>
              <a:spcAft>
                <a:spcPct val="17000"/>
              </a:spcAft>
              <a:buFont typeface="Times" charset="0"/>
              <a:buChar char="•"/>
            </a:pPr>
            <a:r>
              <a:rPr lang="en-US" altLang="en-US" sz="2000" smtClean="0"/>
              <a:t>Belgium</a:t>
            </a:r>
          </a:p>
          <a:p>
            <a:pPr>
              <a:spcBef>
                <a:spcPct val="0"/>
              </a:spcBef>
              <a:spcAft>
                <a:spcPct val="17000"/>
              </a:spcAft>
              <a:buFont typeface="Times" charset="0"/>
              <a:buChar char="•"/>
            </a:pPr>
            <a:r>
              <a:rPr lang="en-US" altLang="en-US" sz="2000" smtClean="0"/>
              <a:t>Parts of Italy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Char char="•"/>
            </a:pPr>
            <a:r>
              <a:rPr lang="en-US" altLang="en-US" sz="2000" smtClean="0"/>
              <a:t>Parts of Germany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000" b="1" smtClean="0"/>
              <a:t>Napoleon also: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charset="0"/>
              <a:buChar char="•"/>
            </a:pPr>
            <a:r>
              <a:rPr lang="en-US" altLang="en-US" sz="2000" smtClean="0"/>
              <a:t>Abolished the Holy Roman Empire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charset="0"/>
              <a:buChar char="•"/>
            </a:pPr>
            <a:r>
              <a:rPr lang="en-US" altLang="en-US" sz="2000" smtClean="0"/>
              <a:t>Cut Prussian territory </a:t>
            </a:r>
            <a:br>
              <a:rPr lang="en-US" altLang="en-US" sz="2000" smtClean="0"/>
            </a:br>
            <a:r>
              <a:rPr lang="en-US" altLang="en-US" sz="2000" smtClean="0"/>
              <a:t>in half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endParaRPr lang="en-US" altLang="en-US" sz="2000" smtClean="0"/>
          </a:p>
          <a:p>
            <a:pPr>
              <a:spcBef>
                <a:spcPct val="0"/>
              </a:spcBef>
              <a:spcAft>
                <a:spcPts val="1588"/>
              </a:spcAft>
            </a:pPr>
            <a:endParaRPr lang="en-US" altLang="en-US" sz="2000" smtClean="0"/>
          </a:p>
        </p:txBody>
      </p:sp>
      <p:sp>
        <p:nvSpPr>
          <p:cNvPr id="13318" name="Title 1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From 1804 to 1812, Napoleon successfully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battled most of Europe and created an empire.</a:t>
            </a:r>
          </a:p>
        </p:txBody>
      </p:sp>
    </p:spTree>
    <p:extLst>
      <p:ext uri="{BB962C8B-B14F-4D97-AF65-F5344CB8AC3E}">
        <p14:creationId xmlns:p14="http://schemas.microsoft.com/office/powerpoint/2010/main" val="163154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2819400"/>
            <a:ext cx="74676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Napoleon was defeated in the Battle of Trafalgar in 1805.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The blockades created some hardships but Britain was able to maintain its trade routes in the Americas and India.</a:t>
            </a:r>
          </a:p>
        </p:txBody>
      </p:sp>
      <p:sp>
        <p:nvSpPr>
          <p:cNvPr id="14340" name="Title 1"/>
          <p:cNvSpPr>
            <a:spLocks/>
          </p:cNvSpPr>
          <p:nvPr/>
        </p:nvSpPr>
        <p:spPr bwMode="auto">
          <a:xfrm>
            <a:off x="838200" y="18288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Napoleon was unable to defeat Great Britain at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sea or through the use of the 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Continental System.</a:t>
            </a:r>
          </a:p>
        </p:txBody>
      </p:sp>
    </p:spTree>
    <p:extLst>
      <p:ext uri="{BB962C8B-B14F-4D97-AF65-F5344CB8AC3E}">
        <p14:creationId xmlns:p14="http://schemas.microsoft.com/office/powerpoint/2010/main" val="57462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6"/>
          <p:cNvSpPr>
            <a:spLocks noGrp="1"/>
          </p:cNvSpPr>
          <p:nvPr>
            <p:ph idx="1"/>
          </p:nvPr>
        </p:nvSpPr>
        <p:spPr bwMode="auto">
          <a:xfrm>
            <a:off x="838200" y="3048000"/>
            <a:ext cx="7848600" cy="2239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In Spain, people resisted reforms that undermined the king and the Catholic Church.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Nationalism in occupied countries created revolts and patriotic resistance through </a:t>
            </a:r>
            <a:r>
              <a:rPr lang="en-US" altLang="en-US" b="1" smtClean="0">
                <a:solidFill>
                  <a:srgbClr val="FF0000"/>
                </a:solidFill>
              </a:rPr>
              <a:t>guerrilla warfare.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endParaRPr lang="en-US" altLang="en-US" smtClean="0"/>
          </a:p>
        </p:txBody>
      </p:sp>
      <p:sp>
        <p:nvSpPr>
          <p:cNvPr id="15365" name="Title 1"/>
          <p:cNvSpPr>
            <a:spLocks/>
          </p:cNvSpPr>
          <p:nvPr/>
        </p:nvSpPr>
        <p:spPr bwMode="auto">
          <a:xfrm>
            <a:off x="838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dirty="0">
                <a:latin typeface="Verdana" pitchFamily="34" charset="0"/>
              </a:rPr>
              <a:t>Many Europeans who had welcomed the ideas </a:t>
            </a:r>
            <a:br>
              <a:rPr lang="en-US" altLang="en-US" sz="2200" dirty="0">
                <a:latin typeface="Verdana" pitchFamily="34" charset="0"/>
              </a:rPr>
            </a:br>
            <a:r>
              <a:rPr lang="en-US" altLang="en-US" sz="2200" dirty="0">
                <a:latin typeface="Verdana" pitchFamily="34" charset="0"/>
              </a:rPr>
              <a:t>of the French Revolution saw Napoleon and </a:t>
            </a:r>
            <a:br>
              <a:rPr lang="en-US" altLang="en-US" sz="2200" dirty="0">
                <a:latin typeface="Verdana" pitchFamily="34" charset="0"/>
              </a:rPr>
            </a:br>
            <a:r>
              <a:rPr lang="en-US" altLang="en-US" sz="2200" dirty="0">
                <a:latin typeface="Verdana" pitchFamily="34" charset="0"/>
              </a:rPr>
              <a:t>his army as oppressors.</a:t>
            </a:r>
          </a:p>
        </p:txBody>
      </p:sp>
    </p:spTree>
    <p:extLst>
      <p:ext uri="{BB962C8B-B14F-4D97-AF65-F5344CB8AC3E}">
        <p14:creationId xmlns:p14="http://schemas.microsoft.com/office/powerpoint/2010/main" val="416428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57200" y="2432050"/>
            <a:ext cx="8229600" cy="3511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6398" name="Group 14"/>
          <p:cNvGraphicFramePr>
            <a:graphicFrameLocks noGrp="1"/>
          </p:cNvGraphicFramePr>
          <p:nvPr/>
        </p:nvGraphicFramePr>
        <p:xfrm>
          <a:off x="558800" y="2508250"/>
          <a:ext cx="8001000" cy="351155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873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6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9" name="Title 4"/>
          <p:cNvSpPr>
            <a:spLocks/>
          </p:cNvSpPr>
          <p:nvPr/>
        </p:nvSpPr>
        <p:spPr bwMode="auto">
          <a:xfrm>
            <a:off x="457200" y="250825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b="0"/>
              <a:t>The tsar initially supported Napoleon but ended </a:t>
            </a:r>
            <a:br>
              <a:rPr lang="en-US" altLang="en-US" b="0"/>
            </a:br>
            <a:r>
              <a:rPr lang="en-US" altLang="en-US" b="0"/>
              <a:t>up withdrawing from the Continental System.</a:t>
            </a:r>
            <a:endParaRPr lang="en-US" altLang="en-US" b="0">
              <a:solidFill>
                <a:schemeClr val="tx2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tx1"/>
              </a:buClr>
            </a:pPr>
            <a:r>
              <a:rPr lang="en-US" altLang="en-US" b="0"/>
              <a:t>Napoleon retreated, and this disaster created an opportunity: </a:t>
            </a:r>
            <a:r>
              <a:rPr lang="en-US" altLang="en-US" b="0">
                <a:solidFill>
                  <a:srgbClr val="0033CC"/>
                </a:solidFill>
              </a:rPr>
              <a:t>a Russian-British-Austrian-Prussian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alliance against France.</a:t>
            </a:r>
          </a:p>
        </p:txBody>
      </p:sp>
      <p:sp>
        <p:nvSpPr>
          <p:cNvPr id="17421" name="Title 4"/>
          <p:cNvSpPr>
            <a:spLocks/>
          </p:cNvSpPr>
          <p:nvPr/>
        </p:nvSpPr>
        <p:spPr bwMode="auto">
          <a:xfrm>
            <a:off x="457200" y="34417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2400"/>
              </a:spcAft>
              <a:buClr>
                <a:schemeClr val="tx1"/>
              </a:buClr>
            </a:pPr>
            <a:r>
              <a:rPr lang="en-US" altLang="en-US" b="0"/>
              <a:t>When Napoleon attacked, the retreating Russian army’s </a:t>
            </a:r>
            <a:r>
              <a:rPr lang="en-US" altLang="en-US">
                <a:solidFill>
                  <a:srgbClr val="FF0000"/>
                </a:solidFill>
              </a:rPr>
              <a:t>scorched-earth policy</a:t>
            </a:r>
            <a:r>
              <a:rPr lang="en-US" altLang="en-US" b="0"/>
              <a:t> made it impossible for Napoleon’s army to survive on what they left.</a:t>
            </a:r>
          </a:p>
        </p:txBody>
      </p:sp>
      <p:sp>
        <p:nvSpPr>
          <p:cNvPr id="16399" name="Title 2"/>
          <p:cNvSpPr>
            <a:spLocks/>
          </p:cNvSpPr>
          <p:nvPr/>
        </p:nvSpPr>
        <p:spPr bwMode="auto">
          <a:xfrm>
            <a:off x="457200" y="1498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In 1812, the Russian winter stopped Napoleon’s army from a victory.</a:t>
            </a:r>
          </a:p>
        </p:txBody>
      </p:sp>
    </p:spTree>
    <p:extLst>
      <p:ext uri="{BB962C8B-B14F-4D97-AF65-F5344CB8AC3E}">
        <p14:creationId xmlns:p14="http://schemas.microsoft.com/office/powerpoint/2010/main" val="418425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7" grpId="0"/>
      <p:bldP spid="174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457700"/>
            <a:ext cx="7467600" cy="1390650"/>
            <a:chOff x="838200" y="4952999"/>
            <a:chExt cx="7467600" cy="1390507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38200" y="4952999"/>
              <a:ext cx="7467600" cy="139050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16200000" scaled="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6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Verdana" pitchFamily="28" charset="0"/>
              </a:endParaRPr>
            </a:p>
          </p:txBody>
        </p:sp>
        <p:sp>
          <p:nvSpPr>
            <p:cNvPr id="17417" name="Text Box 122"/>
            <p:cNvSpPr txBox="1">
              <a:spLocks noChangeArrowheads="1"/>
            </p:cNvSpPr>
            <p:nvPr/>
          </p:nvSpPr>
          <p:spPr bwMode="auto">
            <a:xfrm>
              <a:off x="838200" y="5097447"/>
              <a:ext cx="7467600" cy="109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But Napoleon returned to France in triumph </a:t>
              </a:r>
              <a:br>
                <a:rPr lang="en-US" altLang="en-US" b="0"/>
              </a:br>
              <a:r>
                <a:rPr lang="en-US" altLang="en-US" b="0"/>
                <a:t>after Louis XVIII’s return rekindled fears </a:t>
              </a:r>
              <a:br>
                <a:rPr lang="en-US" altLang="en-US" b="0"/>
              </a:br>
              <a:r>
                <a:rPr lang="en-US" altLang="en-US" b="0"/>
                <a:t>of the old regime.</a:t>
              </a:r>
              <a:endParaRPr lang="en-US" altLang="en-US" sz="2000" b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3181350"/>
            <a:ext cx="7467600" cy="1447800"/>
            <a:chOff x="838290" y="4269620"/>
            <a:chExt cx="7467584" cy="1142825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10792560" flipH="1">
              <a:off x="838290" y="4269620"/>
              <a:ext cx="7467584" cy="1142825"/>
            </a:xfrm>
            <a:prstGeom prst="upArrowCallout">
              <a:avLst>
                <a:gd name="adj1" fmla="val 27309"/>
                <a:gd name="adj2" fmla="val 25810"/>
                <a:gd name="adj3" fmla="val 21440"/>
                <a:gd name="adj4" fmla="val 7064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Verdana" pitchFamily="28" charset="0"/>
              </a:endParaRPr>
            </a:p>
          </p:txBody>
        </p:sp>
        <p:sp>
          <p:nvSpPr>
            <p:cNvPr id="17415" name="Text Box 8"/>
            <p:cNvSpPr txBox="1">
              <a:spLocks noChangeArrowheads="1"/>
            </p:cNvSpPr>
            <p:nvPr/>
          </p:nvSpPr>
          <p:spPr bwMode="auto">
            <a:xfrm>
              <a:off x="838290" y="4361096"/>
              <a:ext cx="7467584" cy="60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Napoleon </a:t>
              </a:r>
              <a:r>
                <a:rPr lang="en-US" altLang="en-US">
                  <a:solidFill>
                    <a:srgbClr val="FF0000"/>
                  </a:solidFill>
                </a:rPr>
                <a:t>abdicated</a:t>
              </a:r>
              <a:r>
                <a:rPr lang="en-US" altLang="en-US" b="0"/>
                <a:t> in 1814 and Louis XVIII </a:t>
              </a:r>
              <a:br>
                <a:rPr lang="en-US" altLang="en-US" b="0"/>
              </a:br>
              <a:r>
                <a:rPr lang="en-US" altLang="en-US" b="0"/>
                <a:t>was recognized as king of France.</a:t>
              </a:r>
            </a:p>
          </p:txBody>
        </p:sp>
      </p:grpSp>
      <p:sp>
        <p:nvSpPr>
          <p:cNvPr id="9" name="AutoShape 12"/>
          <p:cNvSpPr>
            <a:spLocks noChangeArrowheads="1"/>
          </p:cNvSpPr>
          <p:nvPr/>
        </p:nvSpPr>
        <p:spPr bwMode="auto">
          <a:xfrm rot="10792560" flipH="1">
            <a:off x="839788" y="1817688"/>
            <a:ext cx="7467600" cy="1444625"/>
          </a:xfrm>
          <a:prstGeom prst="upArrowCallout">
            <a:avLst>
              <a:gd name="adj1" fmla="val 28037"/>
              <a:gd name="adj2" fmla="val 26034"/>
              <a:gd name="adj3" fmla="val 20858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>
              <a:latin typeface="Verdana" pitchFamily="28" charset="0"/>
            </a:endParaRPr>
          </a:p>
        </p:txBody>
      </p:sp>
      <p:sp>
        <p:nvSpPr>
          <p:cNvPr id="17413" name="Rectangle 29"/>
          <p:cNvSpPr>
            <a:spLocks noChangeArrowheads="1"/>
          </p:cNvSpPr>
          <p:nvPr/>
        </p:nvSpPr>
        <p:spPr bwMode="auto">
          <a:xfrm>
            <a:off x="1066800" y="1933575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In 1813, the newly created alliance defeated Napoleon in the Battle of the Nations.</a:t>
            </a:r>
          </a:p>
        </p:txBody>
      </p:sp>
    </p:spTree>
    <p:extLst>
      <p:ext uri="{BB962C8B-B14F-4D97-AF65-F5344CB8AC3E}">
        <p14:creationId xmlns:p14="http://schemas.microsoft.com/office/powerpoint/2010/main" val="134973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5"/>
          <p:cNvSpPr>
            <a:spLocks noGrp="1"/>
          </p:cNvSpPr>
          <p:nvPr>
            <p:ph idx="1"/>
          </p:nvPr>
        </p:nvSpPr>
        <p:spPr bwMode="auto">
          <a:xfrm>
            <a:off x="4724400" y="2616200"/>
            <a:ext cx="3657600" cy="325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 smtClean="0">
                <a:solidFill>
                  <a:srgbClr val="0033CC"/>
                </a:solidFill>
              </a:rPr>
              <a:t>He was forced </a:t>
            </a:r>
            <a:br>
              <a:rPr lang="en-US" altLang="en-US" dirty="0" smtClean="0">
                <a:solidFill>
                  <a:srgbClr val="0033CC"/>
                </a:solidFill>
              </a:rPr>
            </a:br>
            <a:r>
              <a:rPr lang="en-US" altLang="en-US" dirty="0" smtClean="0">
                <a:solidFill>
                  <a:srgbClr val="0033CC"/>
                </a:solidFill>
              </a:rPr>
              <a:t>to abdicate a second and final time.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dirty="0" smtClean="0"/>
              <a:t>Thus ended </a:t>
            </a:r>
            <a:br>
              <a:rPr lang="en-US" altLang="en-US" dirty="0" smtClean="0"/>
            </a:br>
            <a:r>
              <a:rPr lang="en-US" altLang="en-US" dirty="0" smtClean="0"/>
              <a:t>the period of </a:t>
            </a:r>
            <a:br>
              <a:rPr lang="en-US" altLang="en-US" dirty="0" smtClean="0"/>
            </a:br>
            <a:r>
              <a:rPr lang="en-US" altLang="en-US" dirty="0" smtClean="0"/>
              <a:t>the French Revolution.</a:t>
            </a:r>
          </a:p>
        </p:txBody>
      </p:sp>
      <p:pic>
        <p:nvPicPr>
          <p:cNvPr id="18436" name="Picture 6" descr="ch18_images_wh_se_p05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743200"/>
            <a:ext cx="27733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itle 4"/>
          <p:cNvSpPr>
            <a:spLocks/>
          </p:cNvSpPr>
          <p:nvPr/>
        </p:nvSpPr>
        <p:spPr bwMode="auto">
          <a:xfrm>
            <a:off x="457200" y="1295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Napoleon once again took to the battlefields.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He was dealt a crushing blow by British forces </a:t>
            </a:r>
            <a:br>
              <a:rPr lang="en-US" altLang="en-US" sz="2200">
                <a:latin typeface="Verdana" pitchFamily="34" charset="0"/>
              </a:rPr>
            </a:br>
            <a:r>
              <a:rPr lang="en-US" altLang="en-US" sz="2200">
                <a:latin typeface="Verdana" pitchFamily="34" charset="0"/>
              </a:rPr>
              <a:t>at the Battle of Waterloo.</a:t>
            </a:r>
            <a:br>
              <a:rPr lang="en-US" altLang="en-US" sz="2200">
                <a:latin typeface="Verdana" pitchFamily="34" charset="0"/>
              </a:rPr>
            </a:br>
            <a:endParaRPr lang="en-US" altLang="en-US" sz="2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1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457200" y="2209800"/>
            <a:ext cx="8229600" cy="388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477" name="Group 21"/>
          <p:cNvGraphicFramePr>
            <a:graphicFrameLocks noGrp="1"/>
          </p:cNvGraphicFramePr>
          <p:nvPr/>
        </p:nvGraphicFramePr>
        <p:xfrm>
          <a:off x="533400" y="2286000"/>
          <a:ext cx="8077200" cy="3657600"/>
        </p:xfrm>
        <a:graphic>
          <a:graphicData uri="http://schemas.openxmlformats.org/drawingml/2006/table">
            <a:tbl>
              <a:tblPr/>
              <a:tblGrid>
                <a:gridCol w="3429000"/>
                <a:gridCol w="4648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Within France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Abroad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0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Napoleonic Code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Expanded suffrage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More citizens had rights to property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More citizens had rights to education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Failed to make Europe into a French empire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Sparked nationalist feelings across Europe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Created a new Germany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Sold the Louisiana Territory and doubled the size of the United 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8" name="Title 6"/>
          <p:cNvSpPr>
            <a:spLocks/>
          </p:cNvSpPr>
          <p:nvPr/>
        </p:nvSpPr>
        <p:spPr bwMode="auto">
          <a:xfrm>
            <a:off x="457200" y="14954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Napoleon’s legacy:</a:t>
            </a:r>
            <a:br>
              <a:rPr lang="en-US" altLang="en-US" sz="2200">
                <a:latin typeface="Verdana" pitchFamily="34" charset="0"/>
              </a:rPr>
            </a:br>
            <a:endParaRPr lang="en-US" altLang="en-US" sz="2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2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838200" y="1828800"/>
            <a:ext cx="7467600" cy="2790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" name="Group 56"/>
          <p:cNvGraphicFramePr>
            <a:graphicFrameLocks noGrp="1"/>
          </p:cNvGraphicFramePr>
          <p:nvPr/>
        </p:nvGraphicFramePr>
        <p:xfrm>
          <a:off x="952500" y="1836738"/>
          <a:ext cx="7239000" cy="2706688"/>
        </p:xfrm>
        <a:graphic>
          <a:graphicData uri="http://schemas.openxmlformats.org/drawingml/2006/table">
            <a:tbl>
              <a:tblPr/>
              <a:tblGrid>
                <a:gridCol w="2806700"/>
                <a:gridCol w="4432300"/>
              </a:tblGrid>
              <a:tr h="8699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The Third Estate was the most diverse and made up 95% of the population in France.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2338">
                <a:tc rowSpan="2">
                  <a:txBody>
                    <a:bodyPr/>
                    <a:lstStyle/>
                    <a:p>
                      <a:pPr marL="228600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Bourgeoisie and middle class</a:t>
                      </a:r>
                    </a:p>
                    <a:p>
                      <a:pPr marL="228600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Urban workers</a:t>
                      </a:r>
                    </a:p>
                    <a:p>
                      <a:pPr marL="228600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Rural peasants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Paid taxes on everything 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from land to soap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Owed fees and services dating back to medieval times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5" name="TextBox 9"/>
          <p:cNvSpPr txBox="1">
            <a:spLocks noChangeArrowheads="1"/>
          </p:cNvSpPr>
          <p:nvPr/>
        </p:nvSpPr>
        <p:spPr bwMode="auto">
          <a:xfrm>
            <a:off x="838200" y="4835525"/>
            <a:ext cx="7467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When the ideals of the Enlightenment spread among the Third Estate, many people began to question the existing social order.</a:t>
            </a:r>
          </a:p>
        </p:txBody>
      </p:sp>
    </p:spTree>
    <p:extLst>
      <p:ext uri="{BB962C8B-B14F-4D97-AF65-F5344CB8AC3E}">
        <p14:creationId xmlns:p14="http://schemas.microsoft.com/office/powerpoint/2010/main" val="28364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4876800" y="3124200"/>
            <a:ext cx="3733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Create a balance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of power</a:t>
            </a: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endParaRPr lang="en-US" altLang="en-US" b="0">
              <a:solidFill>
                <a:srgbClr val="0033CC"/>
              </a:solidFill>
            </a:endParaRP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Protect the system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of monarchy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5400000" flipH="1">
            <a:off x="1752600" y="2438400"/>
            <a:ext cx="2286000" cy="3505200"/>
          </a:xfrm>
          <a:prstGeom prst="upArrowCallout">
            <a:avLst>
              <a:gd name="adj1" fmla="val 20843"/>
              <a:gd name="adj2" fmla="val 18875"/>
              <a:gd name="adj3" fmla="val 19578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219200" y="3124200"/>
            <a:ext cx="2514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The chief goal was to create a lasting peace while preserving the old order. They wanted to:</a:t>
            </a:r>
          </a:p>
        </p:txBody>
      </p:sp>
      <p:sp>
        <p:nvSpPr>
          <p:cNvPr id="20487" name="Title 1"/>
          <p:cNvSpPr>
            <a:spLocks/>
          </p:cNvSpPr>
          <p:nvPr/>
        </p:nvSpPr>
        <p:spPr bwMode="auto">
          <a:xfrm>
            <a:off x="457200" y="14954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After Waterloo, the map of Europe was redrawn. Diplomats and heads of state sat down at the 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Congress of Vienna.</a:t>
            </a:r>
            <a:br>
              <a:rPr lang="en-US" altLang="en-US" sz="2200">
                <a:solidFill>
                  <a:srgbClr val="FF0000"/>
                </a:solidFill>
                <a:latin typeface="Verdana" pitchFamily="34" charset="0"/>
              </a:rPr>
            </a:br>
            <a:endParaRPr lang="en-US" altLang="en-US" sz="220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0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2209799"/>
            <a:ext cx="8229600" cy="3876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dirty="0" smtClean="0"/>
              <a:t>The architects of peace promoted the principle of </a:t>
            </a:r>
            <a:r>
              <a:rPr lang="en-US" altLang="en-US" b="1" dirty="0" smtClean="0">
                <a:solidFill>
                  <a:srgbClr val="FF0000"/>
                </a:solidFill>
              </a:rPr>
              <a:t>legitimacy</a:t>
            </a:r>
            <a:r>
              <a:rPr lang="en-US" altLang="en-US" dirty="0" smtClean="0"/>
              <a:t> and restored monarchies in nations throughout Europe.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dirty="0" smtClean="0"/>
              <a:t>They pledged </a:t>
            </a:r>
            <a:br>
              <a:rPr lang="en-US" altLang="en-US" dirty="0" smtClean="0"/>
            </a:br>
            <a:r>
              <a:rPr lang="en-US" altLang="en-US" dirty="0" smtClean="0"/>
              <a:t>to act together </a:t>
            </a:r>
            <a:br>
              <a:rPr lang="en-US" altLang="en-US" dirty="0" smtClean="0"/>
            </a:br>
            <a:r>
              <a:rPr lang="en-US" altLang="en-US" dirty="0" smtClean="0"/>
              <a:t>to maintain the </a:t>
            </a:r>
            <a:br>
              <a:rPr lang="en-US" altLang="en-US" dirty="0" smtClean="0"/>
            </a:br>
            <a:r>
              <a:rPr lang="en-US" altLang="en-US" dirty="0" smtClean="0"/>
              <a:t>balance of </a:t>
            </a:r>
            <a:br>
              <a:rPr lang="en-US" altLang="en-US" dirty="0" smtClean="0"/>
            </a:br>
            <a:r>
              <a:rPr lang="en-US" altLang="en-US" dirty="0" smtClean="0"/>
              <a:t>power and </a:t>
            </a:r>
            <a:br>
              <a:rPr lang="en-US" altLang="en-US" dirty="0" smtClean="0"/>
            </a:br>
            <a:r>
              <a:rPr lang="en-US" altLang="en-US" dirty="0" smtClean="0"/>
              <a:t>suppress </a:t>
            </a:r>
            <a:br>
              <a:rPr lang="en-US" altLang="en-US" dirty="0" smtClean="0"/>
            </a:br>
            <a:r>
              <a:rPr lang="en-US" altLang="en-US" dirty="0" smtClean="0"/>
              <a:t>revolutionary </a:t>
            </a:r>
            <a:br>
              <a:rPr lang="en-US" altLang="en-US" dirty="0" smtClean="0"/>
            </a:br>
            <a:r>
              <a:rPr lang="en-US" altLang="en-US" dirty="0" smtClean="0"/>
              <a:t>uprisings. </a:t>
            </a:r>
          </a:p>
        </p:txBody>
      </p:sp>
      <p:pic>
        <p:nvPicPr>
          <p:cNvPr id="21508" name="Picture 11" descr="WH-Ch18_S4_QuadrupleAllianc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09975"/>
            <a:ext cx="5410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itle 4"/>
          <p:cNvSpPr>
            <a:spLocks/>
          </p:cNvSpPr>
          <p:nvPr/>
        </p:nvSpPr>
        <p:spPr bwMode="auto">
          <a:xfrm>
            <a:off x="457200" y="1295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dirty="0">
                <a:latin typeface="Verdana" pitchFamily="34" charset="0"/>
              </a:rPr>
              <a:t>The Quadruple Alliance included Austria, Russia, Prussia, and Britain. </a:t>
            </a:r>
          </a:p>
        </p:txBody>
      </p:sp>
    </p:spTree>
    <p:extLst>
      <p:ext uri="{BB962C8B-B14F-4D97-AF65-F5344CB8AC3E}">
        <p14:creationId xmlns:p14="http://schemas.microsoft.com/office/powerpoint/2010/main" val="292526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3276600"/>
            <a:ext cx="8229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spcAft>
                <a:spcPts val="1588"/>
              </a:spcAft>
              <a:buFont typeface="Times" charset="0"/>
              <a:buNone/>
            </a:pPr>
            <a:r>
              <a:rPr lang="en-US" altLang="en-US" smtClean="0"/>
              <a:t>This peace lasted for 100 years, but ultimately failed to recognize how nationalism would shake the foundations of Europe and Latin America in the next decades.</a:t>
            </a:r>
          </a:p>
          <a:p>
            <a:pPr marL="0" indent="0" algn="ctr">
              <a:spcBef>
                <a:spcPct val="0"/>
              </a:spcBef>
              <a:spcAft>
                <a:spcPts val="1588"/>
              </a:spcAft>
              <a:buFont typeface="Times" charset="0"/>
              <a:buNone/>
            </a:pPr>
            <a:endParaRPr lang="en-US" altLang="en-US" smtClean="0"/>
          </a:p>
        </p:txBody>
      </p:sp>
      <p:sp>
        <p:nvSpPr>
          <p:cNvPr id="22533" name="Title 4"/>
          <p:cNvSpPr>
            <a:spLocks/>
          </p:cNvSpPr>
          <p:nvPr/>
        </p:nvSpPr>
        <p:spPr bwMode="auto">
          <a:xfrm>
            <a:off x="457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latin typeface="Verdana" pitchFamily="34" charset="0"/>
              </a:rPr>
              <a:t>The creation of the 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Concert of Europe</a:t>
            </a:r>
            <a:r>
              <a:rPr lang="en-US" altLang="en-US" sz="2200">
                <a:latin typeface="Verdana" pitchFamily="34" charset="0"/>
              </a:rPr>
              <a:t> enabled the powers to meet periodically to address any new problems affecting the peace of Europe. </a:t>
            </a:r>
          </a:p>
        </p:txBody>
      </p:sp>
    </p:spTree>
    <p:extLst>
      <p:ext uri="{BB962C8B-B14F-4D97-AF65-F5344CB8AC3E}">
        <p14:creationId xmlns:p14="http://schemas.microsoft.com/office/powerpoint/2010/main" val="121030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Explain Napoleon’s rise to power in Europe, his subsequent defeat, and how the outcome still affects Europe today.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0"/>
          <p:cNvSpPr txBox="1">
            <a:spLocks noChangeArrowheads="1"/>
          </p:cNvSpPr>
          <p:nvPr/>
        </p:nvSpPr>
        <p:spPr bwMode="auto">
          <a:xfrm>
            <a:off x="457200" y="5562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 dirty="0"/>
              <a:t>Bad harvests in the 1780s made it harder to recoup </a:t>
            </a:r>
            <a:br>
              <a:rPr lang="en-US" altLang="en-US" b="0" dirty="0"/>
            </a:br>
            <a:r>
              <a:rPr lang="en-US" altLang="en-US" b="0" dirty="0"/>
              <a:t>this money.</a:t>
            </a:r>
          </a:p>
        </p:txBody>
      </p:sp>
      <p:sp>
        <p:nvSpPr>
          <p:cNvPr id="12292" name="Content Placeholder 12"/>
          <p:cNvSpPr>
            <a:spLocks noGrp="1"/>
          </p:cNvSpPr>
          <p:nvPr>
            <p:ph idx="1"/>
          </p:nvPr>
        </p:nvSpPr>
        <p:spPr bwMode="auto">
          <a:xfrm>
            <a:off x="838200" y="2735263"/>
            <a:ext cx="78486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 smtClean="0"/>
              <a:t>The money from the government had been spent on: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Char char="•"/>
            </a:pPr>
            <a:r>
              <a:rPr lang="en-US" altLang="en-US" dirty="0" smtClean="0"/>
              <a:t>Louis XIV’s court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Char char="•"/>
            </a:pPr>
            <a:r>
              <a:rPr lang="en-US" altLang="en-US" dirty="0" smtClean="0"/>
              <a:t>The Seven Years’ War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Char char="•"/>
            </a:pPr>
            <a:r>
              <a:rPr lang="en-US" altLang="en-US" dirty="0" smtClean="0"/>
              <a:t>The American Revolution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Times" charset="0"/>
              <a:buChar char="•"/>
            </a:pPr>
            <a:r>
              <a:rPr lang="en-US" altLang="en-US" dirty="0" smtClean="0"/>
              <a:t>Rising costs of goods and services</a:t>
            </a:r>
          </a:p>
        </p:txBody>
      </p:sp>
      <p:sp>
        <p:nvSpPr>
          <p:cNvPr id="12294" name="Title 11"/>
          <p:cNvSpPr>
            <a:spLocks/>
          </p:cNvSpPr>
          <p:nvPr/>
        </p:nvSpPr>
        <p:spPr bwMode="auto">
          <a:xfrm>
            <a:off x="457200" y="1495425"/>
            <a:ext cx="8229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Economic troubles added to the social unrest and heightened tensions. Years of 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deficit spending </a:t>
            </a: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created a government that was deeply in debt.</a:t>
            </a:r>
            <a:br>
              <a:rPr lang="en-US" altLang="en-US" sz="2200">
                <a:solidFill>
                  <a:schemeClr val="tx1"/>
                </a:solidFill>
                <a:latin typeface="Verdana" pitchFamily="34" charset="0"/>
              </a:rPr>
            </a:br>
            <a:endParaRPr lang="en-US" altLang="en-US" sz="220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673600"/>
            <a:ext cx="7467600" cy="1042988"/>
            <a:chOff x="838200" y="4952999"/>
            <a:chExt cx="7467600" cy="1042987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38200" y="4952999"/>
              <a:ext cx="7467600" cy="10429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16200000" scaled="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6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Verdana" pitchFamily="28" charset="0"/>
              </a:endParaRPr>
            </a:p>
          </p:txBody>
        </p:sp>
        <p:sp>
          <p:nvSpPr>
            <p:cNvPr id="13322" name="Text Box 122"/>
            <p:cNvSpPr txBox="1">
              <a:spLocks noChangeArrowheads="1"/>
            </p:cNvSpPr>
            <p:nvPr/>
          </p:nvSpPr>
          <p:spPr bwMode="auto">
            <a:xfrm>
              <a:off x="990600" y="5097461"/>
              <a:ext cx="7162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00"/>
                  </a:solidFill>
                </a:rPr>
                <a:t>Louis XVI</a:t>
              </a:r>
              <a:r>
                <a:rPr lang="en-US" altLang="en-US" b="0">
                  <a:solidFill>
                    <a:srgbClr val="FF0000"/>
                  </a:solidFill>
                </a:rPr>
                <a:t> </a:t>
              </a:r>
              <a:r>
                <a:rPr lang="en-US" altLang="en-US" b="0"/>
                <a:t>was weak but attempted </a:t>
              </a:r>
              <a:br>
                <a:rPr lang="en-US" altLang="en-US" b="0"/>
              </a:br>
              <a:r>
                <a:rPr lang="en-US" altLang="en-US" b="0"/>
                <a:t>some economic reforms.</a:t>
              </a:r>
              <a:endParaRPr lang="en-US" altLang="en-US" sz="2000" b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38200" y="3873500"/>
            <a:ext cx="7467600" cy="838200"/>
            <a:chOff x="528" y="2440"/>
            <a:chExt cx="4704" cy="528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10792560" flipH="1">
              <a:off x="528" y="2440"/>
              <a:ext cx="4704" cy="528"/>
            </a:xfrm>
            <a:prstGeom prst="upArrowCallout">
              <a:avLst>
                <a:gd name="adj1" fmla="val 37204"/>
                <a:gd name="adj2" fmla="val 35183"/>
                <a:gd name="adj3" fmla="val 21440"/>
                <a:gd name="adj4" fmla="val 7063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en-US" b="0">
                <a:latin typeface="Verdana" pitchFamily="28" charset="0"/>
              </a:endParaRP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528" y="2478"/>
              <a:ext cx="470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Louis XV ran up more debt.</a:t>
              </a:r>
            </a:p>
          </p:txBody>
        </p:sp>
      </p:grpSp>
      <p:sp>
        <p:nvSpPr>
          <p:cNvPr id="9" name="AutoShape 12"/>
          <p:cNvSpPr>
            <a:spLocks noChangeArrowheads="1"/>
          </p:cNvSpPr>
          <p:nvPr/>
        </p:nvSpPr>
        <p:spPr bwMode="auto">
          <a:xfrm rot="10792560" flipH="1">
            <a:off x="839788" y="2489200"/>
            <a:ext cx="7467600" cy="1444625"/>
          </a:xfrm>
          <a:prstGeom prst="upArrowCallout">
            <a:avLst>
              <a:gd name="adj1" fmla="val 28037"/>
              <a:gd name="adj2" fmla="val 26034"/>
              <a:gd name="adj3" fmla="val 20858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>
              <a:latin typeface="Verdana" pitchFamily="28" charset="0"/>
            </a:endParaRPr>
          </a:p>
        </p:txBody>
      </p:sp>
      <p:sp>
        <p:nvSpPr>
          <p:cNvPr id="13318" name="Rectangle 29"/>
          <p:cNvSpPr>
            <a:spLocks noChangeArrowheads="1"/>
          </p:cNvSpPr>
          <p:nvPr/>
        </p:nvSpPr>
        <p:spPr bwMode="auto">
          <a:xfrm>
            <a:off x="1066800" y="2605088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The first two estates resisted any attempts to make them pay taxes.</a:t>
            </a:r>
          </a:p>
        </p:txBody>
      </p:sp>
      <p:sp>
        <p:nvSpPr>
          <p:cNvPr id="13324" name="Title 1"/>
          <p:cNvSpPr>
            <a:spLocks/>
          </p:cNvSpPr>
          <p:nvPr/>
        </p:nvSpPr>
        <p:spPr bwMode="auto">
          <a:xfrm>
            <a:off x="457200" y="150495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To solve the financial crisis, the government </a:t>
            </a:r>
            <a:br>
              <a:rPr lang="en-US" altLang="en-US" sz="220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had to increase taxes, reduce expenses, or both.</a:t>
            </a:r>
          </a:p>
        </p:txBody>
      </p:sp>
    </p:spTree>
    <p:extLst>
      <p:ext uri="{BB962C8B-B14F-4D97-AF65-F5344CB8AC3E}">
        <p14:creationId xmlns:p14="http://schemas.microsoft.com/office/powerpoint/2010/main" val="16721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>
            <a:spLocks noChangeArrowheads="1"/>
          </p:cNvSpPr>
          <p:nvPr/>
        </p:nvSpPr>
        <p:spPr bwMode="auto">
          <a:xfrm rot="5400000" flipH="1">
            <a:off x="1562100" y="901700"/>
            <a:ext cx="2667000" cy="4267200"/>
          </a:xfrm>
          <a:prstGeom prst="upArrowCallout">
            <a:avLst>
              <a:gd name="adj1" fmla="val 20843"/>
              <a:gd name="adj2" fmla="val 18875"/>
              <a:gd name="adj3" fmla="val 16185"/>
              <a:gd name="adj4" fmla="val 8229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4340" name="Text Box 122"/>
          <p:cNvSpPr txBox="1">
            <a:spLocks noChangeArrowheads="1"/>
          </p:cNvSpPr>
          <p:nvPr/>
        </p:nvSpPr>
        <p:spPr bwMode="auto">
          <a:xfrm>
            <a:off x="457200" y="4981575"/>
            <a:ext cx="8229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588"/>
              </a:spcAft>
            </a:pPr>
            <a:r>
              <a:rPr lang="en-US" altLang="en-US" b="0">
                <a:solidFill>
                  <a:srgbClr val="0033CC"/>
                </a:solidFill>
              </a:rPr>
              <a:t>When Necker proposed taxing the First and Second Estates, the nobles and high clergy forced Louis XVI to dismiss him.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181600" y="1600200"/>
            <a:ext cx="35052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Reduce extravagant court spending</a:t>
            </a:r>
          </a:p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Reform government</a:t>
            </a:r>
          </a:p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Abolish tariffs on internal trade</a:t>
            </a:r>
          </a:p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Tax the First and Second Estates</a:t>
            </a:r>
          </a:p>
          <a:p>
            <a:pPr>
              <a:spcAft>
                <a:spcPts val="1588"/>
              </a:spcAft>
              <a:buFont typeface="Times" charset="0"/>
              <a:buChar char="•"/>
            </a:pPr>
            <a:endParaRPr lang="en-US" altLang="en-US" b="0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3" name="Title 2"/>
          <p:cNvSpPr>
            <a:spLocks/>
          </p:cNvSpPr>
          <p:nvPr/>
        </p:nvSpPr>
        <p:spPr bwMode="auto">
          <a:xfrm>
            <a:off x="850900" y="1798638"/>
            <a:ext cx="34290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Louis XVI appointed 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Jacques Necker </a:t>
            </a:r>
            <a:br>
              <a:rPr lang="en-US" altLang="en-US" sz="2200">
                <a:solidFill>
                  <a:srgbClr val="FF0000"/>
                </a:solidFill>
                <a:latin typeface="Verdana" pitchFamily="34" charset="0"/>
              </a:rPr>
            </a:b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as his financial advisor. Necker made several recommendations </a:t>
            </a:r>
            <a:br>
              <a:rPr lang="en-US" altLang="en-US" sz="220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to reduce the debt:</a:t>
            </a:r>
          </a:p>
        </p:txBody>
      </p:sp>
    </p:spTree>
    <p:extLst>
      <p:ext uri="{BB962C8B-B14F-4D97-AF65-F5344CB8AC3E}">
        <p14:creationId xmlns:p14="http://schemas.microsoft.com/office/powerpoint/2010/main" val="39419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35"/>
          <p:cNvSpPr>
            <a:spLocks noChangeArrowheads="1"/>
          </p:cNvSpPr>
          <p:nvPr/>
        </p:nvSpPr>
        <p:spPr bwMode="auto">
          <a:xfrm rot="5400000" flipH="1">
            <a:off x="1547019" y="2232819"/>
            <a:ext cx="2697162" cy="4114800"/>
          </a:xfrm>
          <a:prstGeom prst="upArrowCallout">
            <a:avLst>
              <a:gd name="adj1" fmla="val 19731"/>
              <a:gd name="adj2" fmla="val 15708"/>
              <a:gd name="adj3" fmla="val 16436"/>
              <a:gd name="adj4" fmla="val 8341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936625" y="3060700"/>
            <a:ext cx="32670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The nobles hoped that the Estates-General could bring the absolute monarch under their control and guarantee their own privileges.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105400" y="2854325"/>
            <a:ext cx="35814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In the meantime, </a:t>
            </a:r>
            <a:r>
              <a:rPr lang="en-US" altLang="en-US" b="0">
                <a:solidFill>
                  <a:srgbClr val="0033CC"/>
                </a:solidFill>
              </a:rPr>
              <a:t>France was on the verge of bankruptcy.</a:t>
            </a:r>
          </a:p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 b="0"/>
              <a:t>Bread riots were spreading</a:t>
            </a:r>
            <a:r>
              <a:rPr lang="en-US" altLang="en-US" b="0">
                <a:solidFill>
                  <a:srgbClr val="0033CC"/>
                </a:solidFill>
              </a:rPr>
              <a:t> </a:t>
            </a:r>
            <a:r>
              <a:rPr lang="en-US" altLang="en-US" b="0"/>
              <a:t>and nobles continued to fight against taxes.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Title 6"/>
          <p:cNvSpPr>
            <a:spLocks/>
          </p:cNvSpPr>
          <p:nvPr/>
        </p:nvSpPr>
        <p:spPr bwMode="auto">
          <a:xfrm>
            <a:off x="457200" y="1498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The pressure for reforms mounted, but the powerful classes demanded that the king </a:t>
            </a:r>
            <a:br>
              <a:rPr lang="en-US" altLang="en-US" sz="220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>summon the 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Estates-General.</a:t>
            </a:r>
            <a:r>
              <a:rPr lang="en-US" altLang="en-US" sz="22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en-US" altLang="en-US" sz="2200">
                <a:solidFill>
                  <a:schemeClr val="tx1"/>
                </a:solidFill>
                <a:latin typeface="Verdana" pitchFamily="34" charset="0"/>
              </a:rPr>
            </a:br>
            <a:endParaRPr lang="en-US" altLang="en-US" sz="220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2069</Words>
  <Application>Microsoft Office PowerPoint</Application>
  <PresentationFormat>On-screen Show (4:3)</PresentationFormat>
  <Paragraphs>273</Paragraphs>
  <Slides>53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Unit 8 The French Revolution</vt:lpstr>
      <vt:lpstr>18-1 On the Eve of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led to the storming of the Bastille, and therefore, to the start of the French Revolution? </vt:lpstr>
      <vt:lpstr>18-2 The French Revolution Unfolds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political and social reforms did the National Assembly institute in the first stage of the French Revolution? </vt:lpstr>
      <vt:lpstr>18-3 Radical Days of the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events occurred during the radical phase of the French Revolution? </vt:lpstr>
      <vt:lpstr>18-4 The Age of Napoleon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Explain Napoleon’s rise to power in Europe, his subsequent defeat, and how the outcome still affects Europe today. 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The French Revolution</dc:title>
  <dc:creator>shawiakm</dc:creator>
  <cp:lastModifiedBy>shawiakm</cp:lastModifiedBy>
  <cp:revision>4</cp:revision>
  <dcterms:created xsi:type="dcterms:W3CDTF">2014-01-08T20:52:34Z</dcterms:created>
  <dcterms:modified xsi:type="dcterms:W3CDTF">2014-01-09T14:12:49Z</dcterms:modified>
</cp:coreProperties>
</file>