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41774-0F51-4EBE-BEE2-F7DAAD28C837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CA72-D4C2-4A06-91E7-F2EEEFC2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5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B443F-3C17-4C1B-A5FE-F24F5CA22C54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D9B1C60-35A6-45F5-896A-0CAC7C3518AE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21D62DEA-2950-4190-B8E8-68CD3A871FA7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A947E81-A7FA-4BD0-AEAB-38272B3B97E1}" type="slidenum">
              <a:rPr lang="en-US" altLang="en-US" sz="1200" smtClean="0">
                <a:latin typeface="Arial" charset="0"/>
              </a:rPr>
              <a:pPr eaLnBrk="1" hangingPunct="1"/>
              <a:t>18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18AF4BBC-6105-4951-A862-68245783610E}" type="slidenum">
              <a:rPr lang="en-US" altLang="en-US" sz="1200">
                <a:latin typeface="Arial" charset="0"/>
              </a:rPr>
              <a:pPr algn="r" eaLnBrk="1" hangingPunct="1"/>
              <a:t>20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B0FBE6F4-D20A-4A5C-A6CE-9A0847EA6E3E}" type="slidenum">
              <a:rPr lang="en-US" altLang="en-US" sz="1200">
                <a:latin typeface="Arial" charset="0"/>
              </a:rPr>
              <a:pPr algn="r" eaLnBrk="1" hangingPunct="1"/>
              <a:t>21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64918A6-7120-47C6-A0CE-290C2C9ED139}" type="slidenum">
              <a:rPr lang="en-US" altLang="en-US" sz="1200">
                <a:latin typeface="Verdana" pitchFamily="34" charset="0"/>
              </a:rPr>
              <a:pPr algn="r" eaLnBrk="1" hangingPunct="1"/>
              <a:t>26</a:t>
            </a:fld>
            <a:endParaRPr lang="en-US" altLang="en-US" sz="1200">
              <a:latin typeface="Verdana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48429B6-E776-4123-B458-016116E911A2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2717B0-5695-4F89-BA4B-F5891FC88272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DB6EDC4-D86B-4053-9505-9585DA1147FE}" type="slidenum">
              <a:rPr lang="en-US" altLang="en-US" sz="1200" b="0" smtClean="0">
                <a:latin typeface="Arial" charset="0"/>
              </a:rPr>
              <a:pPr eaLnBrk="1" hangingPunct="1"/>
              <a:t>36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19B3AD7A-B26A-43A6-928B-FE9BCA8DE470}" type="slidenum">
              <a:rPr lang="en-US" altLang="en-US" sz="1200" b="0">
                <a:latin typeface="Arial" charset="0"/>
              </a:rPr>
              <a:pPr algn="r" eaLnBrk="1" hangingPunct="1"/>
              <a:t>37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3EC192D-C71C-4E34-8C35-25093C6E5B80}" type="slidenum">
              <a:rPr lang="en-US" altLang="en-US" sz="1200" b="0" smtClean="0">
                <a:latin typeface="Arial" charset="0"/>
              </a:rPr>
              <a:pPr eaLnBrk="1" hangingPunct="1"/>
              <a:t>38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D7F5CF4D-990D-4BDD-A875-A520496E5110}" type="slidenum">
              <a:rPr lang="en-US" altLang="en-US" sz="1200" b="0">
                <a:latin typeface="Arial" charset="0"/>
              </a:rPr>
              <a:pPr algn="r" eaLnBrk="1" hangingPunct="1"/>
              <a:t>39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F8752C2-34A6-4BE2-BD31-33D5570FBEAF}" type="slidenum">
              <a:rPr lang="en-US" altLang="en-US" sz="1200" b="0" smtClean="0">
                <a:latin typeface="Arial" charset="0"/>
              </a:rPr>
              <a:pPr eaLnBrk="1" hangingPunct="1"/>
              <a:t>40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B893DFA-6F8A-4787-8D6D-4B90062B6DDF}" type="slidenum">
              <a:rPr lang="en-US" altLang="en-US" sz="1200" b="0" smtClean="0">
                <a:latin typeface="Arial" charset="0"/>
              </a:rPr>
              <a:pPr eaLnBrk="1" hangingPunct="1"/>
              <a:t>41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D2A5F-9373-4BCA-9F65-5C2511EBDD8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349CD06-BBE3-412E-A73A-84723833E65F}" type="slidenum">
              <a:rPr lang="en-US" altLang="en-US" sz="1200" b="0" smtClean="0">
                <a:latin typeface="Arial" charset="0"/>
              </a:rPr>
              <a:pPr eaLnBrk="1" hangingPunct="1"/>
              <a:t>44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741A1FC6-A040-49E2-B265-113607E9D072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5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6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E_PP_background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21450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W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14313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23038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51827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365125" y="434975"/>
            <a:ext cx="81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</a:rPr>
              <a:t>Section</a:t>
            </a:r>
            <a:r>
              <a:rPr 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0" y="65182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</a:rPr>
              <a:t>The Early Middle Ages</a:t>
            </a:r>
          </a:p>
        </p:txBody>
      </p:sp>
    </p:spTree>
    <p:extLst>
      <p:ext uri="{BB962C8B-B14F-4D97-AF65-F5344CB8AC3E}">
        <p14:creationId xmlns:p14="http://schemas.microsoft.com/office/powerpoint/2010/main" val="35294794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E_PP_backgroun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32563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77825" y="409575"/>
            <a:ext cx="81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baseline="0">
                <a:solidFill>
                  <a:srgbClr val="003CB4"/>
                </a:solidFill>
              </a:rPr>
              <a:t>Section</a:t>
            </a:r>
            <a:r>
              <a:rPr lang="en-US" sz="1600" b="1" baseline="0">
                <a:solidFill>
                  <a:srgbClr val="003CB4"/>
                </a:solidFill>
              </a:rPr>
              <a:t> 5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baseline="0">
                <a:solidFill>
                  <a:srgbClr val="B3F1FF"/>
                </a:solidFill>
              </a:rPr>
              <a:t>A Time of Crisis</a:t>
            </a:r>
          </a:p>
        </p:txBody>
      </p:sp>
      <p:pic>
        <p:nvPicPr>
          <p:cNvPr id="6" name="Picture 20" descr="W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01613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51827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2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7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8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9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910B-F186-41F3-828A-476E7B6F694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32B6-34C2-4366-9624-1A59C3F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dirty="0" smtClean="0"/>
              <a:t>World History </a:t>
            </a:r>
            <a:br>
              <a:rPr lang="en-US" dirty="0" smtClean="0"/>
            </a:br>
            <a:r>
              <a:rPr lang="en-US" dirty="0" smtClean="0"/>
              <a:t>Fall Semester Exam Review</a:t>
            </a:r>
            <a:br>
              <a:rPr lang="en-US" dirty="0" smtClean="0"/>
            </a:b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9"/>
          <p:cNvSpPr>
            <a:spLocks noChangeArrowheads="1"/>
          </p:cNvSpPr>
          <p:nvPr/>
        </p:nvSpPr>
        <p:spPr bwMode="auto">
          <a:xfrm>
            <a:off x="4800600" y="2819400"/>
            <a:ext cx="3886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SzPct val="80000"/>
              <a:buFont typeface="Times" charset="0"/>
              <a:buChar char="•"/>
            </a:pPr>
            <a:endParaRPr lang="en-US" altLang="en-US" dirty="0"/>
          </a:p>
        </p:txBody>
      </p: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838200" y="2819400"/>
            <a:ext cx="3962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SzPct val="80000"/>
              <a:buFont typeface="Times" charset="0"/>
              <a:buChar char="•"/>
            </a:pPr>
            <a:r>
              <a:rPr lang="en-US" altLang="en-US"/>
              <a:t>It had an excellent harbor and sat at a crossroad of trade between Asia and Europe.</a:t>
            </a: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457200" y="1419225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Emperor Constantine made Byzantium the center of the eastern Roman empire, a “New Rome,” and renamed it </a:t>
            </a:r>
            <a:r>
              <a:rPr lang="en-US" altLang="en-US" b="1">
                <a:solidFill>
                  <a:srgbClr val="FF0000"/>
                </a:solidFill>
              </a:rPr>
              <a:t>Constantinople.</a:t>
            </a:r>
            <a:endParaRPr lang="en-US" altLang="en-US" b="1"/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457200" y="4876800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9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752475" y="1419225"/>
            <a:ext cx="7620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/>
              <a:t>Constantinople reached its peak under the Emperor </a:t>
            </a:r>
            <a:r>
              <a:rPr lang="en-US" altLang="en-US" b="1">
                <a:solidFill>
                  <a:srgbClr val="FF0000"/>
                </a:solidFill>
              </a:rPr>
              <a:t>Justinian,</a:t>
            </a:r>
            <a:r>
              <a:rPr lang="en-US" altLang="en-US" b="1"/>
              <a:t> who ruled from 527 to 565.</a:t>
            </a:r>
            <a:endParaRPr lang="en-US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2314575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>
                <a:solidFill>
                  <a:srgbClr val="0033CC"/>
                </a:solidFill>
              </a:rPr>
              <a:t>The eastern Roman empire was renamed the Byzantine empire. </a:t>
            </a:r>
          </a:p>
        </p:txBody>
      </p:sp>
      <p:sp>
        <p:nvSpPr>
          <p:cNvPr id="9220" name="Rectangle 29"/>
          <p:cNvSpPr>
            <a:spLocks noChangeArrowheads="1"/>
          </p:cNvSpPr>
          <p:nvPr/>
        </p:nvSpPr>
        <p:spPr bwMode="auto">
          <a:xfrm>
            <a:off x="906463" y="3505200"/>
            <a:ext cx="74961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70000"/>
              </a:spcBef>
              <a:buSzPct val="80000"/>
              <a:buFontTx/>
              <a:buChar char="•"/>
            </a:pPr>
            <a:r>
              <a:rPr lang="en-US" altLang="en-US" dirty="0"/>
              <a:t>Justinian’s armies retook many lands in North Africa and southern Europe</a:t>
            </a:r>
            <a:r>
              <a:rPr lang="en-US" altLang="en-US" dirty="0" smtClean="0"/>
              <a:t>. His armies were the strongest in the world.</a:t>
            </a:r>
            <a:endParaRPr lang="en-US" altLang="en-US" dirty="0"/>
          </a:p>
        </p:txBody>
      </p:sp>
      <p:sp>
        <p:nvSpPr>
          <p:cNvPr id="9221" name="Text Box 22"/>
          <p:cNvSpPr txBox="1">
            <a:spLocks noChangeArrowheads="1"/>
          </p:cNvSpPr>
          <p:nvPr/>
        </p:nvSpPr>
        <p:spPr bwMode="auto">
          <a:xfrm>
            <a:off x="906463" y="4705350"/>
            <a:ext cx="73993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70000"/>
              </a:spcBef>
              <a:buSzPct val="80000"/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309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77982" y="1972469"/>
            <a:ext cx="8686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/>
              <a:t>Over time these differences grew into a </a:t>
            </a:r>
            <a:br>
              <a:rPr lang="en-US" altLang="en-US" b="1"/>
            </a:br>
            <a:r>
              <a:rPr lang="en-US" altLang="en-US" b="1">
                <a:solidFill>
                  <a:srgbClr val="FF0000"/>
                </a:solidFill>
              </a:rPr>
              <a:t>Great Schism, </a:t>
            </a:r>
            <a:r>
              <a:rPr lang="en-US" altLang="en-US" b="1"/>
              <a:t>a split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/>
              <a:t>between the two churches.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2454275"/>
            <a:ext cx="7467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endParaRPr lang="en-US" altLang="en-US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29491" y="329632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33CC"/>
                </a:solidFill>
              </a:rPr>
              <a:t>The church divided into rival religions, the Eastern or Greek Orthodox Church and the Roman Catholic Church.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38200" y="3627438"/>
            <a:ext cx="7467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28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457200" y="1752600"/>
            <a:ext cx="8229600" cy="3581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61" name="Group 37"/>
          <p:cNvGraphicFramePr>
            <a:graphicFrameLocks noGrp="1"/>
          </p:cNvGraphicFramePr>
          <p:nvPr/>
        </p:nvGraphicFramePr>
        <p:xfrm>
          <a:off x="571500" y="1828800"/>
          <a:ext cx="8001000" cy="381000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5" name="Title 4"/>
          <p:cNvSpPr>
            <a:spLocks/>
          </p:cNvSpPr>
          <p:nvPr/>
        </p:nvSpPr>
        <p:spPr bwMode="auto">
          <a:xfrm>
            <a:off x="546100" y="1854200"/>
            <a:ext cx="814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All must follow the Five Pillars of Islam.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609600" y="2400300"/>
            <a:ext cx="807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Proclaim one’s faith in the one true God.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609600" y="2921000"/>
            <a:ext cx="7924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Face Mecca and pray five times a day.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457200" y="346392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Give charity to the poor.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457200" y="3970338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Fast from sunrise to sunset during Ramadan, </a:t>
            </a:r>
            <a:br>
              <a:rPr lang="en-US" altLang="en-US"/>
            </a:br>
            <a:r>
              <a:rPr lang="en-US" altLang="en-US"/>
              <a:t>the month when Muhammad received the Quran. 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457200" y="4833938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Make a </a:t>
            </a:r>
            <a:r>
              <a:rPr lang="en-US" altLang="en-US" b="1">
                <a:solidFill>
                  <a:srgbClr val="FF0000"/>
                </a:solidFill>
              </a:rPr>
              <a:t>hajj,</a:t>
            </a:r>
            <a:r>
              <a:rPr lang="en-US" altLang="en-US"/>
              <a:t> or pilgrimage to Mecca, if able.</a:t>
            </a:r>
          </a:p>
        </p:txBody>
      </p:sp>
    </p:spTree>
    <p:extLst>
      <p:ext uri="{BB962C8B-B14F-4D97-AF65-F5344CB8AC3E}">
        <p14:creationId xmlns:p14="http://schemas.microsoft.com/office/powerpoint/2010/main" val="20239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3" grpId="0" autoUpdateAnimBg="0"/>
      <p:bldP spid="26654" grpId="0" autoUpdateAnimBg="0"/>
      <p:bldP spid="26655" grpId="0" autoUpdateAnimBg="0"/>
      <p:bldP spid="26656" grpId="0" autoUpdateAnimBg="0"/>
      <p:bldP spid="2665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57200" y="4568825"/>
            <a:ext cx="8229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Poets wrote tales of romantic and dangerous desert journeys. Some are remembered today—“Ali Baba and the Forty Thieves” and “Aladdin and His Magic Lamp,” from </a:t>
            </a:r>
            <a:r>
              <a:rPr lang="en-US" altLang="en-US" i="1"/>
              <a:t>The Thousand and One Nights.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57200" y="1597025"/>
            <a:ext cx="8229600" cy="2667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52" name="Group 16"/>
          <p:cNvGraphicFramePr>
            <a:graphicFrameLocks noGrp="1"/>
          </p:cNvGraphicFramePr>
          <p:nvPr/>
        </p:nvGraphicFramePr>
        <p:xfrm>
          <a:off x="533400" y="2076450"/>
          <a:ext cx="8077200" cy="2111375"/>
        </p:xfrm>
        <a:graphic>
          <a:graphicData uri="http://schemas.openxmlformats.org/drawingml/2006/table">
            <a:tbl>
              <a:tblPr/>
              <a:tblGrid>
                <a:gridCol w="3913188"/>
                <a:gridCol w="4164012"/>
              </a:tblGrid>
              <a:tr h="4349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0" name="Text Box 10"/>
          <p:cNvSpPr txBox="1">
            <a:spLocks noChangeArrowheads="1"/>
          </p:cNvSpPr>
          <p:nvPr/>
        </p:nvSpPr>
        <p:spPr bwMode="auto">
          <a:xfrm>
            <a:off x="457200" y="1663700"/>
            <a:ext cx="8229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1"/>
              <a:t>The rich tradition of Arab storytelling continued </a:t>
            </a:r>
            <a:br>
              <a:rPr lang="en-US" altLang="en-US" b="1"/>
            </a:br>
            <a:r>
              <a:rPr lang="en-US" altLang="en-US" b="1"/>
              <a:t>in this period.</a:t>
            </a:r>
          </a:p>
        </p:txBody>
      </p:sp>
    </p:spTree>
    <p:extLst>
      <p:ext uri="{BB962C8B-B14F-4D97-AF65-F5344CB8AC3E}">
        <p14:creationId xmlns:p14="http://schemas.microsoft.com/office/powerpoint/2010/main" val="292072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8"/>
          <p:cNvSpPr txBox="1">
            <a:spLocks noChangeArrowheads="1"/>
          </p:cNvSpPr>
          <p:nvPr/>
        </p:nvSpPr>
        <p:spPr bwMode="auto">
          <a:xfrm>
            <a:off x="838200" y="1416050"/>
            <a:ext cx="7848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Muslim religion, or Islam, began when </a:t>
            </a:r>
            <a:r>
              <a:rPr lang="en-US" altLang="en-US" b="1">
                <a:solidFill>
                  <a:srgbClr val="FF0000"/>
                </a:solidFill>
              </a:rPr>
              <a:t>Muhammad,</a:t>
            </a:r>
            <a:r>
              <a:rPr lang="en-US" altLang="en-US" b="1"/>
              <a:t> a 40-year-old </a:t>
            </a:r>
            <a:r>
              <a:rPr lang="en-US" altLang="en-US" b="1">
                <a:solidFill>
                  <a:srgbClr val="FF0000"/>
                </a:solidFill>
              </a:rPr>
              <a:t>Bedouin</a:t>
            </a:r>
            <a:r>
              <a:rPr lang="en-US" altLang="en-US" b="1"/>
              <a:t> from </a:t>
            </a:r>
            <a:r>
              <a:rPr lang="en-US" altLang="en-US" b="1">
                <a:solidFill>
                  <a:srgbClr val="FF0000"/>
                </a:solidFill>
              </a:rPr>
              <a:t>Mecca,</a:t>
            </a:r>
            <a:r>
              <a:rPr lang="en-US" altLang="en-US" b="1"/>
              <a:t> was meditating alone.</a:t>
            </a: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838200" y="2819400"/>
            <a:ext cx="7696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 smtClean="0"/>
              <a:t>According </a:t>
            </a:r>
            <a:r>
              <a:rPr lang="en-US" altLang="en-US" dirty="0"/>
              <a:t>to Muslim belief, Muhammad was embraced by the angel </a:t>
            </a:r>
            <a:r>
              <a:rPr lang="en-US" altLang="en-US" dirty="0" smtClean="0"/>
              <a:t>Gabriel and he became a prophet of God.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37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6"/>
          <p:cNvSpPr txBox="1">
            <a:spLocks noChangeArrowheads="1"/>
          </p:cNvSpPr>
          <p:nvPr/>
        </p:nvSpPr>
        <p:spPr bwMode="auto">
          <a:xfrm>
            <a:off x="533400" y="1447800"/>
            <a:ext cx="4800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838200" y="1422400"/>
            <a:ext cx="7848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/>
              <a:t>Muslims believe that the Quran contains the sacred word of God as revealed to Muhammad.</a:t>
            </a:r>
          </a:p>
        </p:txBody>
      </p:sp>
      <p:sp>
        <p:nvSpPr>
          <p:cNvPr id="475140" name="Text Box 1028"/>
          <p:cNvSpPr txBox="1">
            <a:spLocks noChangeArrowheads="1"/>
          </p:cNvSpPr>
          <p:nvPr/>
        </p:nvSpPr>
        <p:spPr bwMode="auto">
          <a:xfrm>
            <a:off x="838200" y="2413000"/>
            <a:ext cx="784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endParaRPr lang="en-US" altLang="en-US" b="1" dirty="0">
              <a:solidFill>
                <a:srgbClr val="0033CC"/>
              </a:solidFill>
            </a:endParaRPr>
          </a:p>
        </p:txBody>
      </p:sp>
      <p:sp>
        <p:nvSpPr>
          <p:cNvPr id="14343" name="Text Box 1027"/>
          <p:cNvSpPr txBox="1">
            <a:spLocks noChangeArrowheads="1"/>
          </p:cNvSpPr>
          <p:nvPr/>
        </p:nvSpPr>
        <p:spPr bwMode="auto">
          <a:xfrm>
            <a:off x="838200" y="5257800"/>
            <a:ext cx="784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094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/>
              <a:t>Islamic art and literature reflected the diverse cultures within the Muslim world. </a:t>
            </a:r>
          </a:p>
          <a:p>
            <a:pPr eaLnBrk="1" hangingPunct="1">
              <a:spcAft>
                <a:spcPct val="60000"/>
              </a:spcAft>
            </a:pPr>
            <a:endParaRPr lang="en-US" altLang="en-US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4676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It was forbidden to portray God or human figures in religious art.</a:t>
            </a:r>
          </a:p>
          <a:p>
            <a:pPr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The Quran itself was the greatest literature.</a:t>
            </a:r>
          </a:p>
        </p:txBody>
      </p:sp>
    </p:spTree>
    <p:extLst>
      <p:ext uri="{BB962C8B-B14F-4D97-AF65-F5344CB8AC3E}">
        <p14:creationId xmlns:p14="http://schemas.microsoft.com/office/powerpoint/2010/main" val="30184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5"/>
          <p:cNvSpPr>
            <a:spLocks noGrp="1"/>
          </p:cNvSpPr>
          <p:nvPr>
            <p:ph idx="1"/>
          </p:nvPr>
        </p:nvSpPr>
        <p:spPr bwMode="auto">
          <a:xfrm>
            <a:off x="838200" y="2895600"/>
            <a:ext cx="78486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They could carry heavy loads 20 or 30 miles a day. 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Merchants on both sides of the Sahara profited from these </a:t>
            </a:r>
            <a:r>
              <a:rPr lang="en-US" altLang="en-US" smtClean="0">
                <a:solidFill>
                  <a:srgbClr val="0033CC"/>
                </a:solidFill>
              </a:rPr>
              <a:t>“ships of the desert.”</a:t>
            </a:r>
          </a:p>
        </p:txBody>
      </p:sp>
      <p:sp>
        <p:nvSpPr>
          <p:cNvPr id="10244" name="Title 4"/>
          <p:cNvSpPr>
            <a:spLocks/>
          </p:cNvSpPr>
          <p:nvPr/>
        </p:nvSpPr>
        <p:spPr bwMode="auto">
          <a:xfrm>
            <a:off x="838200" y="17526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Despite the difficulty of travel, trade expanded </a:t>
            </a:r>
            <a:br>
              <a:rPr lang="en-US" altLang="en-US" sz="2200" b="1">
                <a:latin typeface="Verdana" pitchFamily="34" charset="0"/>
              </a:rPr>
            </a:br>
            <a:r>
              <a:rPr lang="en-US" altLang="en-US" sz="2200" b="1">
                <a:latin typeface="Verdana" pitchFamily="34" charset="0"/>
              </a:rPr>
              <a:t>by A.D. 200 due to camels from Asia.</a:t>
            </a:r>
            <a:br>
              <a:rPr lang="en-US" altLang="en-US" sz="2200" b="1">
                <a:latin typeface="Verdana" pitchFamily="34" charset="0"/>
              </a:rPr>
            </a:br>
            <a:endParaRPr lang="en-US" altLang="en-US" sz="2200" b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9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459289"/>
            <a:ext cx="7467600" cy="1560511"/>
            <a:chOff x="838200" y="4952996"/>
            <a:chExt cx="7467600" cy="1597658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838200" y="4952996"/>
              <a:ext cx="7467600" cy="134778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162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1273" name="Text Box 122"/>
            <p:cNvSpPr txBox="1">
              <a:spLocks noChangeArrowheads="1"/>
            </p:cNvSpPr>
            <p:nvPr/>
          </p:nvSpPr>
          <p:spPr bwMode="auto">
            <a:xfrm>
              <a:off x="990600" y="5096731"/>
              <a:ext cx="7162800" cy="14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He made the pilgrimage to Mecca and brought back Muslim scholars and architects to </a:t>
              </a:r>
              <a:r>
                <a:rPr lang="en-US" altLang="en-US" dirty="0" smtClean="0"/>
                <a:t>Mali who created an Islamic university.</a:t>
              </a:r>
              <a:endParaRPr lang="en-US" altLang="en-US" sz="2000" dirty="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38200" y="3130550"/>
            <a:ext cx="7467600" cy="1447800"/>
            <a:chOff x="838290" y="4269620"/>
            <a:chExt cx="7467584" cy="1142825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309"/>
                <a:gd name="adj2" fmla="val 25810"/>
                <a:gd name="adj3" fmla="val 21440"/>
                <a:gd name="adj4" fmla="val 7064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990690" y="4356084"/>
              <a:ext cx="7162784" cy="60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He conquered additional territory and </a:t>
              </a:r>
              <a:r>
                <a:rPr lang="en-US" altLang="en-US">
                  <a:solidFill>
                    <a:srgbClr val="0033CC"/>
                  </a:solidFill>
                </a:rPr>
                <a:t>converted to Islam.</a:t>
              </a:r>
            </a:p>
          </p:txBody>
        </p:sp>
      </p:grpSp>
      <p:sp>
        <p:nvSpPr>
          <p:cNvPr id="8" name="AutoShape 12"/>
          <p:cNvSpPr>
            <a:spLocks noChangeArrowheads="1"/>
          </p:cNvSpPr>
          <p:nvPr/>
        </p:nvSpPr>
        <p:spPr bwMode="auto">
          <a:xfrm rot="10792560" flipH="1">
            <a:off x="839788" y="1819275"/>
            <a:ext cx="7467600" cy="1444625"/>
          </a:xfrm>
          <a:prstGeom prst="upArrowCallout">
            <a:avLst>
              <a:gd name="adj1" fmla="val 28037"/>
              <a:gd name="adj2" fmla="val 26034"/>
              <a:gd name="adj3" fmla="val 20858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1269" name="Rectangle 29"/>
          <p:cNvSpPr>
            <a:spLocks noChangeArrowheads="1"/>
          </p:cNvSpPr>
          <p:nvPr/>
        </p:nvSpPr>
        <p:spPr bwMode="auto">
          <a:xfrm>
            <a:off x="1066800" y="1935163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The greatest ruler of Mali,</a:t>
            </a:r>
            <a:r>
              <a:rPr lang="en-US" altLang="en-US">
                <a:solidFill>
                  <a:srgbClr val="333399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Mansa Musa,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came to power in 1312.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762000" y="2859088"/>
            <a:ext cx="7543800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200" dirty="0">
                <a:latin typeface="Verdana" pitchFamily="34" charset="0"/>
                <a:cs typeface="Arial" charset="0"/>
              </a:rPr>
              <a:t>When the unifying force of the Roman empire disappeared from Western Europe, Germanic kingdoms replaced it.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sz="2200" dirty="0">
                <a:solidFill>
                  <a:srgbClr val="0033CC"/>
                </a:solidFill>
                <a:latin typeface="Verdana" pitchFamily="34" charset="0"/>
                <a:cs typeface="Arial" charset="0"/>
              </a:rPr>
              <a:t>Greco-Roman, Germanic, and Christian traditions blended during the Middle Ages.</a:t>
            </a:r>
          </a:p>
        </p:txBody>
      </p:sp>
    </p:spTree>
    <p:extLst>
      <p:ext uri="{BB962C8B-B14F-4D97-AF65-F5344CB8AC3E}">
        <p14:creationId xmlns:p14="http://schemas.microsoft.com/office/powerpoint/2010/main" val="1096291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10"/>
          <p:cNvSpPr>
            <a:spLocks noGrp="1"/>
          </p:cNvSpPr>
          <p:nvPr>
            <p:ph idx="1"/>
          </p:nvPr>
        </p:nvSpPr>
        <p:spPr bwMode="auto">
          <a:xfrm>
            <a:off x="879764" y="914400"/>
            <a:ext cx="7848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dirty="0" smtClean="0"/>
              <a:t>A trade network took goods from the savannah across the Sahara.</a:t>
            </a:r>
            <a:endParaRPr lang="en-US" altLang="en-US" dirty="0" smtClean="0">
              <a:solidFill>
                <a:srgbClr val="0033CC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838200" y="2209800"/>
            <a:ext cx="822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spcAft>
                <a:spcPts val="1588"/>
              </a:spcAft>
              <a:buFont typeface="Times" pitchFamily="28" charset="0"/>
              <a:buChar char="•"/>
              <a:defRPr/>
            </a:pPr>
            <a:r>
              <a:rPr lang="en-US" sz="2400" kern="0" dirty="0">
                <a:latin typeface="Verdana" pitchFamily="28" charset="0"/>
                <a:cs typeface="+mn-cs"/>
              </a:rPr>
              <a:t>Gold and salt were two of the most traded </a:t>
            </a:r>
            <a:r>
              <a:rPr lang="en-US" sz="2400" b="1" kern="0" dirty="0">
                <a:solidFill>
                  <a:srgbClr val="FF0000"/>
                </a:solidFill>
                <a:latin typeface="Verdana" pitchFamily="28" charset="0"/>
                <a:cs typeface="+mn-cs"/>
              </a:rPr>
              <a:t>commodities.</a:t>
            </a:r>
            <a:r>
              <a:rPr lang="en-US" sz="2400" kern="0" dirty="0">
                <a:latin typeface="Verdana" pitchFamily="28" charset="0"/>
                <a:cs typeface="+mn-cs"/>
              </a:rPr>
              <a:t> 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872836" y="3352800"/>
            <a:ext cx="74676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spcAft>
                <a:spcPts val="1588"/>
              </a:spcAft>
              <a:buClr>
                <a:schemeClr val="tx1"/>
              </a:buClr>
              <a:buFont typeface="Times" pitchFamily="28" charset="0"/>
              <a:buChar char="•"/>
              <a:defRPr/>
            </a:pPr>
            <a:r>
              <a:rPr lang="en-US" sz="2400" kern="0" dirty="0">
                <a:solidFill>
                  <a:srgbClr val="0033CC"/>
                </a:solidFill>
                <a:latin typeface="Verdana" pitchFamily="28" charset="0"/>
                <a:cs typeface="+mn-cs"/>
              </a:rPr>
              <a:t>As trade grew, cities developed on the northern edges of the savanna.</a:t>
            </a:r>
          </a:p>
          <a:p>
            <a:pPr marL="230188" indent="-230188" eaLnBrk="0" hangingPunct="0">
              <a:spcAft>
                <a:spcPts val="1588"/>
              </a:spcAft>
              <a:buFont typeface="Times" pitchFamily="28" charset="0"/>
              <a:buChar char="•"/>
              <a:defRPr/>
            </a:pPr>
            <a:r>
              <a:rPr lang="en-US" sz="2400" kern="0" dirty="0">
                <a:latin typeface="Verdana" pitchFamily="28" charset="0"/>
                <a:cs typeface="+mn-cs"/>
              </a:rPr>
              <a:t>Monarchs gained control of trade routes and built powerful </a:t>
            </a:r>
            <a:r>
              <a:rPr lang="en-US" sz="2400" kern="0" dirty="0" smtClean="0">
                <a:latin typeface="Verdana" pitchFamily="28" charset="0"/>
                <a:cs typeface="+mn-cs"/>
              </a:rPr>
              <a:t>kingdoms, such as Ghana.</a:t>
            </a:r>
            <a:endParaRPr lang="en-US" sz="2400" kern="0" dirty="0">
              <a:latin typeface="Verdana" pitchFamily="2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5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83"/>
          <p:cNvSpPr>
            <a:spLocks noChangeArrowheads="1"/>
          </p:cNvSpPr>
          <p:nvPr/>
        </p:nvSpPr>
        <p:spPr bwMode="auto">
          <a:xfrm>
            <a:off x="4445000" y="1419225"/>
            <a:ext cx="4343400" cy="266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28600" indent="-227013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 dirty="0"/>
              <a:t>Japan’s unique geography set it apart from the Asian mainland.</a:t>
            </a:r>
          </a:p>
          <a:p>
            <a:pPr lvl="1"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dirty="0" smtClean="0"/>
              <a:t>Japan’s isolated island </a:t>
            </a:r>
            <a:r>
              <a:rPr lang="en-US" altLang="en-US" dirty="0"/>
              <a:t>location has </a:t>
            </a:r>
            <a:r>
              <a:rPr lang="en-US" altLang="en-US" dirty="0">
                <a:solidFill>
                  <a:srgbClr val="0033CC"/>
                </a:solidFill>
              </a:rPr>
              <a:t>protected it from being conquered by China.</a:t>
            </a:r>
          </a:p>
        </p:txBody>
      </p:sp>
      <p:pic>
        <p:nvPicPr>
          <p:cNvPr id="8195" name="Picture 5" descr="WH-Ch12_S4_Japa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9400"/>
            <a:ext cx="3686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6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57200" y="1428750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 dirty="0" smtClean="0"/>
              <a:t>Japanese </a:t>
            </a:r>
            <a:r>
              <a:rPr lang="en-US" altLang="en-US" b="1" dirty="0"/>
              <a:t>feudal system.</a:t>
            </a:r>
            <a:endParaRPr lang="en-US" altLang="en-US" dirty="0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229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0033CC"/>
                </a:solidFill>
              </a:rPr>
              <a:t>emperor became </a:t>
            </a:r>
            <a:r>
              <a:rPr lang="en-US" altLang="en-US" dirty="0" smtClean="0">
                <a:solidFill>
                  <a:srgbClr val="0033CC"/>
                </a:solidFill>
              </a:rPr>
              <a:t>powerless, though revered,</a:t>
            </a:r>
            <a:r>
              <a:rPr lang="en-US" altLang="en-US" dirty="0" smtClean="0"/>
              <a:t> </a:t>
            </a:r>
            <a:r>
              <a:rPr lang="en-US" altLang="en-US" dirty="0"/>
              <a:t>as the shogun, or military commander, took over, setting up a military dynasty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479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WH-Ch12_S4_Noble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95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784600" y="1428750"/>
            <a:ext cx="5105400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38125" indent="-23653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 dirty="0"/>
              <a:t>During the Heian period, women shaped the court, and an elegant culture emerged.</a:t>
            </a:r>
          </a:p>
          <a:p>
            <a:pPr lvl="1"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dirty="0" smtClean="0">
                <a:solidFill>
                  <a:srgbClr val="0033CC"/>
                </a:solidFill>
              </a:rPr>
              <a:t>Women </a:t>
            </a:r>
            <a:r>
              <a:rPr lang="en-US" altLang="en-US" dirty="0">
                <a:solidFill>
                  <a:srgbClr val="0033CC"/>
                </a:solidFill>
              </a:rPr>
              <a:t>produced important works</a:t>
            </a:r>
            <a:r>
              <a:rPr lang="en-US" altLang="en-US" dirty="0"/>
              <a:t> of Japanese literature </a:t>
            </a:r>
            <a:br>
              <a:rPr lang="en-US" altLang="en-US" dirty="0"/>
            </a:br>
            <a:r>
              <a:rPr lang="en-US" altLang="en-US" dirty="0"/>
              <a:t>during this period.</a:t>
            </a:r>
          </a:p>
        </p:txBody>
      </p:sp>
    </p:spTree>
    <p:extLst>
      <p:ext uri="{BB962C8B-B14F-4D97-AF65-F5344CB8AC3E}">
        <p14:creationId xmlns:p14="http://schemas.microsoft.com/office/powerpoint/2010/main" val="106542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36613" y="3695700"/>
            <a:ext cx="7469187" cy="1301750"/>
            <a:chOff x="527" y="1760"/>
            <a:chExt cx="4705" cy="820"/>
          </a:xfrm>
        </p:grpSpPr>
        <p:sp>
          <p:nvSpPr>
            <p:cNvPr id="30735" name="AutoShape 15"/>
            <p:cNvSpPr>
              <a:spLocks noChangeArrowheads="1"/>
            </p:cNvSpPr>
            <p:nvPr/>
          </p:nvSpPr>
          <p:spPr bwMode="auto">
            <a:xfrm rot="10794205" flipH="1">
              <a:off x="527" y="1760"/>
              <a:ext cx="4705" cy="820"/>
            </a:xfrm>
            <a:prstGeom prst="upArrowCallout">
              <a:avLst>
                <a:gd name="adj1" fmla="val 41440"/>
                <a:gd name="adj2" fmla="val 34055"/>
                <a:gd name="adj3" fmla="val 15616"/>
                <a:gd name="adj4" fmla="val 7016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  <a:cs typeface="+mn-cs"/>
              </a:endParaRPr>
            </a:p>
          </p:txBody>
        </p:sp>
        <p:sp>
          <p:nvSpPr>
            <p:cNvPr id="18440" name="Text Box 5"/>
            <p:cNvSpPr txBox="1">
              <a:spLocks noChangeArrowheads="1"/>
            </p:cNvSpPr>
            <p:nvPr/>
          </p:nvSpPr>
          <p:spPr bwMode="auto">
            <a:xfrm>
              <a:off x="720" y="1800"/>
              <a:ext cx="432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Each prince chose a religion for his realm—either Catholic or Lutheran.</a:t>
              </a:r>
            </a:p>
          </p:txBody>
        </p:sp>
      </p:grpSp>
      <p:sp>
        <p:nvSpPr>
          <p:cNvPr id="30737" name="AutoShape 17"/>
          <p:cNvSpPr>
            <a:spLocks noChangeArrowheads="1"/>
          </p:cNvSpPr>
          <p:nvPr/>
        </p:nvSpPr>
        <p:spPr bwMode="auto">
          <a:xfrm rot="10794205" flipH="1">
            <a:off x="836613" y="2451100"/>
            <a:ext cx="7469187" cy="1301750"/>
          </a:xfrm>
          <a:prstGeom prst="upArrowCallout">
            <a:avLst>
              <a:gd name="adj1" fmla="val 41440"/>
              <a:gd name="adj2" fmla="val 34055"/>
              <a:gd name="adj3" fmla="val 15616"/>
              <a:gd name="adj4" fmla="val 7016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939800" y="2527300"/>
            <a:ext cx="736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In 1555, after several brief wars, Charles and the princes signed the Treaty of Augsburg. </a:t>
            </a:r>
          </a:p>
        </p:txBody>
      </p:sp>
    </p:spTree>
    <p:extLst>
      <p:ext uri="{BB962C8B-B14F-4D97-AF65-F5344CB8AC3E}">
        <p14:creationId xmlns:p14="http://schemas.microsoft.com/office/powerpoint/2010/main" val="274857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AutoShape 12"/>
          <p:cNvSpPr>
            <a:spLocks noChangeArrowheads="1"/>
          </p:cNvSpPr>
          <p:nvPr/>
        </p:nvSpPr>
        <p:spPr bwMode="auto">
          <a:xfrm rot="5400000" flipH="1">
            <a:off x="1866900" y="1333500"/>
            <a:ext cx="609600" cy="2667000"/>
          </a:xfrm>
          <a:prstGeom prst="upArrowCallout">
            <a:avLst>
              <a:gd name="adj1" fmla="val 45843"/>
              <a:gd name="adj2" fmla="val 41671"/>
              <a:gd name="adj3" fmla="val 47943"/>
              <a:gd name="adj4" fmla="val 80769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480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1425575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1">
                <a:latin typeface="Verdana" pitchFamily="34" charset="0"/>
              </a:rPr>
              <a:t>The heart of the Italian Renaissance was </a:t>
            </a:r>
            <a:r>
              <a:rPr lang="en-US" altLang="en-US" b="1">
                <a:solidFill>
                  <a:srgbClr val="FF0000"/>
                </a:solidFill>
                <a:latin typeface="Verdana" pitchFamily="34" charset="0"/>
              </a:rPr>
              <a:t>humanism.</a:t>
            </a:r>
          </a:p>
          <a:p>
            <a:pPr algn="ctr" eaLnBrk="1" hangingPunct="1">
              <a:spcAft>
                <a:spcPct val="60000"/>
              </a:spcAft>
            </a:pPr>
            <a:endParaRPr lang="en-US" altLang="en-US" b="1">
              <a:latin typeface="Verdana" pitchFamily="34" charset="0"/>
            </a:endParaRPr>
          </a:p>
        </p:txBody>
      </p: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3810000" y="2209800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/>
              <a:buChar char="•"/>
            </a:pPr>
            <a:r>
              <a:rPr lang="en-US" altLang="en-US" dirty="0">
                <a:latin typeface="Verdana" pitchFamily="34" charset="0"/>
              </a:rPr>
              <a:t>Focused on worldly issues, </a:t>
            </a:r>
            <a:br>
              <a:rPr lang="en-US" altLang="en-US" dirty="0">
                <a:latin typeface="Verdana" pitchFamily="34" charset="0"/>
              </a:rPr>
            </a:br>
            <a:r>
              <a:rPr lang="en-US" altLang="en-US" dirty="0">
                <a:latin typeface="Verdana" pitchFamily="34" charset="0"/>
              </a:rPr>
              <a:t>not </a:t>
            </a:r>
            <a:r>
              <a:rPr lang="en-US" altLang="en-US" dirty="0" smtClean="0">
                <a:latin typeface="Verdana" pitchFamily="34" charset="0"/>
              </a:rPr>
              <a:t>religion</a:t>
            </a:r>
            <a:endParaRPr lang="en-US" altLang="en-US" dirty="0">
              <a:latin typeface="Verdana" pitchFamily="34" charset="0"/>
            </a:endParaRP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927100" y="2438400"/>
            <a:ext cx="3200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Verdana" pitchFamily="34" charset="0"/>
              </a:rPr>
              <a:t>Humanists: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457200" y="5257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Humanists studied the works of Greece and Rome </a:t>
            </a:r>
            <a:br>
              <a:rPr lang="en-US" altLang="en-US">
                <a:solidFill>
                  <a:srgbClr val="0033CC"/>
                </a:solidFill>
                <a:latin typeface="Verdana" pitchFamily="34" charset="0"/>
              </a:rPr>
            </a:b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to learn about their own culture.</a:t>
            </a:r>
          </a:p>
        </p:txBody>
      </p:sp>
    </p:spTree>
    <p:extLst>
      <p:ext uri="{BB962C8B-B14F-4D97-AF65-F5344CB8AC3E}">
        <p14:creationId xmlns:p14="http://schemas.microsoft.com/office/powerpoint/2010/main" val="277398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build="p"/>
      <p:bldP spid="276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838200" y="2286000"/>
            <a:ext cx="7467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33CC"/>
                </a:solidFill>
                <a:latin typeface="Verdana" pitchFamily="34" charset="0"/>
              </a:rPr>
              <a:t>The Renaissance is an age of great change, evolved </a:t>
            </a:r>
            <a:r>
              <a:rPr lang="en-US" altLang="en-US" dirty="0">
                <a:solidFill>
                  <a:srgbClr val="0033CC"/>
                </a:solidFill>
                <a:latin typeface="Verdana" pitchFamily="34" charset="0"/>
              </a:rPr>
              <a:t>a new </a:t>
            </a:r>
            <a:r>
              <a:rPr lang="en-US" altLang="en-US" dirty="0" smtClean="0">
                <a:solidFill>
                  <a:srgbClr val="0033CC"/>
                </a:solidFill>
                <a:latin typeface="Verdana" pitchFamily="34" charset="0"/>
              </a:rPr>
              <a:t>worldview, and reawakened </a:t>
            </a:r>
            <a:r>
              <a:rPr lang="en-US" altLang="en-US" dirty="0">
                <a:solidFill>
                  <a:srgbClr val="0033CC"/>
                </a:solidFill>
                <a:latin typeface="Verdana" pitchFamily="34" charset="0"/>
              </a:rPr>
              <a:t>interest in classical Greek and Roman </a:t>
            </a:r>
            <a:r>
              <a:rPr lang="en-US" altLang="en-US" dirty="0" smtClean="0">
                <a:solidFill>
                  <a:srgbClr val="0033CC"/>
                </a:solidFill>
                <a:latin typeface="Verdana" pitchFamily="34" charset="0"/>
              </a:rPr>
              <a:t>learning and the arts.</a:t>
            </a:r>
          </a:p>
          <a:p>
            <a:pPr algn="ctr" eaLnBrk="1" hangingPunct="1"/>
            <a:r>
              <a:rPr lang="en-US" altLang="en-US" dirty="0" smtClean="0">
                <a:solidFill>
                  <a:srgbClr val="0033CC"/>
                </a:solidFill>
                <a:latin typeface="Verdana" pitchFamily="34" charset="0"/>
              </a:rPr>
              <a:t>Also, Italy had been the center of the Roman Empire.</a:t>
            </a:r>
            <a:endParaRPr lang="en-US" altLang="en-US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57200" y="14224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latin typeface="Verdana" pitchFamily="34" charset="0"/>
              </a:rPr>
              <a:t>The Renaissance began in Italy in the 1300s.</a:t>
            </a:r>
          </a:p>
        </p:txBody>
      </p:sp>
    </p:spTree>
    <p:extLst>
      <p:ext uri="{BB962C8B-B14F-4D97-AF65-F5344CB8AC3E}">
        <p14:creationId xmlns:p14="http://schemas.microsoft.com/office/powerpoint/2010/main" val="316277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WH-Ch13_S1_LastSu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38100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3200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1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Verdana" pitchFamily="34" charset="0"/>
            </a:endParaRP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858982" y="1169650"/>
            <a:ext cx="7467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Verdana" pitchFamily="34" charset="0"/>
              </a:rPr>
              <a:t>Leonardo </a:t>
            </a:r>
            <a:r>
              <a:rPr lang="en-US" altLang="en-US" b="1" dirty="0">
                <a:latin typeface="Verdana" pitchFamily="34" charset="0"/>
              </a:rPr>
              <a:t>da Vinci </a:t>
            </a:r>
            <a:r>
              <a:rPr lang="en-US" altLang="en-US" dirty="0">
                <a:latin typeface="Verdana" pitchFamily="34" charset="0"/>
              </a:rPr>
              <a:t>was an artist and inventor. </a:t>
            </a:r>
            <a:br>
              <a:rPr lang="en-US" altLang="en-US" dirty="0">
                <a:latin typeface="Verdana" pitchFamily="34" charset="0"/>
              </a:rPr>
            </a:br>
            <a:r>
              <a:rPr lang="en-US" altLang="en-US" dirty="0">
                <a:latin typeface="Verdana" pitchFamily="34" charset="0"/>
              </a:rPr>
              <a:t>He studied botany, optics, anatomy, architecture, and engineering</a:t>
            </a:r>
            <a:r>
              <a:rPr lang="en-US" altLang="en-US" dirty="0" smtClean="0">
                <a:latin typeface="Verdana" pitchFamily="34" charset="0"/>
              </a:rPr>
              <a:t>. Most famous painting was “</a:t>
            </a:r>
            <a:r>
              <a:rPr lang="en-US" altLang="en-US" i="1" dirty="0" smtClean="0">
                <a:latin typeface="Verdana" pitchFamily="34" charset="0"/>
              </a:rPr>
              <a:t>Mona Lisa”</a:t>
            </a:r>
            <a:r>
              <a:rPr lang="en-US" altLang="en-US" dirty="0" smtClean="0">
                <a:latin typeface="Verdana" pitchFamily="34" charset="0"/>
              </a:rPr>
              <a:t>.</a:t>
            </a:r>
            <a:endParaRPr lang="en-US" altLang="en-US" dirty="0">
              <a:latin typeface="Verdana" pitchFamily="34" charset="0"/>
            </a:endParaRPr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838200" y="53340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itchFamily="34" charset="0"/>
              </a:rPr>
              <a:t>He left sketchbooks filled with ideas for inventions, including submarines and flying machines. </a:t>
            </a:r>
          </a:p>
        </p:txBody>
      </p:sp>
      <p:sp>
        <p:nvSpPr>
          <p:cNvPr id="22534" name="Text Box 16"/>
          <p:cNvSpPr txBox="1">
            <a:spLocks noChangeArrowheads="1"/>
          </p:cNvSpPr>
          <p:nvPr/>
        </p:nvSpPr>
        <p:spPr bwMode="auto">
          <a:xfrm>
            <a:off x="5257800" y="2616200"/>
            <a:ext cx="3276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33CC"/>
                </a:solidFill>
                <a:latin typeface="Verdana" pitchFamily="34" charset="0"/>
              </a:rPr>
              <a:t>He used </a:t>
            </a:r>
            <a:br>
              <a:rPr lang="en-US" altLang="en-US" dirty="0">
                <a:solidFill>
                  <a:srgbClr val="0033CC"/>
                </a:solidFill>
                <a:latin typeface="Verdana" pitchFamily="34" charset="0"/>
              </a:rPr>
            </a:br>
            <a:r>
              <a:rPr lang="en-US" altLang="en-US" dirty="0">
                <a:solidFill>
                  <a:srgbClr val="0033CC"/>
                </a:solidFill>
                <a:latin typeface="Verdana" pitchFamily="34" charset="0"/>
              </a:rPr>
              <a:t>perspective </a:t>
            </a:r>
            <a:br>
              <a:rPr lang="en-US" altLang="en-US" dirty="0">
                <a:solidFill>
                  <a:srgbClr val="0033CC"/>
                </a:solidFill>
                <a:latin typeface="Verdana" pitchFamily="34" charset="0"/>
              </a:rPr>
            </a:br>
            <a:r>
              <a:rPr lang="en-US" altLang="en-US" dirty="0">
                <a:solidFill>
                  <a:srgbClr val="0033CC"/>
                </a:solidFill>
                <a:latin typeface="Verdana" pitchFamily="34" charset="0"/>
              </a:rPr>
              <a:t>in painting </a:t>
            </a:r>
            <a:br>
              <a:rPr lang="en-US" altLang="en-US" dirty="0">
                <a:solidFill>
                  <a:srgbClr val="0033CC"/>
                </a:solidFill>
                <a:latin typeface="Verdana" pitchFamily="34" charset="0"/>
              </a:rPr>
            </a:br>
            <a:r>
              <a:rPr lang="en-US" altLang="en-US" dirty="0">
                <a:solidFill>
                  <a:srgbClr val="0033CC"/>
                </a:solidFill>
                <a:latin typeface="Verdana" pitchFamily="34" charset="0"/>
              </a:rPr>
              <a:t>“</a:t>
            </a:r>
            <a:r>
              <a:rPr lang="en-US" altLang="en-US" i="1" dirty="0">
                <a:solidFill>
                  <a:srgbClr val="0033CC"/>
                </a:solidFill>
                <a:latin typeface="Verdana" pitchFamily="34" charset="0"/>
              </a:rPr>
              <a:t>The Last Supper</a:t>
            </a:r>
            <a:r>
              <a:rPr lang="en-US" altLang="en-US" dirty="0">
                <a:solidFill>
                  <a:srgbClr val="0033CC"/>
                </a:solidFill>
                <a:latin typeface="Verdana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0271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457200" y="3871913"/>
            <a:ext cx="3810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In </a:t>
            </a:r>
            <a:r>
              <a:rPr lang="en-US" altLang="en-US" i="1"/>
              <a:t>Utopia</a:t>
            </a:r>
            <a:r>
              <a:rPr lang="en-US" altLang="en-US"/>
              <a:t> he described </a:t>
            </a:r>
            <a:br>
              <a:rPr lang="en-US" altLang="en-US"/>
            </a:br>
            <a:r>
              <a:rPr lang="en-US" altLang="en-US"/>
              <a:t>an ideal society where all are educated and justice is achieved for all.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10800000" flipH="1">
            <a:off x="457200" y="1524000"/>
            <a:ext cx="3886200" cy="2209800"/>
          </a:xfrm>
          <a:prstGeom prst="upArrowCallout">
            <a:avLst>
              <a:gd name="adj1" fmla="val 36654"/>
              <a:gd name="adj2" fmla="val 33194"/>
              <a:gd name="adj3" fmla="val 12769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4800600" y="1625602"/>
            <a:ext cx="3886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b="1" dirty="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33400" y="1616075"/>
            <a:ext cx="365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Sir </a:t>
            </a:r>
            <a:r>
              <a:rPr lang="en-US" altLang="en-US" b="1">
                <a:solidFill>
                  <a:srgbClr val="FF0000"/>
                </a:solidFill>
              </a:rPr>
              <a:t>Thomas More </a:t>
            </a:r>
            <a:r>
              <a:rPr lang="en-US" altLang="en-US" b="1"/>
              <a:t>was an English humanist who pushed for social reforms.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24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231900" y="1447800"/>
            <a:ext cx="70739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 dirty="0"/>
              <a:t>In the mid-1500s, a profound shift in scientific thinking brought the final break with Europe’s medieval past. </a:t>
            </a:r>
            <a:r>
              <a:rPr lang="en-US" altLang="en-US" dirty="0" smtClean="0"/>
              <a:t>Ideas from the Renaissance and Reformation helped scientists challenge medieval views.  At </a:t>
            </a:r>
            <a:r>
              <a:rPr lang="en-US" altLang="en-US" dirty="0"/>
              <a:t>the heart of this Scientific Revolution was the assumption that mathematical laws governed nature and the universe. </a:t>
            </a:r>
          </a:p>
        </p:txBody>
      </p:sp>
    </p:spTree>
    <p:extLst>
      <p:ext uri="{BB962C8B-B14F-4D97-AF65-F5344CB8AC3E}">
        <p14:creationId xmlns:p14="http://schemas.microsoft.com/office/powerpoint/2010/main" val="32749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AutoShape 7"/>
          <p:cNvSpPr>
            <a:spLocks noChangeArrowheads="1"/>
          </p:cNvSpPr>
          <p:nvPr/>
        </p:nvSpPr>
        <p:spPr bwMode="auto">
          <a:xfrm rot="10792560" flipH="1">
            <a:off x="835025" y="1600200"/>
            <a:ext cx="7467600" cy="1447800"/>
          </a:xfrm>
          <a:prstGeom prst="upArrowCallout">
            <a:avLst>
              <a:gd name="adj1" fmla="val 33144"/>
              <a:gd name="adj2" fmla="val 28798"/>
              <a:gd name="adj3" fmla="val 19630"/>
              <a:gd name="adj4" fmla="val 6656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838200" y="1676400"/>
            <a:ext cx="7467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  <a:t>Charlemagne, </a:t>
            </a:r>
            <a:r>
              <a:rPr lang="en-US" altLang="en-US" sz="2200" b="1" dirty="0" smtClean="0">
                <a:latin typeface="Verdana" pitchFamily="34" charset="0"/>
              </a:rPr>
              <a:t>briefly </a:t>
            </a:r>
            <a:r>
              <a:rPr lang="en-US" altLang="en-US" sz="2200" b="1" dirty="0">
                <a:latin typeface="Verdana" pitchFamily="34" charset="0"/>
              </a:rPr>
              <a:t>united Western Europe.</a:t>
            </a:r>
          </a:p>
        </p:txBody>
      </p:sp>
    </p:spTree>
    <p:extLst>
      <p:ext uri="{BB962C8B-B14F-4D97-AF65-F5344CB8AC3E}">
        <p14:creationId xmlns:p14="http://schemas.microsoft.com/office/powerpoint/2010/main" val="2075986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495425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In Italy </a:t>
            </a:r>
            <a:r>
              <a:rPr lang="en-US" altLang="en-US" b="1">
                <a:solidFill>
                  <a:srgbClr val="FF0000"/>
                </a:solidFill>
              </a:rPr>
              <a:t>Galileo</a:t>
            </a:r>
            <a:r>
              <a:rPr lang="en-US" altLang="en-US" b="1"/>
              <a:t> Galilei built a telescope and observed several moons in orbit around Jupiter.</a:t>
            </a:r>
          </a:p>
        </p:txBody>
      </p:sp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838200" y="51054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Galileo was forced to recant his theories before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the Inquisition.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5400000" flipH="1">
            <a:off x="1714500" y="1790700"/>
            <a:ext cx="1981200" cy="3733800"/>
          </a:xfrm>
          <a:prstGeom prst="upArrowCallout">
            <a:avLst>
              <a:gd name="adj1" fmla="val 20843"/>
              <a:gd name="adj2" fmla="val 18875"/>
              <a:gd name="adj3" fmla="val 28077"/>
              <a:gd name="adj4" fmla="val 7891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0" y="2667000"/>
            <a:ext cx="3733800" cy="2438400"/>
            <a:chOff x="2880" y="1104"/>
            <a:chExt cx="2208" cy="1592"/>
          </a:xfrm>
        </p:grpSpPr>
        <p:sp>
          <p:nvSpPr>
            <p:cNvPr id="23563" name="AutoShape 11"/>
            <p:cNvSpPr>
              <a:spLocks noChangeArrowheads="1"/>
            </p:cNvSpPr>
            <p:nvPr/>
          </p:nvSpPr>
          <p:spPr bwMode="auto">
            <a:xfrm rot="16200000" flipH="1">
              <a:off x="3264" y="720"/>
              <a:ext cx="1440" cy="2208"/>
            </a:xfrm>
            <a:prstGeom prst="upArrowCallout">
              <a:avLst>
                <a:gd name="adj1" fmla="val 20843"/>
                <a:gd name="adj2" fmla="val 18875"/>
                <a:gd name="adj3" fmla="val 22844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  <a:cs typeface="+mn-cs"/>
              </a:endParaRPr>
            </a:p>
          </p:txBody>
        </p:sp>
        <p:sp>
          <p:nvSpPr>
            <p:cNvPr id="11272" name="Text Box 12"/>
            <p:cNvSpPr txBox="1">
              <a:spLocks noChangeArrowheads="1"/>
            </p:cNvSpPr>
            <p:nvPr/>
          </p:nvSpPr>
          <p:spPr bwMode="auto">
            <a:xfrm>
              <a:off x="3456" y="1152"/>
              <a:ext cx="1584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This contradicted Church doctrine that the Earth was the center </a:t>
              </a:r>
              <a:br>
                <a:rPr lang="en-US" altLang="en-US" dirty="0"/>
              </a:br>
              <a:r>
                <a:rPr lang="en-US" altLang="en-US" dirty="0"/>
                <a:t>of the universe</a:t>
              </a:r>
              <a:r>
                <a:rPr lang="en-US" altLang="en-US" dirty="0" smtClean="0"/>
                <a:t>. (geocentric)</a:t>
              </a:r>
              <a:endParaRPr lang="en-US" altLang="en-US" dirty="0"/>
            </a:p>
          </p:txBody>
        </p:sp>
      </p:grp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939800" y="2768600"/>
            <a:ext cx="2946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He said these movements were the same as those of the planets around the sun.</a:t>
            </a:r>
          </a:p>
        </p:txBody>
      </p:sp>
    </p:spTree>
    <p:extLst>
      <p:ext uri="{BB962C8B-B14F-4D97-AF65-F5344CB8AC3E}">
        <p14:creationId xmlns:p14="http://schemas.microsoft.com/office/powerpoint/2010/main" val="144238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72200" y="2667000"/>
            <a:ext cx="2514600" cy="2971800"/>
            <a:chOff x="4086" y="1104"/>
            <a:chExt cx="1386" cy="1872"/>
          </a:xfrm>
        </p:grpSpPr>
        <p:sp>
          <p:nvSpPr>
            <p:cNvPr id="11273" name="Rectangle 13"/>
            <p:cNvSpPr>
              <a:spLocks noChangeArrowheads="1"/>
            </p:cNvSpPr>
            <p:nvPr/>
          </p:nvSpPr>
          <p:spPr bwMode="auto">
            <a:xfrm>
              <a:off x="4086" y="1104"/>
              <a:ext cx="1386" cy="1872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4" name="Text Box 14"/>
            <p:cNvSpPr txBox="1">
              <a:spLocks noChangeArrowheads="1"/>
            </p:cNvSpPr>
            <p:nvPr/>
          </p:nvSpPr>
          <p:spPr bwMode="auto">
            <a:xfrm>
              <a:off x="4176" y="1147"/>
              <a:ext cx="1248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When the </a:t>
              </a:r>
              <a:br>
                <a:rPr lang="en-US" altLang="en-US" dirty="0"/>
              </a:br>
              <a:r>
                <a:rPr lang="en-US" altLang="en-US" dirty="0"/>
                <a:t>pope refused </a:t>
              </a:r>
              <a:br>
                <a:rPr lang="en-US" altLang="en-US" dirty="0"/>
              </a:br>
              <a:r>
                <a:rPr lang="en-US" altLang="en-US" dirty="0"/>
                <a:t>to annul the </a:t>
              </a:r>
              <a:r>
                <a:rPr lang="en-US" altLang="en-US" dirty="0" smtClean="0"/>
                <a:t>marriage (divorce), </a:t>
              </a:r>
              <a:r>
                <a:rPr lang="en-US" altLang="en-US" dirty="0">
                  <a:solidFill>
                    <a:srgbClr val="0033CC"/>
                  </a:solidFill>
                </a:rPr>
                <a:t>the king took over the English Church.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349625" y="2670175"/>
            <a:ext cx="2895600" cy="2971800"/>
            <a:chOff x="2206" y="1106"/>
            <a:chExt cx="1931" cy="1872"/>
          </a:xfrm>
        </p:grpSpPr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 rot="5400000" flipH="1">
              <a:off x="2236" y="1077"/>
              <a:ext cx="1872" cy="1931"/>
            </a:xfrm>
            <a:prstGeom prst="upArrowCallout">
              <a:avLst>
                <a:gd name="adj1" fmla="val 22579"/>
                <a:gd name="adj2" fmla="val 20448"/>
                <a:gd name="adj3" fmla="val 12924"/>
                <a:gd name="adj4" fmla="val 80818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  <a:cs typeface="+mn-cs"/>
              </a:endParaRPr>
            </a:p>
          </p:txBody>
        </p:sp>
        <p:sp>
          <p:nvSpPr>
            <p:cNvPr id="11272" name="Text Box 11"/>
            <p:cNvSpPr txBox="1">
              <a:spLocks noChangeArrowheads="1"/>
            </p:cNvSpPr>
            <p:nvPr/>
          </p:nvSpPr>
          <p:spPr bwMode="auto">
            <a:xfrm>
              <a:off x="2256" y="1147"/>
              <a:ext cx="1528" cy="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He wished to marry a young noble-woman, Anne Boleyn. He hoped she would bear him a male heir.</a:t>
              </a:r>
            </a:p>
          </p:txBody>
        </p:sp>
      </p:grp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838200" y="1425575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The English Reformation was not due to reformers, but rather to a king—</a:t>
            </a:r>
            <a:r>
              <a:rPr lang="en-US" altLang="en-US" b="1">
                <a:solidFill>
                  <a:srgbClr val="FF0000"/>
                </a:solidFill>
              </a:rPr>
              <a:t>Henry VIII.</a:t>
            </a:r>
            <a:endParaRPr lang="en-US" alt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 rot="5400000" flipH="1">
            <a:off x="457200" y="2667000"/>
            <a:ext cx="2971800" cy="2971800"/>
          </a:xfrm>
          <a:prstGeom prst="upArrowCallout">
            <a:avLst>
              <a:gd name="adj1" fmla="val 20843"/>
              <a:gd name="adj2" fmla="val 18875"/>
              <a:gd name="adj3" fmla="val 12197"/>
              <a:gd name="adj4" fmla="val 8159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58800" y="2768600"/>
            <a:ext cx="2336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1527 Henry sought an annulment from his wife Catherine, who had only borne a daughter, </a:t>
            </a:r>
            <a:r>
              <a:rPr lang="en-US" altLang="en-US" b="1">
                <a:solidFill>
                  <a:srgbClr val="FF0000"/>
                </a:solidFill>
              </a:rPr>
              <a:t>Mary Tudor</a:t>
            </a:r>
            <a:r>
              <a:rPr lang="en-US" altLang="en-US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98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60350" y="838200"/>
            <a:ext cx="8534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Over time, a step-by-step </a:t>
            </a:r>
            <a:r>
              <a:rPr lang="en-US" altLang="en-US" b="1" dirty="0">
                <a:solidFill>
                  <a:srgbClr val="FF0000"/>
                </a:solidFill>
              </a:rPr>
              <a:t>scientific method</a:t>
            </a:r>
            <a:r>
              <a:rPr lang="en-US" altLang="en-US" dirty="0"/>
              <a:t> was developed. It required the collection of accurate data and the proposal of a logical </a:t>
            </a:r>
            <a:r>
              <a:rPr lang="en-US" altLang="en-US" b="1" dirty="0" smtClean="0">
                <a:solidFill>
                  <a:srgbClr val="FF0000"/>
                </a:solidFill>
              </a:rPr>
              <a:t>hypothesis (possible explanation)</a:t>
            </a:r>
            <a:r>
              <a:rPr lang="en-US" altLang="en-US" dirty="0" smtClean="0"/>
              <a:t> </a:t>
            </a:r>
            <a:r>
              <a:rPr lang="en-US" altLang="en-US" dirty="0"/>
              <a:t>to be tested.</a:t>
            </a:r>
          </a:p>
        </p:txBody>
      </p:sp>
      <p:pic>
        <p:nvPicPr>
          <p:cNvPr id="15364" name="Picture 4" descr="SciMeth.jpg                                                    00351EB5BEAST                          C1472BD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5549900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1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38200" y="52578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pope set a </a:t>
            </a:r>
            <a:r>
              <a:rPr lang="en-US" altLang="en-US" b="1">
                <a:solidFill>
                  <a:srgbClr val="FF0000"/>
                </a:solidFill>
              </a:rPr>
              <a:t>Line of Demarcation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dividing all non-European land between Portugal and Spain.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71600" y="3124200"/>
            <a:ext cx="3048000" cy="1447800"/>
            <a:chOff x="1371600" y="3047999"/>
            <a:chExt cx="3048000" cy="1447800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 rot="5400000" flipH="1" flipV="1">
              <a:off x="2171700" y="2247899"/>
              <a:ext cx="1447800" cy="3048000"/>
            </a:xfrm>
            <a:prstGeom prst="upArrowCallout">
              <a:avLst>
                <a:gd name="adj1" fmla="val 35317"/>
                <a:gd name="adj2" fmla="val 30717"/>
                <a:gd name="adj3" fmla="val 32712"/>
                <a:gd name="adj4" fmla="val 77955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1" charset="0"/>
              </a:endParaRPr>
            </a:p>
          </p:txBody>
        </p:sp>
        <p:sp>
          <p:nvSpPr>
            <p:cNvPr id="21514" name="Text Box 5"/>
            <p:cNvSpPr txBox="1">
              <a:spLocks noChangeArrowheads="1"/>
            </p:cNvSpPr>
            <p:nvPr/>
          </p:nvSpPr>
          <p:spPr bwMode="auto">
            <a:xfrm>
              <a:off x="2286000" y="3217862"/>
              <a:ext cx="1981200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1"/>
                <a:t>Land to the west went </a:t>
              </a:r>
              <a:br>
                <a:rPr lang="en-US" altLang="en-US" b="1"/>
              </a:br>
              <a:r>
                <a:rPr lang="en-US" altLang="en-US" b="1"/>
                <a:t>to Spain.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724400" y="3124200"/>
            <a:ext cx="3048000" cy="1447800"/>
            <a:chOff x="4724400" y="3048000"/>
            <a:chExt cx="3048000" cy="144780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16200000" flipH="1" flipV="1">
              <a:off x="5524500" y="2247900"/>
              <a:ext cx="1447800" cy="3048000"/>
            </a:xfrm>
            <a:prstGeom prst="upArrowCallout">
              <a:avLst>
                <a:gd name="adj1" fmla="val 35317"/>
                <a:gd name="adj2" fmla="val 30717"/>
                <a:gd name="adj3" fmla="val 32712"/>
                <a:gd name="adj4" fmla="val 7795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1" charset="0"/>
              </a:endParaRPr>
            </a:p>
          </p:txBody>
        </p:sp>
        <p:sp>
          <p:nvSpPr>
            <p:cNvPr id="21512" name="Text Box 5"/>
            <p:cNvSpPr txBox="1">
              <a:spLocks noChangeArrowheads="1"/>
            </p:cNvSpPr>
            <p:nvPr/>
          </p:nvSpPr>
          <p:spPr bwMode="auto">
            <a:xfrm>
              <a:off x="4829175" y="3217863"/>
              <a:ext cx="2057400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1"/>
                <a:t>Land to the east went to Portugal.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rot="16200000" flipH="1">
            <a:off x="3348832" y="3958431"/>
            <a:ext cx="2436812" cy="9525"/>
          </a:xfrm>
          <a:prstGeom prst="line">
            <a:avLst/>
          </a:prstGeom>
          <a:ln w="38100" cap="rnd" cmpd="sng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itle 1"/>
          <p:cNvSpPr>
            <a:spLocks/>
          </p:cNvSpPr>
          <p:nvPr/>
        </p:nvSpPr>
        <p:spPr bwMode="auto">
          <a:xfrm>
            <a:off x="457200" y="15049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In 1493 Ferdinand and Isabella appealed to </a:t>
            </a:r>
            <a:b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the pope to support their claim to all land in this new world.</a:t>
            </a:r>
          </a:p>
        </p:txBody>
      </p:sp>
    </p:spTree>
    <p:extLst>
      <p:ext uri="{BB962C8B-B14F-4D97-AF65-F5344CB8AC3E}">
        <p14:creationId xmlns:p14="http://schemas.microsoft.com/office/powerpoint/2010/main" val="69095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WH-Ch14_S1_Molucca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89200"/>
            <a:ext cx="3429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4"/>
          <p:cNvSpPr>
            <a:spLocks noGrp="1"/>
          </p:cNvSpPr>
          <p:nvPr>
            <p:ph idx="1"/>
          </p:nvPr>
        </p:nvSpPr>
        <p:spPr bwMode="auto">
          <a:xfrm>
            <a:off x="4572000" y="2438400"/>
            <a:ext cx="37338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SzPct val="80000"/>
            </a:pPr>
            <a:r>
              <a:rPr lang="en-US" altLang="en-US" dirty="0" smtClean="0"/>
              <a:t>Most </a:t>
            </a:r>
            <a:r>
              <a:rPr lang="en-US" altLang="en-US" dirty="0" smtClean="0"/>
              <a:t>spices came from a chain of islands called the </a:t>
            </a:r>
            <a:r>
              <a:rPr lang="en-US" altLang="en-US" b="1" dirty="0" smtClean="0">
                <a:solidFill>
                  <a:srgbClr val="FF0000"/>
                </a:solidFill>
              </a:rPr>
              <a:t>Moluccas.</a:t>
            </a:r>
            <a:endParaRPr lang="en-US" altLang="en-US" dirty="0" smtClean="0"/>
          </a:p>
        </p:txBody>
      </p:sp>
      <p:sp>
        <p:nvSpPr>
          <p:cNvPr id="14342" name="Title 3"/>
          <p:cNvSpPr>
            <a:spLocks/>
          </p:cNvSpPr>
          <p:nvPr/>
        </p:nvSpPr>
        <p:spPr bwMode="auto">
          <a:xfrm>
            <a:off x="457200" y="14970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Europeans desired luxury goods from Asia, especially spices.</a:t>
            </a:r>
          </a:p>
        </p:txBody>
      </p:sp>
    </p:spTree>
    <p:extLst>
      <p:ext uri="{BB962C8B-B14F-4D97-AF65-F5344CB8AC3E}">
        <p14:creationId xmlns:p14="http://schemas.microsoft.com/office/powerpoint/2010/main" val="200714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4" y="2109788"/>
            <a:ext cx="7737475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itle 6"/>
          <p:cNvSpPr>
            <a:spLocks/>
          </p:cNvSpPr>
          <p:nvPr/>
        </p:nvSpPr>
        <p:spPr bwMode="auto">
          <a:xfrm>
            <a:off x="457200" y="1500188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1588"/>
              </a:spcAft>
            </a:pPr>
            <a:r>
              <a:rPr lang="en-US" altLang="en-US" b="1"/>
              <a:t>Important European Explorers</a:t>
            </a:r>
          </a:p>
        </p:txBody>
      </p:sp>
    </p:spTree>
    <p:extLst>
      <p:ext uri="{BB962C8B-B14F-4D97-AF65-F5344CB8AC3E}">
        <p14:creationId xmlns:p14="http://schemas.microsoft.com/office/powerpoint/2010/main" val="248652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2"/>
          <p:cNvSpPr>
            <a:spLocks noChangeArrowheads="1"/>
          </p:cNvSpPr>
          <p:nvPr/>
        </p:nvSpPr>
        <p:spPr bwMode="auto">
          <a:xfrm>
            <a:off x="838200" y="1663700"/>
            <a:ext cx="7467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dirty="0" smtClean="0"/>
              <a:t>Cortés </a:t>
            </a:r>
            <a:r>
              <a:rPr lang="en-US" altLang="en-US" dirty="0"/>
              <a:t>form </a:t>
            </a:r>
            <a:r>
              <a:rPr lang="en-US" altLang="en-US" dirty="0">
                <a:solidFill>
                  <a:srgbClr val="FF0000"/>
                </a:solidFill>
              </a:rPr>
              <a:t>alliances</a:t>
            </a:r>
            <a:r>
              <a:rPr lang="en-US" altLang="en-US" dirty="0"/>
              <a:t> with groups of people who’d been previously conquered by the Aztecs.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3638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1600200"/>
            <a:ext cx="6172200" cy="4410075"/>
            <a:chOff x="228600" y="1600200"/>
            <a:chExt cx="6172200" cy="4410075"/>
          </a:xfrm>
        </p:grpSpPr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 rot="5400000">
              <a:off x="5791200" y="5029200"/>
              <a:ext cx="457200" cy="762000"/>
            </a:xfrm>
            <a:prstGeom prst="downArrow">
              <a:avLst>
                <a:gd name="adj1" fmla="val 49824"/>
                <a:gd name="adj2" fmla="val 90594"/>
              </a:avLst>
            </a:prstGeom>
            <a:gradFill rotWithShape="1">
              <a:gsLst>
                <a:gs pos="0">
                  <a:srgbClr val="C9C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4FEB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pic>
          <p:nvPicPr>
            <p:cNvPr id="4" name="Picture 1091" descr="Continent Blank North America larg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2078038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093" descr="Continent Blank South America large B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50" y="3724275"/>
              <a:ext cx="15748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084"/>
            <p:cNvSpPr txBox="1">
              <a:spLocks noChangeArrowheads="1"/>
            </p:cNvSpPr>
            <p:nvPr/>
          </p:nvSpPr>
          <p:spPr bwMode="auto">
            <a:xfrm>
              <a:off x="2514600" y="3657600"/>
              <a:ext cx="3048000" cy="213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00050" indent="-40005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60000"/>
                </a:spcAft>
              </a:pPr>
              <a:r>
                <a:rPr lang="en-US" altLang="en-US" sz="2000"/>
                <a:t>2.</a:t>
              </a:r>
              <a:r>
                <a:rPr lang="en-US" altLang="en-US" sz="2000" b="0"/>
                <a:t>	Slaves were transported to </a:t>
              </a:r>
              <a:br>
                <a:rPr lang="en-US" altLang="en-US" sz="2000" b="0"/>
              </a:br>
              <a:r>
                <a:rPr lang="en-US" altLang="en-US" sz="2000" b="0"/>
                <a:t>the Americas </a:t>
              </a:r>
              <a:br>
                <a:rPr lang="en-US" altLang="en-US" sz="2000" b="0"/>
              </a:br>
              <a:r>
                <a:rPr lang="en-US" altLang="en-US" sz="2000" b="0"/>
                <a:t>on the second </a:t>
              </a:r>
              <a:br>
                <a:rPr lang="en-US" altLang="en-US" sz="2000" b="0"/>
              </a:br>
              <a:r>
                <a:rPr lang="en-US" altLang="en-US" sz="2000" b="0"/>
                <a:t>leg, known as the </a:t>
              </a:r>
              <a:r>
                <a:rPr lang="en-US" altLang="en-US" sz="2000">
                  <a:solidFill>
                    <a:srgbClr val="FF0000"/>
                  </a:solidFill>
                </a:rPr>
                <a:t>Middle Passage.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62200" y="1143000"/>
            <a:ext cx="5867400" cy="2008188"/>
            <a:chOff x="2362200" y="1143000"/>
            <a:chExt cx="5867400" cy="2008188"/>
          </a:xfrm>
        </p:grpSpPr>
        <p:sp>
          <p:nvSpPr>
            <p:cNvPr id="8207" name="AutoShape 15"/>
            <p:cNvSpPr>
              <a:spLocks noChangeArrowheads="1"/>
            </p:cNvSpPr>
            <p:nvPr/>
          </p:nvSpPr>
          <p:spPr bwMode="auto">
            <a:xfrm rot="16200000">
              <a:off x="2476500" y="2019300"/>
              <a:ext cx="457200" cy="685800"/>
            </a:xfrm>
            <a:prstGeom prst="downArrow">
              <a:avLst>
                <a:gd name="adj1" fmla="val 49824"/>
                <a:gd name="adj2" fmla="val 8153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9C9FF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4FEB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grpSp>
          <p:nvGrpSpPr>
            <p:cNvPr id="8201" name="Group 22"/>
            <p:cNvGrpSpPr>
              <a:grpSpLocks/>
            </p:cNvGrpSpPr>
            <p:nvPr/>
          </p:nvGrpSpPr>
          <p:grpSpPr bwMode="auto">
            <a:xfrm>
              <a:off x="2895600" y="1143000"/>
              <a:ext cx="5334000" cy="2008188"/>
              <a:chOff x="1824" y="720"/>
              <a:chExt cx="3360" cy="1265"/>
            </a:xfrm>
          </p:grpSpPr>
          <p:pic>
            <p:nvPicPr>
              <p:cNvPr id="8202" name="Picture 1089" descr="Continent Blank Europe large BW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720"/>
                <a:ext cx="148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3" name="Text Box 1085"/>
              <p:cNvSpPr txBox="1">
                <a:spLocks noChangeArrowheads="1"/>
              </p:cNvSpPr>
              <p:nvPr/>
            </p:nvSpPr>
            <p:spPr bwMode="auto">
              <a:xfrm>
                <a:off x="1824" y="835"/>
                <a:ext cx="2160" cy="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00050" indent="-400050" eaLnBrk="0" hangingPunct="0"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ct val="60000"/>
                  </a:spcAft>
                </a:pPr>
                <a:r>
                  <a:rPr lang="en-US" altLang="en-US" sz="2000"/>
                  <a:t>3.</a:t>
                </a:r>
                <a:r>
                  <a:rPr lang="en-US" altLang="en-US" sz="2000" b="0"/>
                  <a:t>	Finally, merchants carried goods from America to Europe—sugar, cotton, furs.</a:t>
                </a:r>
              </a:p>
            </p:txBody>
          </p:sp>
        </p:grpSp>
      </p:grpSp>
      <p:grpSp>
        <p:nvGrpSpPr>
          <p:cNvPr id="8196" name="Group 14"/>
          <p:cNvGrpSpPr>
            <a:grpSpLocks/>
          </p:cNvGrpSpPr>
          <p:nvPr/>
        </p:nvGrpSpPr>
        <p:grpSpPr bwMode="auto">
          <a:xfrm>
            <a:off x="4724400" y="3019425"/>
            <a:ext cx="4191000" cy="3128963"/>
            <a:chOff x="4724400" y="3019961"/>
            <a:chExt cx="4191000" cy="3128427"/>
          </a:xfrm>
        </p:grpSpPr>
        <p:sp>
          <p:nvSpPr>
            <p:cNvPr id="8197" name="Text Box 1083"/>
            <p:cNvSpPr txBox="1">
              <a:spLocks noChangeArrowheads="1"/>
            </p:cNvSpPr>
            <p:nvPr/>
          </p:nvSpPr>
          <p:spPr bwMode="auto">
            <a:xfrm>
              <a:off x="4724400" y="3019961"/>
              <a:ext cx="4191000" cy="151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00050" indent="-40005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60000"/>
                </a:spcAft>
              </a:pPr>
              <a:r>
                <a:rPr lang="en-US" altLang="en-US" sz="2000"/>
                <a:t>1.</a:t>
              </a:r>
              <a:r>
                <a:rPr lang="en-US" altLang="en-US" sz="2000" b="0"/>
                <a:t>	First, ships brought European goods </a:t>
              </a:r>
              <a:br>
                <a:rPr lang="en-US" altLang="en-US" sz="2000" b="0"/>
              </a:br>
              <a:r>
                <a:rPr lang="en-US" altLang="en-US" sz="2000" b="0"/>
                <a:t>to Africa—guns, </a:t>
              </a:r>
              <a:br>
                <a:rPr lang="en-US" altLang="en-US" sz="2000" b="0"/>
              </a:br>
              <a:r>
                <a:rPr lang="en-US" altLang="en-US" sz="2000" b="0"/>
                <a:t>cloth, cash.</a:t>
              </a:r>
            </a:p>
          </p:txBody>
        </p:sp>
        <p:pic>
          <p:nvPicPr>
            <p:cNvPr id="8198" name="Picture 1087" descr="Continent Blank Africa lar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512" y="4114800"/>
              <a:ext cx="1843088" cy="20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7848600" y="3124718"/>
              <a:ext cx="457200" cy="761869"/>
            </a:xfrm>
            <a:prstGeom prst="downArrow">
              <a:avLst>
                <a:gd name="adj1" fmla="val 49824"/>
                <a:gd name="adj2" fmla="val 90594"/>
              </a:avLst>
            </a:prstGeom>
            <a:gradFill flip="none" rotWithShape="1">
              <a:gsLst>
                <a:gs pos="0">
                  <a:srgbClr val="C9C9FF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4FEB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5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3"/>
          <p:cNvSpPr txBox="1">
            <a:spLocks noChangeArrowheads="1"/>
          </p:cNvSpPr>
          <p:nvPr/>
        </p:nvSpPr>
        <p:spPr bwMode="auto">
          <a:xfrm>
            <a:off x="838200" y="2714625"/>
            <a:ext cx="746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 dirty="0">
                <a:solidFill>
                  <a:srgbClr val="0033CC"/>
                </a:solidFill>
              </a:rPr>
              <a:t>Prices began to rise in Europe</a:t>
            </a:r>
            <a:r>
              <a:rPr lang="en-US" altLang="en-US" b="0" dirty="0"/>
              <a:t> due to the huge amount of silver and gold coming in from the Americas. This led to </a:t>
            </a:r>
            <a:r>
              <a:rPr lang="en-US" altLang="en-US" dirty="0">
                <a:solidFill>
                  <a:srgbClr val="FF0000"/>
                </a:solidFill>
              </a:rPr>
              <a:t>inflation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7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838200" y="14224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People’s diets changed around the world due to new types of foods crossing the globe.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-5400000">
            <a:off x="4208463" y="3135313"/>
            <a:ext cx="598487" cy="598487"/>
          </a:xfrm>
          <a:prstGeom prst="downArrow">
            <a:avLst>
              <a:gd name="adj1" fmla="val 49824"/>
              <a:gd name="adj2" fmla="val 54356"/>
            </a:avLst>
          </a:prstGeom>
          <a:gradFill rotWithShape="1">
            <a:gsLst>
              <a:gs pos="0">
                <a:srgbClr val="4DAEE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35921" dir="2700000" algn="ctr" rotWithShape="0">
              <a:srgbClr val="ADC79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pic>
        <p:nvPicPr>
          <p:cNvPr id="9220" name="Picture 12" descr="WH-Ch15_S5_WesternHemisphereFo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8146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270375" y="2819400"/>
            <a:ext cx="4035425" cy="2743200"/>
            <a:chOff x="2690" y="1776"/>
            <a:chExt cx="2542" cy="1728"/>
          </a:xfrm>
        </p:grpSpPr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 rot="5400000">
              <a:off x="2690" y="2773"/>
              <a:ext cx="377" cy="377"/>
            </a:xfrm>
            <a:prstGeom prst="downArrow">
              <a:avLst>
                <a:gd name="adj1" fmla="val 49824"/>
                <a:gd name="adj2" fmla="val 54356"/>
              </a:avLst>
            </a:prstGeom>
            <a:gradFill rotWithShape="1">
              <a:gsLst>
                <a:gs pos="0">
                  <a:srgbClr val="8DC69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ADC79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pic>
          <p:nvPicPr>
            <p:cNvPr id="9223" name="Picture 13" descr="WH-Ch15_S5_EasternHemisphereFood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1776"/>
              <a:ext cx="177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973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9"/>
          <p:cNvSpPr txBox="1">
            <a:spLocks noChangeArrowheads="1"/>
          </p:cNvSpPr>
          <p:nvPr/>
        </p:nvSpPr>
        <p:spPr bwMode="auto">
          <a:xfrm>
            <a:off x="838200" y="1752600"/>
            <a:ext cx="7848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Verdana" pitchFamily="34" charset="0"/>
              </a:rPr>
              <a:t>Feudalism</a:t>
            </a:r>
            <a:r>
              <a:rPr lang="en-US" altLang="en-US" b="1">
                <a:latin typeface="Verdana" pitchFamily="34" charset="0"/>
              </a:rPr>
              <a:t> developed in Europe in response to the need for protection from outside invasion.</a:t>
            </a:r>
            <a:endParaRPr lang="en-US" altLang="en-US">
              <a:latin typeface="Verdana" pitchFamily="34" charset="0"/>
            </a:endParaRPr>
          </a:p>
        </p:txBody>
      </p:sp>
      <p:sp>
        <p:nvSpPr>
          <p:cNvPr id="8195" name="Text Box 17"/>
          <p:cNvSpPr txBox="1">
            <a:spLocks noChangeArrowheads="1"/>
          </p:cNvSpPr>
          <p:nvPr/>
        </p:nvSpPr>
        <p:spPr bwMode="auto">
          <a:xfrm>
            <a:off x="838200" y="2743200"/>
            <a:ext cx="746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1" dirty="0" smtClean="0">
                <a:solidFill>
                  <a:srgbClr val="FF0000"/>
                </a:solidFill>
                <a:latin typeface="Verdana" pitchFamily="34" charset="0"/>
              </a:rPr>
              <a:t>Vassals</a:t>
            </a:r>
            <a:r>
              <a:rPr lang="en-US" altLang="en-US" b="1" dirty="0" smtClean="0">
                <a:latin typeface="Verdana" pitchFamily="34" charset="0"/>
              </a:rPr>
              <a:t> </a:t>
            </a:r>
            <a:r>
              <a:rPr lang="en-US" altLang="en-US" dirty="0">
                <a:latin typeface="Verdana" pitchFamily="34" charset="0"/>
              </a:rPr>
              <a:t>pledged </a:t>
            </a:r>
            <a:r>
              <a:rPr lang="en-US" altLang="en-US" dirty="0" smtClean="0">
                <a:latin typeface="Verdana" pitchFamily="34" charset="0"/>
              </a:rPr>
              <a:t>military service </a:t>
            </a:r>
            <a:r>
              <a:rPr lang="en-US" altLang="en-US" dirty="0">
                <a:latin typeface="Verdana" pitchFamily="34" charset="0"/>
              </a:rPr>
              <a:t>and loyalty to the </a:t>
            </a:r>
            <a:r>
              <a:rPr lang="en-US" altLang="en-US" dirty="0" smtClean="0">
                <a:latin typeface="Verdana" pitchFamily="34" charset="0"/>
              </a:rPr>
              <a:t>lord.</a:t>
            </a:r>
            <a:endParaRPr lang="en-US" altLang="en-US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3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Louis XIV ruled France for 72 years.</a:t>
            </a:r>
            <a:endParaRPr lang="en-US" altLang="en-US" b="0"/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838200" y="2438400"/>
            <a:ext cx="73914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 dirty="0" smtClean="0"/>
              <a:t>After the death of his chief minister, Louis XIV took complete control of the government.</a:t>
            </a:r>
            <a:endParaRPr lang="en-US" altLang="en-US" b="0" dirty="0"/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800100" y="3334673"/>
            <a:ext cx="746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/>
              <a:t>At the end of his reign, France was the strongest </a:t>
            </a:r>
            <a:r>
              <a:rPr lang="en-US" altLang="en-US" b="0" dirty="0" smtClean="0"/>
              <a:t>country </a:t>
            </a:r>
            <a:r>
              <a:rPr lang="en-US" altLang="en-US" b="0" dirty="0"/>
              <a:t>in Europe.</a:t>
            </a:r>
          </a:p>
        </p:txBody>
      </p:sp>
    </p:spTree>
    <p:extLst>
      <p:ext uri="{BB962C8B-B14F-4D97-AF65-F5344CB8AC3E}">
        <p14:creationId xmlns:p14="http://schemas.microsoft.com/office/powerpoint/2010/main" val="343189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57200" y="1428750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i="1" dirty="0" smtClean="0"/>
              <a:t>“A Vindication of the Rights of Women”</a:t>
            </a:r>
            <a:endParaRPr lang="en-US" altLang="en-US" i="1" dirty="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 flipH="1">
            <a:off x="1822450" y="1393825"/>
            <a:ext cx="2679700" cy="4648200"/>
          </a:xfrm>
          <a:prstGeom prst="upArrowCallout">
            <a:avLst>
              <a:gd name="adj1" fmla="val 25481"/>
              <a:gd name="adj2" fmla="val 21685"/>
              <a:gd name="adj3" fmla="val 20357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927100" y="2466975"/>
            <a:ext cx="36449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Some women protested that “free and equal” did not apply to women. Mary Wollstonecraft, a writer, called for equal education for girls and boys.</a:t>
            </a:r>
          </a:p>
        </p:txBody>
      </p:sp>
    </p:spTree>
    <p:extLst>
      <p:ext uri="{BB962C8B-B14F-4D97-AF65-F5344CB8AC3E}">
        <p14:creationId xmlns:p14="http://schemas.microsoft.com/office/powerpoint/2010/main" val="143979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57200" y="1425575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Absolute monarchs who adopted or accepted Enlightenment ideas were known as </a:t>
            </a:r>
            <a:r>
              <a:rPr lang="en-US" altLang="en-US">
                <a:solidFill>
                  <a:srgbClr val="FF0000"/>
                </a:solidFill>
              </a:rPr>
              <a:t>enlightened despots.</a:t>
            </a:r>
            <a:endParaRPr lang="en-US" altLang="en-US"/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4953000" y="2644775"/>
            <a:ext cx="41910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19075" indent="-217488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Monarchs who applied enlightened ideas to their governments included:</a:t>
            </a:r>
          </a:p>
          <a:p>
            <a:pPr lvl="1" eaLnBrk="1" hangingPunct="1">
              <a:spcAft>
                <a:spcPct val="600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Frederick the Great</a:t>
            </a:r>
            <a:r>
              <a:rPr lang="en-US" altLang="en-US" b="0"/>
              <a:t> </a:t>
            </a:r>
            <a:br>
              <a:rPr lang="en-US" altLang="en-US" b="0"/>
            </a:br>
            <a:r>
              <a:rPr lang="en-US" altLang="en-US" b="0"/>
              <a:t>of Prussia</a:t>
            </a:r>
          </a:p>
          <a:p>
            <a:pPr lvl="1" eaLnBrk="1" hangingPunct="1">
              <a:spcAft>
                <a:spcPct val="600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Joseph II</a:t>
            </a:r>
            <a:r>
              <a:rPr lang="en-US" altLang="en-US" b="0"/>
              <a:t> of Austria</a:t>
            </a:r>
          </a:p>
          <a:p>
            <a:pPr lvl="1" eaLnBrk="1" hangingPunct="1">
              <a:spcAft>
                <a:spcPct val="600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Catherine the Great</a:t>
            </a:r>
            <a:r>
              <a:rPr lang="en-US" altLang="en-US" b="0"/>
              <a:t> </a:t>
            </a:r>
            <a:br>
              <a:rPr lang="en-US" altLang="en-US" b="0"/>
            </a:br>
            <a:r>
              <a:rPr lang="en-US" altLang="en-US" b="0"/>
              <a:t>of Russia</a:t>
            </a:r>
          </a:p>
        </p:txBody>
      </p:sp>
      <p:pic>
        <p:nvPicPr>
          <p:cNvPr id="15364" name="Picture 8" descr="WH-Ch17_S2_PrussiaAustriaRussi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9075"/>
            <a:ext cx="42672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1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95"/>
          <p:cNvSpPr>
            <a:spLocks noChangeArrowheads="1"/>
          </p:cNvSpPr>
          <p:nvPr/>
        </p:nvSpPr>
        <p:spPr bwMode="auto">
          <a:xfrm>
            <a:off x="457200" y="2819400"/>
            <a:ext cx="8229600" cy="2743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endParaRPr lang="en-US" alt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33400" y="2895600"/>
            <a:ext cx="251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endParaRPr lang="en-US" altLang="en-US" sz="2000" b="0" i="1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048000" y="2895600"/>
            <a:ext cx="556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endParaRPr lang="en-US" altLang="en-US" sz="2000" b="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33400" y="4038600"/>
            <a:ext cx="251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endParaRPr lang="en-US" altLang="en-US" sz="2000" b="0" i="1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048000" y="4038600"/>
            <a:ext cx="556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endParaRPr lang="en-US" altLang="en-US" sz="2000" b="0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3048000" y="2895600"/>
            <a:ext cx="0" cy="2590800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533400" y="4051300"/>
            <a:ext cx="8077200" cy="0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7"/>
          <p:cNvSpPr txBox="1">
            <a:spLocks noChangeArrowheads="1"/>
          </p:cNvSpPr>
          <p:nvPr/>
        </p:nvSpPr>
        <p:spPr bwMode="auto">
          <a:xfrm>
            <a:off x="533400" y="2943225"/>
            <a:ext cx="33147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 sz="2000" b="0"/>
              <a:t>Thomas Hobbes’s </a:t>
            </a:r>
            <a:r>
              <a:rPr lang="en-US" altLang="en-US" sz="2000" b="0" i="1"/>
              <a:t>Leviathan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5" name="Text Box 30"/>
          <p:cNvSpPr txBox="1">
            <a:spLocks noChangeArrowheads="1"/>
          </p:cNvSpPr>
          <p:nvPr/>
        </p:nvSpPr>
        <p:spPr bwMode="auto">
          <a:xfrm>
            <a:off x="3124200" y="2946400"/>
            <a:ext cx="502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000" b="0" dirty="0"/>
              <a:t>People created </a:t>
            </a:r>
            <a:r>
              <a:rPr lang="en-US" altLang="en-US" sz="2000" dirty="0">
                <a:solidFill>
                  <a:srgbClr val="FF0000"/>
                </a:solidFill>
              </a:rPr>
              <a:t>social contracts</a:t>
            </a:r>
            <a:r>
              <a:rPr lang="en-US" altLang="en-US" sz="2000" b="0" dirty="0"/>
              <a:t> because only </a:t>
            </a:r>
            <a:r>
              <a:rPr lang="en-US" altLang="en-US" sz="2000" b="0" dirty="0" smtClean="0"/>
              <a:t>an absolute monarchy</a:t>
            </a:r>
            <a:r>
              <a:rPr lang="en-US" altLang="en-US" sz="2000" b="0" dirty="0" smtClean="0">
                <a:solidFill>
                  <a:srgbClr val="0033CC"/>
                </a:solidFill>
              </a:rPr>
              <a:t> </a:t>
            </a:r>
            <a:r>
              <a:rPr lang="en-US" altLang="en-US" sz="2000" b="0" dirty="0"/>
              <a:t>could ensure an organized society. </a:t>
            </a:r>
          </a:p>
        </p:txBody>
      </p:sp>
      <p:sp>
        <p:nvSpPr>
          <p:cNvPr id="11276" name="Text Box 51"/>
          <p:cNvSpPr txBox="1">
            <a:spLocks noChangeArrowheads="1"/>
          </p:cNvSpPr>
          <p:nvPr/>
        </p:nvSpPr>
        <p:spPr bwMode="auto">
          <a:xfrm>
            <a:off x="533400" y="4119563"/>
            <a:ext cx="33147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 sz="2000" b="0"/>
              <a:t>John Locke’s </a:t>
            </a:r>
            <a:br>
              <a:rPr lang="en-US" altLang="en-US" sz="2000" b="0"/>
            </a:br>
            <a:r>
              <a:rPr lang="en-US" altLang="en-US" sz="2000" b="0" i="1"/>
              <a:t>Two Treatises </a:t>
            </a:r>
            <a:br>
              <a:rPr lang="en-US" altLang="en-US" sz="2000" b="0" i="1"/>
            </a:br>
            <a:r>
              <a:rPr lang="en-US" altLang="en-US" sz="2000" b="0" i="1"/>
              <a:t>of Government</a:t>
            </a:r>
          </a:p>
        </p:txBody>
      </p:sp>
      <p:sp>
        <p:nvSpPr>
          <p:cNvPr id="11277" name="Text Box 52"/>
          <p:cNvSpPr txBox="1">
            <a:spLocks noChangeArrowheads="1"/>
          </p:cNvSpPr>
          <p:nvPr/>
        </p:nvSpPr>
        <p:spPr bwMode="auto">
          <a:xfrm>
            <a:off x="3124200" y="4119563"/>
            <a:ext cx="556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000" b="0" dirty="0" smtClean="0"/>
              <a:t>The purpose of governments is to </a:t>
            </a:r>
            <a:r>
              <a:rPr lang="en-US" altLang="en-US" sz="2000" b="0" dirty="0" smtClean="0">
                <a:solidFill>
                  <a:srgbClr val="0033CC"/>
                </a:solidFill>
              </a:rPr>
              <a:t> </a:t>
            </a:r>
            <a:r>
              <a:rPr lang="en-US" altLang="en-US" sz="2000" b="0" dirty="0" smtClean="0"/>
              <a:t>protect </a:t>
            </a:r>
            <a:r>
              <a:rPr lang="en-US" altLang="en-US" sz="2000" b="0" dirty="0"/>
              <a:t>the </a:t>
            </a:r>
            <a:r>
              <a:rPr lang="en-US" altLang="en-US" sz="2000" dirty="0">
                <a:solidFill>
                  <a:srgbClr val="FF0000"/>
                </a:solidFill>
              </a:rPr>
              <a:t>natural rights </a:t>
            </a:r>
            <a:r>
              <a:rPr lang="en-US" altLang="en-US" sz="2000" b="0" dirty="0"/>
              <a:t>of the people.</a:t>
            </a:r>
          </a:p>
        </p:txBody>
      </p:sp>
    </p:spTree>
    <p:extLst>
      <p:ext uri="{BB962C8B-B14F-4D97-AF65-F5344CB8AC3E}">
        <p14:creationId xmlns:p14="http://schemas.microsoft.com/office/powerpoint/2010/main" val="272264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69950" y="2447928"/>
            <a:ext cx="7740650" cy="923926"/>
            <a:chOff x="356" y="960"/>
            <a:chExt cx="4876" cy="582"/>
          </a:xfrm>
        </p:grpSpPr>
        <p:sp>
          <p:nvSpPr>
            <p:cNvPr id="12315" name="Text Box 20"/>
            <p:cNvSpPr txBox="1">
              <a:spLocks noChangeArrowheads="1"/>
            </p:cNvSpPr>
            <p:nvPr/>
          </p:nvSpPr>
          <p:spPr bwMode="auto">
            <a:xfrm>
              <a:off x="356" y="960"/>
              <a:ext cx="1104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</a:pPr>
              <a:r>
                <a:rPr lang="en-US" altLang="en-US" sz="1800" dirty="0">
                  <a:solidFill>
                    <a:srgbClr val="FF0000"/>
                  </a:solidFill>
                </a:rPr>
                <a:t>Diderot</a:t>
              </a:r>
              <a:endParaRPr lang="en-US" altLang="en-US" dirty="0"/>
            </a:p>
          </p:txBody>
        </p:sp>
        <p:sp>
          <p:nvSpPr>
            <p:cNvPr id="12316" name="Text Box 25"/>
            <p:cNvSpPr txBox="1">
              <a:spLocks noChangeArrowheads="1"/>
            </p:cNvSpPr>
            <p:nvPr/>
          </p:nvSpPr>
          <p:spPr bwMode="auto">
            <a:xfrm>
              <a:off x="1728" y="960"/>
              <a:ext cx="350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  <a:buSzPct val="80000"/>
                <a:buFontTx/>
                <a:buChar char="•"/>
              </a:pPr>
              <a:r>
                <a:rPr lang="en-US" altLang="en-US" sz="1800" b="0" dirty="0"/>
                <a:t>Edited and published the </a:t>
              </a:r>
              <a:r>
                <a:rPr lang="en-US" altLang="en-US" sz="1800" b="0" i="1" dirty="0"/>
                <a:t>Encyclopedia </a:t>
              </a:r>
              <a:r>
                <a:rPr lang="en-US" altLang="en-US" sz="1800" b="0" dirty="0"/>
                <a:t>to “change the general way of thinking</a:t>
              </a:r>
              <a:r>
                <a:rPr lang="en-US" altLang="en-US" sz="1800" b="0" dirty="0" smtClean="0"/>
                <a:t>” and spread enlightened ideas.</a:t>
              </a:r>
              <a:endParaRPr lang="en-US" altLang="en-US" sz="1800" b="0" dirty="0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71500" y="3573285"/>
            <a:ext cx="8039100" cy="382588"/>
            <a:chOff x="360" y="1976"/>
            <a:chExt cx="5064" cy="241"/>
          </a:xfrm>
        </p:grpSpPr>
        <p:sp>
          <p:nvSpPr>
            <p:cNvPr id="12313" name="Text Box 21"/>
            <p:cNvSpPr txBox="1">
              <a:spLocks noChangeArrowheads="1"/>
            </p:cNvSpPr>
            <p:nvPr/>
          </p:nvSpPr>
          <p:spPr bwMode="auto">
            <a:xfrm>
              <a:off x="360" y="1976"/>
              <a:ext cx="11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</a:pPr>
              <a:endParaRPr lang="en-US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1728" y="1984"/>
              <a:ext cx="36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  <a:buSzPct val="80000"/>
                <a:buFontTx/>
                <a:buChar char="•"/>
              </a:pPr>
              <a:endParaRPr lang="en-US" altLang="en-US" sz="18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324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7"/>
          <p:cNvSpPr>
            <a:spLocks noChangeArrowheads="1"/>
          </p:cNvSpPr>
          <p:nvPr/>
        </p:nvSpPr>
        <p:spPr bwMode="auto">
          <a:xfrm rot="5400000" flipH="1">
            <a:off x="1752600" y="838200"/>
            <a:ext cx="1981200" cy="3810000"/>
          </a:xfrm>
          <a:prstGeom prst="upArrowCallout">
            <a:avLst>
              <a:gd name="adj1" fmla="val 20843"/>
              <a:gd name="adj2" fmla="val 18875"/>
              <a:gd name="adj3" fmla="val 28650"/>
              <a:gd name="adj4" fmla="val 80546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939800" y="1841500"/>
            <a:ext cx="29718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The Scottish economist </a:t>
            </a:r>
            <a:r>
              <a:rPr lang="en-US" altLang="en-US">
                <a:solidFill>
                  <a:srgbClr val="FF0000"/>
                </a:solidFill>
              </a:rPr>
              <a:t>Adam Smith </a:t>
            </a:r>
            <a:r>
              <a:rPr lang="en-US" altLang="en-US"/>
              <a:t>wrote </a:t>
            </a:r>
            <a:br>
              <a:rPr lang="en-US" altLang="en-US"/>
            </a:br>
            <a:r>
              <a:rPr lang="en-US" altLang="en-US" i="1"/>
              <a:t>The Wealth </a:t>
            </a:r>
            <a:br>
              <a:rPr lang="en-US" altLang="en-US" i="1"/>
            </a:br>
            <a:r>
              <a:rPr lang="en-US" altLang="en-US" i="1"/>
              <a:t>of Nations</a:t>
            </a:r>
            <a:r>
              <a:rPr lang="en-US" altLang="en-US"/>
              <a:t>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4648200" y="1638300"/>
            <a:ext cx="38100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The free market </a:t>
            </a:r>
            <a:r>
              <a:rPr lang="en-US" altLang="en-US" b="0"/>
              <a:t>should regulate business activity.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All economic factors were related to the </a:t>
            </a:r>
            <a:r>
              <a:rPr lang="en-US" altLang="en-US" b="0">
                <a:solidFill>
                  <a:srgbClr val="0033CC"/>
                </a:solidFill>
              </a:rPr>
              <a:t>market forces of supply and demand.</a:t>
            </a:r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60075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457200" y="1428750"/>
            <a:ext cx="8229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Most government and church authorities felt they had a sacred duty to defend the old order.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457200" y="2667000"/>
            <a:ext cx="8229600" cy="304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30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73340"/>
              </p:ext>
            </p:extLst>
          </p:nvPr>
        </p:nvGraphicFramePr>
        <p:xfrm>
          <a:off x="533400" y="2670175"/>
          <a:ext cx="8077200" cy="2316163"/>
        </p:xfrm>
        <a:graphic>
          <a:graphicData uri="http://schemas.openxmlformats.org/drawingml/2006/table">
            <a:tbl>
              <a:tblPr/>
              <a:tblGrid>
                <a:gridCol w="2286000"/>
                <a:gridCol w="3155950"/>
                <a:gridCol w="2635250"/>
              </a:tblGrid>
              <a:tr h="11969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The most common defense was through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censorship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b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of writers and books.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Writers fought back by disguising their ideas in fiction.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9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76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AutoShape 7"/>
          <p:cNvSpPr>
            <a:spLocks noChangeArrowheads="1"/>
          </p:cNvSpPr>
          <p:nvPr/>
        </p:nvSpPr>
        <p:spPr bwMode="auto">
          <a:xfrm rot="5400000" flipH="1">
            <a:off x="1524000" y="1143000"/>
            <a:ext cx="2743200" cy="4114800"/>
          </a:xfrm>
          <a:prstGeom prst="upArrowCallout">
            <a:avLst>
              <a:gd name="adj1" fmla="val 20843"/>
              <a:gd name="adj2" fmla="val 18875"/>
              <a:gd name="adj3" fmla="val 19335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r>
              <a:rPr lang="en-US" sz="2200">
                <a:latin typeface="Verdana" pitchFamily="28" charset="0"/>
              </a:rPr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39800" y="1930400"/>
            <a:ext cx="3022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Charlemagne’s empire broke apart even more when the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Vikings</a:t>
            </a:r>
            <a:r>
              <a:rPr lang="en-US" altLang="en-US" sz="2200" b="1">
                <a:latin typeface="Verdana" pitchFamily="34" charset="0"/>
              </a:rPr>
              <a:t> began attacking European coastal and river towns.</a:t>
            </a:r>
          </a:p>
        </p:txBody>
      </p:sp>
    </p:spTree>
    <p:extLst>
      <p:ext uri="{BB962C8B-B14F-4D97-AF65-F5344CB8AC3E}">
        <p14:creationId xmlns:p14="http://schemas.microsoft.com/office/powerpoint/2010/main" val="343639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WH_ch07_S4_ArtisanEmbl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663700"/>
            <a:ext cx="3795712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AutoShape 4"/>
          <p:cNvSpPr>
            <a:spLocks noChangeArrowheads="1"/>
          </p:cNvSpPr>
          <p:nvPr/>
        </p:nvSpPr>
        <p:spPr bwMode="auto">
          <a:xfrm rot="5400000" flipH="1">
            <a:off x="1311275" y="1279525"/>
            <a:ext cx="3168650" cy="4114800"/>
          </a:xfrm>
          <a:prstGeom prst="upArrowCallout">
            <a:avLst>
              <a:gd name="adj1" fmla="val 17741"/>
              <a:gd name="adj2" fmla="val 14181"/>
              <a:gd name="adj3" fmla="val 20417"/>
              <a:gd name="adj4" fmla="val 76731"/>
            </a:avLst>
          </a:prstGeom>
          <a:gradFill rotWithShape="1">
            <a:gsLst>
              <a:gs pos="0">
                <a:srgbClr val="CDCDFF"/>
              </a:gs>
              <a:gs pos="100000">
                <a:srgbClr val="FCFCFF">
                  <a:alpha val="67998"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939800" y="1854200"/>
            <a:ext cx="29718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0033CC"/>
                </a:solidFill>
                <a:latin typeface="Verdana" pitchFamily="34" charset="0"/>
              </a:rPr>
              <a:t>Merchants, traders, and artisans formed a new</a:t>
            </a:r>
            <a:r>
              <a:rPr lang="en-US" altLang="en-US" sz="2200">
                <a:latin typeface="Verdana" pitchFamily="34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middle class.</a:t>
            </a:r>
            <a:r>
              <a:rPr lang="en-US" altLang="en-US" sz="220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They operated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in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guilds,</a:t>
            </a:r>
            <a:r>
              <a:rPr lang="en-US" altLang="en-US" sz="2200">
                <a:latin typeface="Verdana" pitchFamily="34" charset="0"/>
              </a:rPr>
              <a:t> using emblems such as these to advertise.</a:t>
            </a:r>
          </a:p>
        </p:txBody>
      </p:sp>
    </p:spTree>
    <p:extLst>
      <p:ext uri="{BB962C8B-B14F-4D97-AF65-F5344CB8AC3E}">
        <p14:creationId xmlns:p14="http://schemas.microsoft.com/office/powerpoint/2010/main" val="294523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57200" y="1436688"/>
            <a:ext cx="822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baseline="0">
                <a:latin typeface="Verdana" pitchFamily="34" charset="0"/>
              </a:rPr>
              <a:t>The plague was spread by fleas carried by rats.</a:t>
            </a:r>
            <a:endParaRPr lang="en-US" altLang="en-US" sz="2400" b="1" baseline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5400000" flipH="1">
            <a:off x="800100" y="2171700"/>
            <a:ext cx="2971800" cy="3200400"/>
          </a:xfrm>
          <a:prstGeom prst="upArrowCallout">
            <a:avLst>
              <a:gd name="adj1" fmla="val 20843"/>
              <a:gd name="adj2" fmla="val 18875"/>
              <a:gd name="adj3" fmla="val 18336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2284413"/>
            <a:ext cx="2743200" cy="3886202"/>
            <a:chOff x="2208" y="1103"/>
            <a:chExt cx="1728" cy="2448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 rot="5400000" flipH="1">
              <a:off x="1848" y="1463"/>
              <a:ext cx="2447" cy="1728"/>
            </a:xfrm>
            <a:prstGeom prst="upArrowCallout">
              <a:avLst>
                <a:gd name="adj1" fmla="val 22579"/>
                <a:gd name="adj2" fmla="val 20448"/>
                <a:gd name="adj3" fmla="val 14898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2256" y="1147"/>
              <a:ext cx="1248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baseline="0" dirty="0">
                  <a:latin typeface="Verdana" pitchFamily="34" charset="0"/>
                </a:rPr>
                <a:t>Economies failed as the cost of labor soared and </a:t>
              </a:r>
              <a:r>
                <a:rPr lang="en-US" altLang="en-US" sz="2200" b="1" baseline="0" dirty="0">
                  <a:solidFill>
                    <a:srgbClr val="FF0000"/>
                  </a:solidFill>
                  <a:latin typeface="Verdana" pitchFamily="34" charset="0"/>
                </a:rPr>
                <a:t>inflation</a:t>
              </a:r>
              <a:r>
                <a:rPr lang="en-US" altLang="en-US" sz="2200" baseline="0" dirty="0">
                  <a:latin typeface="Verdana" pitchFamily="34" charset="0"/>
                </a:rPr>
                <a:t> occurred</a:t>
              </a:r>
              <a:r>
                <a:rPr lang="en-US" altLang="en-US" sz="2200" baseline="0" dirty="0" smtClean="0">
                  <a:latin typeface="Verdana" pitchFamily="34" charset="0"/>
                </a:rPr>
                <a:t>. There was a large increase in wages and prices.</a:t>
              </a:r>
              <a:endParaRPr lang="en-US" altLang="en-US" sz="2200" baseline="0" dirty="0">
                <a:latin typeface="Verdana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81813" y="2286000"/>
            <a:ext cx="1804987" cy="2971800"/>
            <a:chOff x="4128" y="1440"/>
            <a:chExt cx="1137" cy="1872"/>
          </a:xfrm>
        </p:grpSpPr>
        <p:sp>
          <p:nvSpPr>
            <p:cNvPr id="9223" name="Rectangle 13"/>
            <p:cNvSpPr>
              <a:spLocks noChangeArrowheads="1"/>
            </p:cNvSpPr>
            <p:nvPr/>
          </p:nvSpPr>
          <p:spPr bwMode="auto">
            <a:xfrm>
              <a:off x="4128" y="1440"/>
              <a:ext cx="1137" cy="1872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4176" y="1483"/>
              <a:ext cx="1056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baseline="0">
                  <a:latin typeface="Verdana" pitchFamily="34" charset="0"/>
                </a:rPr>
                <a:t>People revolted and </a:t>
              </a:r>
              <a:r>
                <a:rPr lang="en-US" altLang="en-US" sz="2200" baseline="0">
                  <a:solidFill>
                    <a:srgbClr val="0033CC"/>
                  </a:solidFill>
                  <a:latin typeface="Verdana" pitchFamily="34" charset="0"/>
                </a:rPr>
                <a:t>social unrest became the norm</a:t>
              </a:r>
              <a:r>
                <a:rPr lang="en-US" altLang="en-US" sz="2200" baseline="0">
                  <a:latin typeface="Verdana" pitchFamily="34" charset="0"/>
                </a:rPr>
                <a:t> for 100 years.</a:t>
              </a:r>
            </a:p>
          </p:txBody>
        </p:sp>
      </p:grp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8800" y="2374900"/>
            <a:ext cx="2641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aseline="0">
                <a:solidFill>
                  <a:srgbClr val="0033CC"/>
                </a:solidFill>
                <a:latin typeface="Verdana" pitchFamily="34" charset="0"/>
              </a:rPr>
              <a:t>When plague struck, normal life broke down. </a:t>
            </a:r>
            <a:r>
              <a:rPr lang="en-US" altLang="en-US" sz="2200" baseline="0">
                <a:latin typeface="Verdana" pitchFamily="34" charset="0"/>
              </a:rPr>
              <a:t>People fled cities, hid in their homes, turned to witchcraft, and blamed Jews.</a:t>
            </a:r>
          </a:p>
        </p:txBody>
      </p:sp>
    </p:spTree>
    <p:extLst>
      <p:ext uri="{BB962C8B-B14F-4D97-AF65-F5344CB8AC3E}">
        <p14:creationId xmlns:p14="http://schemas.microsoft.com/office/powerpoint/2010/main" val="15659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AutoShape 12"/>
          <p:cNvSpPr>
            <a:spLocks noChangeArrowheads="1"/>
          </p:cNvSpPr>
          <p:nvPr/>
        </p:nvSpPr>
        <p:spPr bwMode="auto">
          <a:xfrm rot="10792560" flipH="1">
            <a:off x="836613" y="1749425"/>
            <a:ext cx="7469187" cy="1601788"/>
          </a:xfrm>
          <a:prstGeom prst="upArrowCallout">
            <a:avLst>
              <a:gd name="adj1" fmla="val 25431"/>
              <a:gd name="adj2" fmla="val 23920"/>
              <a:gd name="adj3" fmla="val 21440"/>
              <a:gd name="adj4" fmla="val 6441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 algn="ctr" eaLnBrk="0" hangingPunct="0">
              <a:defRPr/>
            </a:pPr>
            <a:endParaRPr lang="en-US" sz="2200">
              <a:latin typeface="Verdana" pitchFamily="28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838200" y="1866900"/>
            <a:ext cx="7467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200" dirty="0">
              <a:latin typeface="Verdana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38200" y="3581400"/>
            <a:ext cx="74676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  <a:t>King John,</a:t>
            </a:r>
            <a:r>
              <a:rPr lang="en-US" altLang="en-US" sz="2200" dirty="0">
                <a:latin typeface="Verdana" pitchFamily="34" charset="0"/>
              </a:rPr>
              <a:t> </a:t>
            </a:r>
            <a:r>
              <a:rPr lang="en-US" altLang="en-US" sz="2200" dirty="0" smtClean="0">
                <a:solidFill>
                  <a:srgbClr val="0033CC"/>
                </a:solidFill>
                <a:latin typeface="Verdana" pitchFamily="34" charset="0"/>
              </a:rPr>
              <a:t>placed </a:t>
            </a:r>
            <a:r>
              <a:rPr lang="en-US" altLang="en-US" sz="2200" dirty="0">
                <a:solidFill>
                  <a:srgbClr val="0033CC"/>
                </a:solidFill>
                <a:latin typeface="Verdana" pitchFamily="34" charset="0"/>
              </a:rPr>
              <a:t>all of England under the interdict.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0033CC"/>
                </a:solidFill>
                <a:latin typeface="Verdana" pitchFamily="34" charset="0"/>
              </a:rPr>
              <a:t>Nobles, </a:t>
            </a:r>
            <a:r>
              <a:rPr lang="en-US" altLang="en-US" sz="2200" dirty="0">
                <a:solidFill>
                  <a:srgbClr val="0033CC"/>
                </a:solidFill>
                <a:latin typeface="Verdana" pitchFamily="34" charset="0"/>
              </a:rPr>
              <a:t>angry about </a:t>
            </a:r>
            <a:r>
              <a:rPr lang="en-US" altLang="en-US" sz="2200" dirty="0" smtClean="0">
                <a:solidFill>
                  <a:srgbClr val="0033CC"/>
                </a:solidFill>
                <a:latin typeface="Verdana" pitchFamily="34" charset="0"/>
              </a:rPr>
              <a:t>taxes and his abuse of power, </a:t>
            </a:r>
            <a:r>
              <a:rPr lang="en-US" altLang="en-US" sz="2200" dirty="0">
                <a:solidFill>
                  <a:srgbClr val="0033CC"/>
                </a:solidFill>
                <a:latin typeface="Verdana" pitchFamily="34" charset="0"/>
              </a:rPr>
              <a:t>forced King John to sign the </a:t>
            </a:r>
            <a: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  <a:t>Magna </a:t>
            </a:r>
            <a:r>
              <a:rPr lang="en-US" altLang="en-US" sz="2200" b="1" dirty="0" err="1">
                <a:solidFill>
                  <a:srgbClr val="FF0000"/>
                </a:solidFill>
                <a:latin typeface="Verdana" pitchFamily="34" charset="0"/>
              </a:rPr>
              <a:t>Carta</a:t>
            </a:r>
            <a: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3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685800" y="11430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baseline="0">
                <a:latin typeface="Verdana" pitchFamily="34" charset="0"/>
              </a:rPr>
              <a:t>Christian knights captured Jerusalem in 1099, but in 1187, it fell again to the Muslims.</a:t>
            </a:r>
          </a:p>
        </p:txBody>
      </p:sp>
      <p:pic>
        <p:nvPicPr>
          <p:cNvPr id="11267" name="Picture 4" descr="WH-Ch8_S3_Crusade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0100"/>
            <a:ext cx="74676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4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1410</Words>
  <Application>Microsoft Office PowerPoint</Application>
  <PresentationFormat>On-screen Show (4:3)</PresentationFormat>
  <Paragraphs>130</Paragraphs>
  <Slides>46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World History  Fall Semester Exam Review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 Fall Semester Exam Review 2013</dc:title>
  <dc:creator>shawiakm</dc:creator>
  <cp:lastModifiedBy>shawiakm</cp:lastModifiedBy>
  <cp:revision>11</cp:revision>
  <dcterms:created xsi:type="dcterms:W3CDTF">2013-12-16T15:30:18Z</dcterms:created>
  <dcterms:modified xsi:type="dcterms:W3CDTF">2013-12-16T19:39:40Z</dcterms:modified>
</cp:coreProperties>
</file>