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8A03C-85E7-4D13-80D4-E99A680FA677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32CF9-BE9A-4C73-98F5-1FA58BF4D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43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A64197D7-42C0-49B3-83CB-B6F0D8F8DC5E}" type="slidenum">
              <a:rPr lang="en-US" altLang="en-US" sz="1200"/>
              <a:pPr algn="r" eaLnBrk="1" hangingPunct="1"/>
              <a:t>2</a:t>
            </a:fld>
            <a:endParaRPr lang="en-US" altLang="en-US" sz="120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C005C350-31EE-4301-B3C5-A3C203A7A442}" type="slidenum">
              <a:rPr lang="en-US" altLang="en-US" sz="1200"/>
              <a:pPr algn="r" eaLnBrk="1" hangingPunct="1"/>
              <a:t>11</a:t>
            </a:fld>
            <a:endParaRPr lang="en-US" altLang="en-US" sz="120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421559" y="5080000"/>
            <a:ext cx="183058" cy="30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02756" indent="-270291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081164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513629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1946095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39AB0F80-538E-4B59-AAD6-C65F318259A8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60F8FDD0-A23D-44A0-BDFD-19AB46D9C780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421559" y="5080000"/>
            <a:ext cx="183058" cy="30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6A9A7B65-7BBA-4652-8F84-49B2311C578F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E7A9B7A0-4840-403F-82A5-C799D63C4F63}" type="slidenum">
              <a:rPr lang="en-US" altLang="en-US" sz="1200"/>
              <a:pPr algn="r" eaLnBrk="1" hangingPunct="1"/>
              <a:t>16</a:t>
            </a:fld>
            <a:endParaRPr lang="en-US" altLang="en-US" sz="120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448098" y="4724704"/>
            <a:ext cx="184714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02756" indent="-270291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081164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513629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1946095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BE0364CF-69CF-415F-85AC-900051186654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02756" indent="-270291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081164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513629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1946095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90C0991A-1502-4AAC-9704-62C8DD8F106C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C681B5D4-FE36-491E-82FA-58E1615B2F40}" type="slidenum">
              <a:rPr lang="en-US" altLang="en-US" sz="1200"/>
              <a:pPr algn="r" eaLnBrk="1" hangingPunct="1"/>
              <a:t>19</a:t>
            </a:fld>
            <a:endParaRPr lang="en-US" altLang="en-US" sz="120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421559" y="5080000"/>
            <a:ext cx="183058" cy="30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06EDBC2B-0486-4FA1-B1A1-4ACA8A1DBD3F}" type="slidenum">
              <a:rPr lang="en-US" altLang="en-US" sz="1200"/>
              <a:pPr algn="r" eaLnBrk="1" hangingPunct="1"/>
              <a:t>20</a:t>
            </a:fld>
            <a:endParaRPr lang="en-US" altLang="en-US" sz="120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421559" y="5080000"/>
            <a:ext cx="183058" cy="30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47D3C0C0-E9AA-407D-8045-3E3E9D1AE3E3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448098" y="4724704"/>
            <a:ext cx="184714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02756" indent="-270291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081164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513629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1946095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03272AE0-82CA-4365-9A24-32B663EE39EB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02756" indent="-270291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081164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513629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1946095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C9764D51-8EFB-4AE8-9384-0C4D6CED08E6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02756" indent="-270291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081164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513629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1946095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01AEB28B-974F-46A0-AFBD-E74D9EEA305F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02756" indent="-270291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081164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513629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1946095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1C90370C-E2D6-404D-9BE7-F0E948B6630F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02756" indent="-270291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081164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513629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1946095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29D81356-9C1C-4894-8D02-E0E0294893C6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1050727" y="4659691"/>
            <a:ext cx="184714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02756" indent="-270291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081164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513629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1946095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21DB5180-66A3-4316-93CF-560CFDE13C3A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02756" indent="-270291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081164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513629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1946095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A8B5F769-BF22-4B7A-A883-4C35A3581E78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02756" indent="-270291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081164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513629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1946095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EFDE1156-1C4E-4847-8D5E-3552A2C85D29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8F99548F-DD86-48AD-BB84-C531C14D77FF}" type="slidenum">
              <a:rPr lang="en-US" altLang="en-US" sz="1200"/>
              <a:pPr algn="r" eaLnBrk="1" hangingPunct="1"/>
              <a:t>37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02756" indent="-270291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081164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513629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1946095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8C00C989-3D11-40D7-9E63-ED569DF8A882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02756" indent="-270291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081164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513629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1946095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F1B7E928-0194-4512-9D98-171CA571A061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02756" indent="-270291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081164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513629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1946095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5537A895-301D-4B72-B3FB-E6811ABFE4AD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94D9D6EA-1495-4ADD-AED6-3BE67B8A0F2F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421559" y="5080000"/>
            <a:ext cx="183058" cy="30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73F6913C-F7B2-43D9-93B5-69593FC818C1}" type="slidenum">
              <a:rPr lang="en-US" altLang="en-US" sz="1200"/>
              <a:pPr algn="r" eaLnBrk="1" hangingPunct="1"/>
              <a:t>42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02756" indent="-270291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081164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513629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1946095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7815ED80-FD75-4877-89F4-68CFFFD3533B}" type="slidenum">
              <a:rPr lang="en-US" altLang="en-US" sz="1200"/>
              <a:pPr eaLnBrk="1" hangingPunct="1"/>
              <a:t>43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02756" indent="-270291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081164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513629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1946095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15E50840-0ED1-4585-A7E2-7C12E29A636C}" type="slidenum">
              <a:rPr lang="en-US" altLang="en-US" sz="1200"/>
              <a:pPr eaLnBrk="1" hangingPunct="1"/>
              <a:t>44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0A21D86F-4DD5-4054-B92E-380585974DFA}" type="slidenum">
              <a:rPr lang="en-US" altLang="en-US" sz="1200"/>
              <a:pPr algn="r" eaLnBrk="1" hangingPunct="1"/>
              <a:t>45</a:t>
            </a:fld>
            <a:endParaRPr lang="en-US" altLang="en-US" sz="120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1448098" y="4724704"/>
            <a:ext cx="184714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02756" indent="-270291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081164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513629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1946095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E9470D2B-1D4D-4045-AC1F-213A9298EFC5}" type="slidenum">
              <a:rPr lang="en-US" altLang="en-US" sz="1200"/>
              <a:pPr eaLnBrk="1" hangingPunct="1"/>
              <a:t>46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02756" indent="-270291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081164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513629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1946095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6F3ACBCB-9BAF-4114-ABF9-CF9762B2BC3A}" type="slidenum">
              <a:rPr lang="en-US" altLang="en-US" sz="1200"/>
              <a:pPr eaLnBrk="1" hangingPunct="1"/>
              <a:t>47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02756" indent="-270291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081164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513629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1946095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F1EF13E6-5EC1-421B-8F43-0B7BCA255C49}" type="slidenum">
              <a:rPr lang="en-US" altLang="en-US" sz="1200"/>
              <a:pPr eaLnBrk="1" hangingPunct="1"/>
              <a:t>49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02756" indent="-270291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081164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513629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1946095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2D71379D-9628-4931-AE3C-A7C3E1C41EEC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02756" indent="-270291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081164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513629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1946095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A7033B5C-2B6C-4179-8EF2-8BDB1D564C2F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3EAFDB79-7A7B-4D8D-8109-79B421BA31AF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66E64780-9610-49BB-8C72-939732B80495}" type="slidenum">
              <a:rPr lang="en-US" altLang="en-US" sz="1200"/>
              <a:pPr algn="r" eaLnBrk="1" hangingPunct="1"/>
              <a:t>9</a:t>
            </a:fld>
            <a:endParaRPr lang="en-US" altLang="en-US" sz="120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448098" y="4724704"/>
            <a:ext cx="184714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02756" indent="-270291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081164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513629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1946095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F05DADFC-CDAD-40F2-929D-2617BD35D5D6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6522-1776-454C-8A3F-FE83A03FC392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6125-9D34-442D-B548-1AF753F0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6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6522-1776-454C-8A3F-FE83A03FC392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6125-9D34-442D-B548-1AF753F0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7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6522-1776-454C-8A3F-FE83A03FC392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6125-9D34-442D-B548-1AF753F0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6522-1776-454C-8A3F-FE83A03FC392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6125-9D34-442D-B548-1AF753F0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2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6522-1776-454C-8A3F-FE83A03FC392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6125-9D34-442D-B548-1AF753F0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6522-1776-454C-8A3F-FE83A03FC392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6125-9D34-442D-B548-1AF753F0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7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6522-1776-454C-8A3F-FE83A03FC392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6125-9D34-442D-B548-1AF753F0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3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6522-1776-454C-8A3F-FE83A03FC392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6125-9D34-442D-B548-1AF753F0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3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6522-1776-454C-8A3F-FE83A03FC392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6125-9D34-442D-B548-1AF753F0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4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6522-1776-454C-8A3F-FE83A03FC392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6125-9D34-442D-B548-1AF753F0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9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6522-1776-454C-8A3F-FE83A03FC392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6125-9D34-442D-B548-1AF753F0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8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06522-1776-454C-8A3F-FE83A03FC392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F6125-9D34-442D-B548-1AF753F0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9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34400" cy="17557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1 </a:t>
            </a:r>
            <a:br>
              <a:rPr lang="en-US" dirty="0" smtClean="0"/>
            </a:br>
            <a:r>
              <a:rPr lang="en-US" dirty="0" smtClean="0"/>
              <a:t>Histiography and Ancient Civilizations</a:t>
            </a:r>
            <a:br>
              <a:rPr lang="en-US" dirty="0" smtClean="0"/>
            </a:br>
            <a:r>
              <a:rPr lang="en-US" dirty="0" smtClean="0"/>
              <a:t>part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19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" y="1422400"/>
            <a:ext cx="82296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/>
              <a:t>Cave and rock art portrayed animals they relied on, </a:t>
            </a:r>
            <a:br>
              <a:rPr lang="en-US" altLang="en-US"/>
            </a:br>
            <a:r>
              <a:rPr lang="en-US" altLang="en-US"/>
              <a:t>such as deer, horses, and buffalo. 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908800" y="2374900"/>
            <a:ext cx="2133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>
                <a:solidFill>
                  <a:srgbClr val="0033CC"/>
                </a:solidFill>
              </a:rPr>
              <a:t>Some paintings were found deep in caves, perhaps painted in animist religious rituals.</a:t>
            </a:r>
          </a:p>
        </p:txBody>
      </p:sp>
      <p:pic>
        <p:nvPicPr>
          <p:cNvPr id="14340" name="Picture 5" descr="WH_ch1_S2_CavePaint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489200"/>
            <a:ext cx="6096000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70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7"/>
          <p:cNvSpPr txBox="1">
            <a:spLocks noChangeArrowheads="1"/>
          </p:cNvSpPr>
          <p:nvPr/>
        </p:nvSpPr>
        <p:spPr bwMode="auto">
          <a:xfrm>
            <a:off x="838200" y="1422400"/>
            <a:ext cx="78486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The </a:t>
            </a:r>
            <a:r>
              <a:rPr lang="en-US" altLang="en-US" b="1">
                <a:solidFill>
                  <a:srgbClr val="FF0000"/>
                </a:solidFill>
              </a:rPr>
              <a:t>New Stone Age</a:t>
            </a:r>
            <a:r>
              <a:rPr lang="en-US" altLang="en-US" b="1"/>
              <a:t> or </a:t>
            </a:r>
            <a:r>
              <a:rPr lang="en-US" altLang="en-US" b="1">
                <a:solidFill>
                  <a:srgbClr val="FF0000"/>
                </a:solidFill>
              </a:rPr>
              <a:t>Neolithic Period</a:t>
            </a:r>
            <a:r>
              <a:rPr lang="en-US" altLang="en-US" b="1"/>
              <a:t> began when people started farming about 12,000 years ago.</a:t>
            </a:r>
          </a:p>
        </p:txBody>
      </p:sp>
      <p:sp>
        <p:nvSpPr>
          <p:cNvPr id="15363" name="Text Box 121"/>
          <p:cNvSpPr txBox="1">
            <a:spLocks noChangeArrowheads="1"/>
          </p:cNvSpPr>
          <p:nvPr/>
        </p:nvSpPr>
        <p:spPr bwMode="auto">
          <a:xfrm>
            <a:off x="876300" y="2743200"/>
            <a:ext cx="78105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/>
              <a:t>People began </a:t>
            </a:r>
            <a:r>
              <a:rPr lang="en-US" altLang="en-US" b="1">
                <a:solidFill>
                  <a:srgbClr val="FF0000"/>
                </a:solidFill>
              </a:rPr>
              <a:t>domesticating </a:t>
            </a:r>
            <a:r>
              <a:rPr lang="en-US" altLang="en-US"/>
              <a:t>plants and animals, </a:t>
            </a:r>
            <a:r>
              <a:rPr lang="en-US" altLang="en-US">
                <a:solidFill>
                  <a:srgbClr val="0033CC"/>
                </a:solidFill>
              </a:rPr>
              <a:t>raising them for human use.</a:t>
            </a:r>
            <a:r>
              <a:rPr lang="en-US" altLang="en-US"/>
              <a:t> 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/>
              <a:t>Food or skins were more available.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/>
              <a:t>This </a:t>
            </a:r>
            <a:r>
              <a:rPr lang="en-US" altLang="en-US" b="1">
                <a:solidFill>
                  <a:srgbClr val="FF0000"/>
                </a:solidFill>
              </a:rPr>
              <a:t>Neolithic Revolution, </a:t>
            </a:r>
            <a:r>
              <a:rPr lang="en-US" altLang="en-US"/>
              <a:t>the </a:t>
            </a:r>
            <a:r>
              <a:rPr lang="en-US" altLang="en-US">
                <a:solidFill>
                  <a:srgbClr val="0033CC"/>
                </a:solidFill>
              </a:rPr>
              <a:t>transition from nomadic life to settled farming,</a:t>
            </a:r>
            <a:r>
              <a:rPr lang="en-US" altLang="en-US"/>
              <a:t> brought dramatic changes, such as the first permanent villages.</a:t>
            </a:r>
          </a:p>
        </p:txBody>
      </p:sp>
    </p:spTree>
    <p:extLst>
      <p:ext uri="{BB962C8B-B14F-4D97-AF65-F5344CB8AC3E}">
        <p14:creationId xmlns:p14="http://schemas.microsoft.com/office/powerpoint/2010/main" val="468783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38200" y="1435100"/>
            <a:ext cx="74676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</a:rPr>
              <a:t>Jericho,</a:t>
            </a:r>
            <a:r>
              <a:rPr lang="en-US" altLang="en-US" b="1">
                <a:solidFill>
                  <a:srgbClr val="0000FF"/>
                </a:solidFill>
              </a:rPr>
              <a:t> </a:t>
            </a:r>
            <a:r>
              <a:rPr lang="en-US" altLang="en-US" b="1"/>
              <a:t>which still exists as a city today, </a:t>
            </a:r>
            <a:br>
              <a:rPr lang="en-US" altLang="en-US" b="1"/>
            </a:br>
            <a:r>
              <a:rPr lang="en-US" altLang="en-US" b="1"/>
              <a:t>was a large, walled village built between 10,000 B.C. and 9000 B.C.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38200" y="2819400"/>
            <a:ext cx="74676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en-US"/>
              <a:t>Several thousand people lived in an area only </a:t>
            </a:r>
            <a:br>
              <a:rPr lang="en-US" altLang="en-US"/>
            </a:br>
            <a:r>
              <a:rPr lang="en-US" altLang="en-US"/>
              <a:t>a few soccer fields in size.</a:t>
            </a:r>
          </a:p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en-US"/>
              <a:t>A surrounding wall suggests there was a government or leader able to organize a large construction project.</a:t>
            </a:r>
          </a:p>
        </p:txBody>
      </p:sp>
    </p:spTree>
    <p:extLst>
      <p:ext uri="{BB962C8B-B14F-4D97-AF65-F5344CB8AC3E}">
        <p14:creationId xmlns:p14="http://schemas.microsoft.com/office/powerpoint/2010/main" val="47072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629400" y="1635125"/>
            <a:ext cx="20574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Çatalhüyük,</a:t>
            </a: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 sz="2000"/>
              <a:t>an early </a:t>
            </a:r>
            <a:br>
              <a:rPr lang="en-US" altLang="en-US" sz="2000"/>
            </a:br>
            <a:r>
              <a:rPr lang="en-US" altLang="en-US" sz="2000"/>
              <a:t>Neolithic                  village in                modern-day                          Turkey, </a:t>
            </a:r>
            <a:br>
              <a:rPr lang="en-US" altLang="en-US" sz="2000"/>
            </a:br>
            <a:r>
              <a:rPr lang="en-US" altLang="en-US" sz="2000"/>
              <a:t>may have </a:t>
            </a:r>
            <a:br>
              <a:rPr lang="en-US" altLang="en-US" sz="2000"/>
            </a:br>
            <a:r>
              <a:rPr lang="en-US" altLang="en-US" sz="2000"/>
              <a:t>had 6,500 inhabitants living in rectangular</a:t>
            </a:r>
            <a:br>
              <a:rPr lang="en-US" altLang="en-US" sz="2000"/>
            </a:br>
            <a:r>
              <a:rPr lang="en-US" altLang="en-US" sz="2000"/>
              <a:t>mud-brick homes.</a:t>
            </a:r>
            <a:r>
              <a:rPr lang="en-US" altLang="en-US"/>
              <a:t> </a:t>
            </a:r>
          </a:p>
        </p:txBody>
      </p:sp>
      <p:pic>
        <p:nvPicPr>
          <p:cNvPr id="18435" name="Picture 4" descr="WH_ch1_S2_Catalhuy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62088"/>
            <a:ext cx="6096000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160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1"/>
          <p:cNvSpPr txBox="1">
            <a:spLocks noChangeArrowheads="1"/>
          </p:cNvSpPr>
          <p:nvPr/>
        </p:nvSpPr>
        <p:spPr bwMode="auto">
          <a:xfrm>
            <a:off x="457200" y="1397000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The Neolithic Revolution brought dramatic changes to human life.</a:t>
            </a:r>
            <a:endParaRPr lang="en-US" altLang="en-US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191000" y="2743200"/>
            <a:ext cx="4724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</a:t>
            </a: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4419600" y="2743200"/>
            <a:ext cx="40386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Settled farming led to the establishment of the first villages.</a:t>
            </a:r>
          </a:p>
          <a:p>
            <a:pPr eaLnBrk="1" hangingPunct="1">
              <a:lnSpc>
                <a:spcPct val="10000"/>
              </a:lnSpc>
              <a:spcBef>
                <a:spcPct val="50000"/>
              </a:spcBef>
            </a:pPr>
            <a:endParaRPr lang="en-US" altLang="en-US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This led to the first cities and civilizations.</a:t>
            </a:r>
          </a:p>
        </p:txBody>
      </p:sp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901700" y="5057775"/>
            <a:ext cx="3276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/>
              <a:t>Dogs were probably first domesticated about 13,000 B.C.</a:t>
            </a:r>
          </a:p>
        </p:txBody>
      </p:sp>
      <p:pic>
        <p:nvPicPr>
          <p:cNvPr id="22534" name="Picture 8" descr="WH_ch1_S2_DogStat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82850"/>
            <a:ext cx="32004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391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7"/>
          <p:cNvSpPr txBox="1">
            <a:spLocks noChangeArrowheads="1"/>
          </p:cNvSpPr>
          <p:nvPr/>
        </p:nvSpPr>
        <p:spPr bwMode="auto">
          <a:xfrm>
            <a:off x="4495800" y="1649413"/>
            <a:ext cx="4191000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pitchFamily="28" charset="0"/>
              <a:buChar char="•"/>
            </a:pPr>
            <a:r>
              <a:rPr lang="en-US" altLang="en-US"/>
              <a:t>Rivers provided water </a:t>
            </a:r>
            <a:br>
              <a:rPr lang="en-US" altLang="en-US"/>
            </a:br>
            <a:r>
              <a:rPr lang="en-US" altLang="en-US"/>
              <a:t>for drinking and transportation.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pitchFamily="28" charset="0"/>
              <a:buChar char="•"/>
            </a:pPr>
            <a:r>
              <a:rPr lang="en-US" altLang="en-US"/>
              <a:t>Animals that came to drink provided food.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pitchFamily="28" charset="0"/>
              <a:buChar char="•"/>
            </a:pPr>
            <a:r>
              <a:rPr lang="en-US" altLang="en-US">
                <a:solidFill>
                  <a:srgbClr val="0033CC"/>
                </a:solidFill>
              </a:rPr>
              <a:t>River valleys favored farming.</a:t>
            </a:r>
            <a:endParaRPr lang="en-US" altLang="en-US"/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pitchFamily="28" charset="0"/>
              <a:buChar char="•"/>
            </a:pPr>
            <a:r>
              <a:rPr lang="en-US" altLang="en-US"/>
              <a:t>Floodwaters brought silt that kept the soil fertile.</a:t>
            </a:r>
          </a:p>
        </p:txBody>
      </p:sp>
      <p:sp>
        <p:nvSpPr>
          <p:cNvPr id="68618" name="AutoShape 10"/>
          <p:cNvSpPr>
            <a:spLocks noChangeArrowheads="1"/>
          </p:cNvSpPr>
          <p:nvPr/>
        </p:nvSpPr>
        <p:spPr bwMode="auto">
          <a:xfrm rot="5400000" flipH="1">
            <a:off x="1638300" y="952500"/>
            <a:ext cx="1828800" cy="3429000"/>
          </a:xfrm>
          <a:prstGeom prst="upArrowCallout">
            <a:avLst>
              <a:gd name="adj1" fmla="val 29000"/>
              <a:gd name="adj2" fmla="val 25000"/>
              <a:gd name="adj3" fmla="val 22214"/>
              <a:gd name="adj4" fmla="val 77088"/>
            </a:avLst>
          </a:prstGeom>
          <a:gradFill rotWithShape="1">
            <a:gsLst>
              <a:gs pos="0">
                <a:srgbClr val="C9C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25724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 b="1">
              <a:cs typeface="+mn-cs"/>
            </a:endParaRPr>
          </a:p>
        </p:txBody>
      </p:sp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939800" y="1857375"/>
            <a:ext cx="28956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sz="2400" b="1"/>
              <a:t>The earliest civilizations arose near major rivers</a:t>
            </a:r>
            <a:r>
              <a:rPr lang="en-US" altLang="en-US" b="1"/>
              <a:t>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935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9"/>
          <p:cNvSpPr>
            <a:spLocks noChangeArrowheads="1"/>
          </p:cNvSpPr>
          <p:nvPr/>
        </p:nvSpPr>
        <p:spPr bwMode="auto">
          <a:xfrm>
            <a:off x="838200" y="1752600"/>
            <a:ext cx="8001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Aft>
                <a:spcPct val="60000"/>
              </a:spcAft>
            </a:pPr>
            <a:r>
              <a:rPr lang="en-US" altLang="en-US" b="1"/>
              <a:t>Favorable conditions enabled farmers to produce </a:t>
            </a:r>
            <a:r>
              <a:rPr lang="en-US" altLang="en-US" b="1">
                <a:solidFill>
                  <a:srgbClr val="FF0000"/>
                </a:solidFill>
              </a:rPr>
              <a:t>surpluses,</a:t>
            </a:r>
            <a:r>
              <a:rPr lang="en-US" altLang="en-US" b="1"/>
              <a:t> more food than was necessary. </a:t>
            </a:r>
            <a:endParaRPr lang="en-US" altLang="en-US"/>
          </a:p>
        </p:txBody>
      </p:sp>
      <p:sp>
        <p:nvSpPr>
          <p:cNvPr id="10243" name="Text Box 16"/>
          <p:cNvSpPr txBox="1">
            <a:spLocks noChangeArrowheads="1"/>
          </p:cNvSpPr>
          <p:nvPr/>
        </p:nvSpPr>
        <p:spPr bwMode="auto">
          <a:xfrm>
            <a:off x="838200" y="2743200"/>
            <a:ext cx="74676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>
                <a:solidFill>
                  <a:srgbClr val="0033CC"/>
                </a:solidFill>
              </a:rPr>
              <a:t>Surpluses could be stored</a:t>
            </a:r>
            <a:r>
              <a:rPr lang="en-US" altLang="en-US"/>
              <a:t> for future use.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/>
              <a:t>These surpluses </a:t>
            </a:r>
            <a:r>
              <a:rPr lang="en-US" altLang="en-US">
                <a:solidFill>
                  <a:srgbClr val="0033CC"/>
                </a:solidFill>
              </a:rPr>
              <a:t>supported a larger population.</a:t>
            </a:r>
            <a:r>
              <a:rPr lang="en-US" altLang="en-US"/>
              <a:t> 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>
                <a:solidFill>
                  <a:srgbClr val="0033CC"/>
                </a:solidFill>
              </a:rPr>
              <a:t>Villages grew</a:t>
            </a:r>
            <a:r>
              <a:rPr lang="en-US" altLang="en-US"/>
              <a:t> into the first cities.</a:t>
            </a:r>
          </a:p>
        </p:txBody>
      </p:sp>
    </p:spTree>
    <p:extLst>
      <p:ext uri="{BB962C8B-B14F-4D97-AF65-F5344CB8AC3E}">
        <p14:creationId xmlns:p14="http://schemas.microsoft.com/office/powerpoint/2010/main" val="325072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457200" y="13208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The first civilizations arose along the Nile, Tigris and Euphrates, Indus, and Huang Rivers.</a:t>
            </a:r>
          </a:p>
        </p:txBody>
      </p:sp>
      <p:pic>
        <p:nvPicPr>
          <p:cNvPr id="12291" name="Picture 4" descr="WH_ch1_S3_FirstCivilizations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51075"/>
            <a:ext cx="8229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921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AutoShape 10"/>
          <p:cNvSpPr>
            <a:spLocks noChangeArrowheads="1"/>
          </p:cNvSpPr>
          <p:nvPr/>
        </p:nvSpPr>
        <p:spPr bwMode="auto">
          <a:xfrm rot="5400000" flipH="1">
            <a:off x="1600200" y="990600"/>
            <a:ext cx="1981200" cy="3505200"/>
          </a:xfrm>
          <a:prstGeom prst="upArrowCallout">
            <a:avLst>
              <a:gd name="adj1" fmla="val 20843"/>
              <a:gd name="adj2" fmla="val 18875"/>
              <a:gd name="adj3" fmla="val 22590"/>
              <a:gd name="adj4" fmla="val 79801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  <a:cs typeface="+mn-cs"/>
            </a:endParaRP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939800" y="1857375"/>
            <a:ext cx="27940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The first civilizations in the Americas did not arise in river valleys.</a:t>
            </a:r>
            <a:endParaRPr lang="en-US" altLang="en-US"/>
          </a:p>
        </p:txBody>
      </p:sp>
      <p:sp>
        <p:nvSpPr>
          <p:cNvPr id="354311" name="Text Box 7"/>
          <p:cNvSpPr txBox="1">
            <a:spLocks noChangeArrowheads="1"/>
          </p:cNvSpPr>
          <p:nvPr/>
        </p:nvSpPr>
        <p:spPr bwMode="auto">
          <a:xfrm>
            <a:off x="4572000" y="1638300"/>
            <a:ext cx="41148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Times" pitchFamily="28" charset="0"/>
              <a:buChar char="•"/>
            </a:pPr>
            <a:r>
              <a:rPr lang="en-US" altLang="en-US"/>
              <a:t>The </a:t>
            </a:r>
            <a:r>
              <a:rPr lang="en-US" altLang="en-US">
                <a:solidFill>
                  <a:srgbClr val="0033CC"/>
                </a:solidFill>
              </a:rPr>
              <a:t>Olmec and Maya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/>
              <a:t>of Mexico and Central America filled in swamps.</a:t>
            </a:r>
          </a:p>
          <a:p>
            <a:pPr eaLnBrk="1" hangingPunct="1">
              <a:spcAft>
                <a:spcPct val="60000"/>
              </a:spcAft>
              <a:buFont typeface="Times" pitchFamily="28" charset="0"/>
              <a:buChar char="•"/>
            </a:pPr>
            <a:r>
              <a:rPr lang="en-US" altLang="en-US"/>
              <a:t>The </a:t>
            </a:r>
            <a:r>
              <a:rPr lang="en-US" altLang="en-US">
                <a:solidFill>
                  <a:srgbClr val="0033CC"/>
                </a:solidFill>
              </a:rPr>
              <a:t>Incas</a:t>
            </a:r>
            <a:r>
              <a:rPr lang="en-US" altLang="en-US"/>
              <a:t> emerged in </a:t>
            </a:r>
            <a:br>
              <a:rPr lang="en-US" altLang="en-US"/>
            </a:br>
            <a:r>
              <a:rPr lang="en-US" altLang="en-US"/>
              <a:t>the highlands of Peru, where they farmed on mountainsides.</a:t>
            </a:r>
          </a:p>
        </p:txBody>
      </p:sp>
    </p:spTree>
    <p:extLst>
      <p:ext uri="{BB962C8B-B14F-4D97-AF65-F5344CB8AC3E}">
        <p14:creationId xmlns:p14="http://schemas.microsoft.com/office/powerpoint/2010/main" val="271299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4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4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4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4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38200" y="1406525"/>
            <a:ext cx="7467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b="1"/>
              <a:t>In addition to cities, historians  identify seven basic features of early civilizations. 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14350" y="2667000"/>
            <a:ext cx="4133850" cy="609600"/>
            <a:chOff x="324" y="1584"/>
            <a:chExt cx="2604" cy="384"/>
          </a:xfrm>
        </p:grpSpPr>
        <p:sp>
          <p:nvSpPr>
            <p:cNvPr id="14358" name="Text Box 22"/>
            <p:cNvSpPr txBox="1">
              <a:spLocks noChangeArrowheads="1"/>
            </p:cNvSpPr>
            <p:nvPr/>
          </p:nvSpPr>
          <p:spPr bwMode="auto">
            <a:xfrm>
              <a:off x="624" y="1639"/>
              <a:ext cx="2304" cy="275"/>
            </a:xfrm>
            <a:prstGeom prst="rect">
              <a:avLst/>
            </a:prstGeom>
            <a:solidFill>
              <a:srgbClr val="C9C9FF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Organized Governments</a:t>
              </a:r>
            </a:p>
          </p:txBody>
        </p:sp>
        <p:sp>
          <p:nvSpPr>
            <p:cNvPr id="26634" name="Text Box 29"/>
            <p:cNvSpPr txBox="1">
              <a:spLocks noChangeArrowheads="1"/>
            </p:cNvSpPr>
            <p:nvPr/>
          </p:nvSpPr>
          <p:spPr bwMode="auto">
            <a:xfrm>
              <a:off x="324" y="1584"/>
              <a:ext cx="288" cy="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+mn-cs"/>
                </a:rPr>
                <a:t>1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14350" y="3502025"/>
            <a:ext cx="3295650" cy="609600"/>
            <a:chOff x="324" y="2103"/>
            <a:chExt cx="2076" cy="384"/>
          </a:xfrm>
        </p:grpSpPr>
        <p:sp>
          <p:nvSpPr>
            <p:cNvPr id="14356" name="Text Box 23"/>
            <p:cNvSpPr txBox="1">
              <a:spLocks noChangeArrowheads="1"/>
            </p:cNvSpPr>
            <p:nvPr/>
          </p:nvSpPr>
          <p:spPr bwMode="auto">
            <a:xfrm>
              <a:off x="624" y="2158"/>
              <a:ext cx="1776" cy="275"/>
            </a:xfrm>
            <a:prstGeom prst="rect">
              <a:avLst/>
            </a:prstGeom>
            <a:solidFill>
              <a:srgbClr val="0033CC">
                <a:alpha val="58823"/>
              </a:srgbClr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Complex Religions</a:t>
              </a:r>
            </a:p>
          </p:txBody>
        </p:sp>
        <p:sp>
          <p:nvSpPr>
            <p:cNvPr id="386078" name="Text Box 30"/>
            <p:cNvSpPr txBox="1">
              <a:spLocks noChangeArrowheads="1"/>
            </p:cNvSpPr>
            <p:nvPr/>
          </p:nvSpPr>
          <p:spPr bwMode="auto">
            <a:xfrm>
              <a:off x="324" y="2103"/>
              <a:ext cx="288" cy="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+mn-cs"/>
                </a:rPr>
                <a:t>2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14350" y="4337050"/>
            <a:ext cx="3295650" cy="609600"/>
            <a:chOff x="324" y="2661"/>
            <a:chExt cx="2076" cy="384"/>
          </a:xfrm>
        </p:grpSpPr>
        <p:sp>
          <p:nvSpPr>
            <p:cNvPr id="14354" name="Text Box 24"/>
            <p:cNvSpPr txBox="1">
              <a:spLocks noChangeArrowheads="1"/>
            </p:cNvSpPr>
            <p:nvPr/>
          </p:nvSpPr>
          <p:spPr bwMode="auto">
            <a:xfrm>
              <a:off x="624" y="2716"/>
              <a:ext cx="1776" cy="275"/>
            </a:xfrm>
            <a:prstGeom prst="rect">
              <a:avLst/>
            </a:prstGeom>
            <a:solidFill>
              <a:srgbClr val="3FBDDF">
                <a:alpha val="98822"/>
              </a:srgbClr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Job Specialization</a:t>
              </a:r>
            </a:p>
          </p:txBody>
        </p:sp>
        <p:sp>
          <p:nvSpPr>
            <p:cNvPr id="386108" name="Text Box 60"/>
            <p:cNvSpPr txBox="1">
              <a:spLocks noChangeArrowheads="1"/>
            </p:cNvSpPr>
            <p:nvPr/>
          </p:nvSpPr>
          <p:spPr bwMode="auto">
            <a:xfrm>
              <a:off x="324" y="2661"/>
              <a:ext cx="288" cy="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+mn-cs"/>
                </a:rPr>
                <a:t>3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843463" y="2667000"/>
            <a:ext cx="2762250" cy="609600"/>
            <a:chOff x="324" y="3246"/>
            <a:chExt cx="1740" cy="384"/>
          </a:xfrm>
        </p:grpSpPr>
        <p:sp>
          <p:nvSpPr>
            <p:cNvPr id="14352" name="Text Box 25"/>
            <p:cNvSpPr txBox="1">
              <a:spLocks noChangeArrowheads="1"/>
            </p:cNvSpPr>
            <p:nvPr/>
          </p:nvSpPr>
          <p:spPr bwMode="auto">
            <a:xfrm>
              <a:off x="624" y="3300"/>
              <a:ext cx="1440" cy="275"/>
            </a:xfrm>
            <a:prstGeom prst="rect">
              <a:avLst/>
            </a:prstGeom>
            <a:solidFill>
              <a:srgbClr val="3FBDDF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Social Classes</a:t>
              </a:r>
            </a:p>
          </p:txBody>
        </p:sp>
        <p:sp>
          <p:nvSpPr>
            <p:cNvPr id="386109" name="Text Box 61"/>
            <p:cNvSpPr txBox="1">
              <a:spLocks noChangeArrowheads="1"/>
            </p:cNvSpPr>
            <p:nvPr/>
          </p:nvSpPr>
          <p:spPr bwMode="auto">
            <a:xfrm>
              <a:off x="324" y="3246"/>
              <a:ext cx="288" cy="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+mn-cs"/>
                </a:rPr>
                <a:t>4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4843463" y="3500438"/>
            <a:ext cx="3703637" cy="609600"/>
            <a:chOff x="3051" y="1584"/>
            <a:chExt cx="2333" cy="384"/>
          </a:xfrm>
        </p:grpSpPr>
        <p:sp>
          <p:nvSpPr>
            <p:cNvPr id="14350" name="Text Box 26"/>
            <p:cNvSpPr txBox="1">
              <a:spLocks noChangeArrowheads="1"/>
            </p:cNvSpPr>
            <p:nvPr/>
          </p:nvSpPr>
          <p:spPr bwMode="auto">
            <a:xfrm>
              <a:off x="3368" y="1639"/>
              <a:ext cx="2016" cy="275"/>
            </a:xfrm>
            <a:prstGeom prst="rect">
              <a:avLst/>
            </a:prstGeom>
            <a:solidFill>
              <a:srgbClr val="FED273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Arts and Architecture</a:t>
              </a:r>
            </a:p>
          </p:txBody>
        </p:sp>
        <p:sp>
          <p:nvSpPr>
            <p:cNvPr id="386110" name="Text Box 62"/>
            <p:cNvSpPr txBox="1">
              <a:spLocks noChangeArrowheads="1"/>
            </p:cNvSpPr>
            <p:nvPr/>
          </p:nvSpPr>
          <p:spPr bwMode="auto">
            <a:xfrm>
              <a:off x="3051" y="1584"/>
              <a:ext cx="288" cy="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+mn-cs"/>
                </a:rPr>
                <a:t>5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4843463" y="4335463"/>
            <a:ext cx="2636837" cy="609600"/>
            <a:chOff x="3051" y="2103"/>
            <a:chExt cx="1661" cy="384"/>
          </a:xfrm>
        </p:grpSpPr>
        <p:sp>
          <p:nvSpPr>
            <p:cNvPr id="14348" name="Text Box 27"/>
            <p:cNvSpPr txBox="1">
              <a:spLocks noChangeArrowheads="1"/>
            </p:cNvSpPr>
            <p:nvPr/>
          </p:nvSpPr>
          <p:spPr bwMode="auto">
            <a:xfrm>
              <a:off x="3368" y="2158"/>
              <a:ext cx="1344" cy="275"/>
            </a:xfrm>
            <a:prstGeom prst="rect">
              <a:avLst/>
            </a:prstGeom>
            <a:solidFill>
              <a:srgbClr val="C9C9FF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Public Works</a:t>
              </a:r>
            </a:p>
          </p:txBody>
        </p:sp>
        <p:sp>
          <p:nvSpPr>
            <p:cNvPr id="386111" name="Text Box 63"/>
            <p:cNvSpPr txBox="1">
              <a:spLocks noChangeArrowheads="1"/>
            </p:cNvSpPr>
            <p:nvPr/>
          </p:nvSpPr>
          <p:spPr bwMode="auto">
            <a:xfrm>
              <a:off x="3051" y="2103"/>
              <a:ext cx="288" cy="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+mn-cs"/>
                </a:rPr>
                <a:t>6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4843463" y="5181600"/>
            <a:ext cx="1874837" cy="609600"/>
            <a:chOff x="3051" y="2661"/>
            <a:chExt cx="1181" cy="384"/>
          </a:xfrm>
        </p:grpSpPr>
        <p:sp>
          <p:nvSpPr>
            <p:cNvPr id="14346" name="Text Box 28"/>
            <p:cNvSpPr txBox="1">
              <a:spLocks noChangeArrowheads="1"/>
            </p:cNvSpPr>
            <p:nvPr/>
          </p:nvSpPr>
          <p:spPr bwMode="auto">
            <a:xfrm>
              <a:off x="3368" y="2716"/>
              <a:ext cx="864" cy="275"/>
            </a:xfrm>
            <a:prstGeom prst="rect">
              <a:avLst/>
            </a:prstGeom>
            <a:solidFill>
              <a:srgbClr val="FED273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Writing</a:t>
              </a:r>
            </a:p>
          </p:txBody>
        </p:sp>
        <p:sp>
          <p:nvSpPr>
            <p:cNvPr id="386112" name="Text Box 64"/>
            <p:cNvSpPr txBox="1">
              <a:spLocks noChangeArrowheads="1"/>
            </p:cNvSpPr>
            <p:nvPr/>
          </p:nvSpPr>
          <p:spPr bwMode="auto">
            <a:xfrm>
              <a:off x="3051" y="2661"/>
              <a:ext cx="288" cy="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+mn-cs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9007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AutoShape 5"/>
          <p:cNvSpPr>
            <a:spLocks noChangeArrowheads="1"/>
          </p:cNvSpPr>
          <p:nvPr/>
        </p:nvSpPr>
        <p:spPr bwMode="auto">
          <a:xfrm rot="5400000" flipH="1">
            <a:off x="1600200" y="990600"/>
            <a:ext cx="1981200" cy="3505200"/>
          </a:xfrm>
          <a:prstGeom prst="upArrowCallout">
            <a:avLst>
              <a:gd name="adj1" fmla="val 20843"/>
              <a:gd name="adj2" fmla="val 18875"/>
              <a:gd name="adj3" fmla="val 22590"/>
              <a:gd name="adj4" fmla="val 81250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  <a:cs typeface="+mn-cs"/>
            </a:endParaRPr>
          </a:p>
        </p:txBody>
      </p:sp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4419600" y="1638300"/>
            <a:ext cx="40386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Times" pitchFamily="28" charset="0"/>
              <a:buChar char="•"/>
            </a:pPr>
            <a:r>
              <a:rPr lang="en-US" altLang="en-US"/>
              <a:t>They learn by studying </a:t>
            </a:r>
            <a:r>
              <a:rPr lang="en-US" altLang="en-US" b="1">
                <a:solidFill>
                  <a:srgbClr val="FF0000"/>
                </a:solidFill>
              </a:rPr>
              <a:t>artifacts,</a:t>
            </a:r>
            <a:r>
              <a:rPr lang="en-US" altLang="en-US"/>
              <a:t> objects made by humans, such as clothing, coins, artwork, or tombstones.</a:t>
            </a:r>
          </a:p>
          <a:p>
            <a:pPr eaLnBrk="1" hangingPunct="1">
              <a:spcAft>
                <a:spcPct val="60000"/>
              </a:spcAft>
              <a:buFont typeface="Times" pitchFamily="28" charset="0"/>
              <a:buChar char="•"/>
            </a:pPr>
            <a:r>
              <a:rPr lang="en-US" altLang="en-US"/>
              <a:t>They rely heavily on written evidence such </a:t>
            </a:r>
            <a:br>
              <a:rPr lang="en-US" altLang="en-US"/>
            </a:br>
            <a:r>
              <a:rPr lang="en-US" altLang="en-US"/>
              <a:t>as tax records or letters.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39800" y="1854200"/>
            <a:ext cx="3048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1">
                <a:solidFill>
                  <a:srgbClr val="FF0000"/>
                </a:solidFill>
              </a:rPr>
              <a:t>Historians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b="1">
                <a:solidFill>
                  <a:srgbClr val="000000"/>
                </a:solidFill>
              </a:rPr>
              <a:t>are scholars who study and write about the historical past.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97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1"/>
          <p:cNvSpPr txBox="1">
            <a:spLocks noChangeArrowheads="1"/>
          </p:cNvSpPr>
          <p:nvPr/>
        </p:nvSpPr>
        <p:spPr bwMode="auto">
          <a:xfrm>
            <a:off x="838200" y="19812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/>
              <a:t>Centralized governments arose to oversee large-scale efforts to benefit people. They:</a:t>
            </a:r>
            <a:endParaRPr lang="en-US" altLang="en-US"/>
          </a:p>
        </p:txBody>
      </p:sp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838200" y="51054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Priests or warrior kings often claimed power from the gods and passed power from father to son.</a:t>
            </a:r>
          </a:p>
        </p:txBody>
      </p:sp>
      <p:grpSp>
        <p:nvGrpSpPr>
          <p:cNvPr id="15364" name="Group 8"/>
          <p:cNvGrpSpPr>
            <a:grpSpLocks/>
          </p:cNvGrpSpPr>
          <p:nvPr/>
        </p:nvGrpSpPr>
        <p:grpSpPr bwMode="auto">
          <a:xfrm>
            <a:off x="355600" y="1219200"/>
            <a:ext cx="4133850" cy="609600"/>
            <a:chOff x="324" y="1584"/>
            <a:chExt cx="2604" cy="384"/>
          </a:xfrm>
        </p:grpSpPr>
        <p:sp>
          <p:nvSpPr>
            <p:cNvPr id="15366" name="Text Box 22"/>
            <p:cNvSpPr txBox="1">
              <a:spLocks noChangeArrowheads="1"/>
            </p:cNvSpPr>
            <p:nvPr/>
          </p:nvSpPr>
          <p:spPr bwMode="auto">
            <a:xfrm>
              <a:off x="624" y="1639"/>
              <a:ext cx="2304" cy="275"/>
            </a:xfrm>
            <a:prstGeom prst="rect">
              <a:avLst/>
            </a:prstGeom>
            <a:solidFill>
              <a:srgbClr val="C9C9FF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Organized Governments</a:t>
              </a:r>
            </a:p>
          </p:txBody>
        </p:sp>
        <p:sp>
          <p:nvSpPr>
            <p:cNvPr id="26634" name="Text Box 29"/>
            <p:cNvSpPr txBox="1">
              <a:spLocks noChangeArrowheads="1"/>
            </p:cNvSpPr>
            <p:nvPr/>
          </p:nvSpPr>
          <p:spPr bwMode="auto">
            <a:xfrm>
              <a:off x="324" y="1584"/>
              <a:ext cx="288" cy="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+mn-cs"/>
                </a:rPr>
                <a:t>1</a:t>
              </a:r>
            </a:p>
          </p:txBody>
        </p:sp>
      </p:grpSp>
      <p:sp>
        <p:nvSpPr>
          <p:cNvPr id="15365" name="Text Box 21"/>
          <p:cNvSpPr txBox="1">
            <a:spLocks noChangeArrowheads="1"/>
          </p:cNvSpPr>
          <p:nvPr/>
        </p:nvSpPr>
        <p:spPr bwMode="auto">
          <a:xfrm>
            <a:off x="838200" y="2971800"/>
            <a:ext cx="784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Times" pitchFamily="28" charset="0"/>
              <a:buChar char="•"/>
            </a:pPr>
            <a:r>
              <a:rPr lang="en-US" altLang="en-US"/>
              <a:t>coordinated food production and storage</a:t>
            </a:r>
          </a:p>
          <a:p>
            <a:pPr eaLnBrk="1" hangingPunct="1">
              <a:spcAft>
                <a:spcPct val="60000"/>
              </a:spcAft>
              <a:buFont typeface="Times" pitchFamily="28" charset="0"/>
              <a:buChar char="•"/>
            </a:pPr>
            <a:r>
              <a:rPr lang="en-US" altLang="en-US"/>
              <a:t>maintained flood control and irrigation projects</a:t>
            </a:r>
          </a:p>
          <a:p>
            <a:pPr eaLnBrk="1" hangingPunct="1">
              <a:spcAft>
                <a:spcPct val="60000"/>
              </a:spcAft>
              <a:buFont typeface="Times" pitchFamily="28" charset="0"/>
              <a:buChar char="•"/>
            </a:pPr>
            <a:r>
              <a:rPr lang="en-US" altLang="en-US"/>
              <a:t>organized departments, made laws, collected taxes, and defended the city</a:t>
            </a:r>
          </a:p>
        </p:txBody>
      </p:sp>
    </p:spTree>
    <p:extLst>
      <p:ext uri="{BB962C8B-B14F-4D97-AF65-F5344CB8AC3E}">
        <p14:creationId xmlns:p14="http://schemas.microsoft.com/office/powerpoint/2010/main" val="3998062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838200" y="1981200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Most ancient people were </a:t>
            </a:r>
            <a:r>
              <a:rPr lang="en-US" altLang="en-US" b="1">
                <a:solidFill>
                  <a:srgbClr val="FF0000"/>
                </a:solidFill>
              </a:rPr>
              <a:t>polytheistic</a:t>
            </a:r>
            <a:r>
              <a:rPr lang="en-US" altLang="en-US" b="1"/>
              <a:t>—they believed in many gods. </a:t>
            </a:r>
            <a:endParaRPr lang="en-US" altLang="en-US"/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990600" y="2667000"/>
            <a:ext cx="7010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88" name="Text Box 68"/>
          <p:cNvSpPr txBox="1">
            <a:spLocks noChangeArrowheads="1"/>
          </p:cNvSpPr>
          <p:nvPr/>
        </p:nvSpPr>
        <p:spPr bwMode="auto">
          <a:xfrm>
            <a:off x="838200" y="2971800"/>
            <a:ext cx="78486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pitchFamily="28" charset="0"/>
              <a:buChar char="•"/>
            </a:pPr>
            <a:r>
              <a:rPr lang="en-US" altLang="en-US"/>
              <a:t>They appealed to the deities believed to control the forces of nature.</a:t>
            </a:r>
          </a:p>
          <a:p>
            <a:pPr eaLnBrk="1" hangingPunct="1">
              <a:spcBef>
                <a:spcPct val="50000"/>
              </a:spcBef>
              <a:buFont typeface="Times" pitchFamily="28" charset="0"/>
              <a:buChar char="•"/>
            </a:pPr>
            <a:r>
              <a:rPr lang="en-US" altLang="en-US"/>
              <a:t>They sought to gain favor with complex rituals.</a:t>
            </a:r>
          </a:p>
          <a:p>
            <a:pPr eaLnBrk="1" hangingPunct="1">
              <a:spcBef>
                <a:spcPct val="50000"/>
              </a:spcBef>
              <a:buFont typeface="Times" pitchFamily="28" charset="0"/>
              <a:buChar char="•"/>
            </a:pPr>
            <a:r>
              <a:rPr lang="en-US" altLang="en-US"/>
              <a:t>They built temples and made sacrifices.</a:t>
            </a:r>
          </a:p>
          <a:p>
            <a:pPr eaLnBrk="1" hangingPunct="1">
              <a:spcBef>
                <a:spcPct val="50000"/>
              </a:spcBef>
              <a:buFont typeface="Times" pitchFamily="28" charset="0"/>
              <a:buChar char="•"/>
            </a:pPr>
            <a:r>
              <a:rPr lang="en-US" altLang="en-US"/>
              <a:t>Ceremonies required full-time, trained priests. </a:t>
            </a:r>
          </a:p>
          <a:p>
            <a:pPr eaLnBrk="1" hangingPunct="1">
              <a:spcBef>
                <a:spcPct val="50000"/>
              </a:spcBef>
              <a:buFont typeface="Times" pitchFamily="28" charset="0"/>
              <a:buChar char="•"/>
            </a:pPr>
            <a:endParaRPr lang="en-US" altLang="en-US"/>
          </a:p>
        </p:txBody>
      </p:sp>
      <p:grpSp>
        <p:nvGrpSpPr>
          <p:cNvPr id="16389" name="Group 10"/>
          <p:cNvGrpSpPr>
            <a:grpSpLocks/>
          </p:cNvGrpSpPr>
          <p:nvPr/>
        </p:nvGrpSpPr>
        <p:grpSpPr bwMode="auto">
          <a:xfrm>
            <a:off x="355600" y="1231900"/>
            <a:ext cx="3295650" cy="609600"/>
            <a:chOff x="324" y="2103"/>
            <a:chExt cx="2076" cy="384"/>
          </a:xfrm>
        </p:grpSpPr>
        <p:sp>
          <p:nvSpPr>
            <p:cNvPr id="16390" name="Text Box 23"/>
            <p:cNvSpPr txBox="1">
              <a:spLocks noChangeArrowheads="1"/>
            </p:cNvSpPr>
            <p:nvPr/>
          </p:nvSpPr>
          <p:spPr bwMode="auto">
            <a:xfrm>
              <a:off x="624" y="2158"/>
              <a:ext cx="1776" cy="275"/>
            </a:xfrm>
            <a:prstGeom prst="rect">
              <a:avLst/>
            </a:prstGeom>
            <a:solidFill>
              <a:srgbClr val="0033CC">
                <a:alpha val="58823"/>
              </a:srgbClr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Complex Religions</a:t>
              </a:r>
            </a:p>
          </p:txBody>
        </p:sp>
        <p:sp>
          <p:nvSpPr>
            <p:cNvPr id="386078" name="Text Box 30"/>
            <p:cNvSpPr txBox="1">
              <a:spLocks noChangeArrowheads="1"/>
            </p:cNvSpPr>
            <p:nvPr/>
          </p:nvSpPr>
          <p:spPr bwMode="auto">
            <a:xfrm>
              <a:off x="324" y="2103"/>
              <a:ext cx="288" cy="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+mn-cs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043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38200" y="1981200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For the first time, people specialized. </a:t>
            </a:r>
            <a:r>
              <a:rPr lang="en-US" altLang="en-US" b="1">
                <a:solidFill>
                  <a:srgbClr val="FF0000"/>
                </a:solidFill>
              </a:rPr>
              <a:t>Artisans,</a:t>
            </a:r>
            <a:r>
              <a:rPr lang="en-US" altLang="en-US" b="1"/>
              <a:t> people skilled in one craft, arose.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838200" y="2971800"/>
            <a:ext cx="7848600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pitchFamily="28" charset="0"/>
              <a:buChar char="•"/>
            </a:pPr>
            <a:r>
              <a:rPr lang="en-US" altLang="en-US"/>
              <a:t>Carving, weaving, and pottery were needed.</a:t>
            </a:r>
          </a:p>
          <a:p>
            <a:pPr eaLnBrk="1" hangingPunct="1">
              <a:spcBef>
                <a:spcPct val="50000"/>
              </a:spcBef>
              <a:buFont typeface="Times" pitchFamily="28" charset="0"/>
              <a:buChar char="•"/>
            </a:pPr>
            <a:r>
              <a:rPr lang="en-US" altLang="en-US"/>
              <a:t>Metalwork became particularly important.</a:t>
            </a:r>
          </a:p>
          <a:p>
            <a:pPr eaLnBrk="1" hangingPunct="1">
              <a:spcBef>
                <a:spcPct val="50000"/>
              </a:spcBef>
              <a:buFont typeface="Times" pitchFamily="28" charset="0"/>
              <a:buChar char="•"/>
            </a:pPr>
            <a:r>
              <a:rPr lang="en-US" altLang="en-US"/>
              <a:t>Weapons and tools were made first from copper </a:t>
            </a:r>
            <a:br>
              <a:rPr lang="en-US" altLang="en-US"/>
            </a:br>
            <a:r>
              <a:rPr lang="en-US" altLang="en-US"/>
              <a:t>and later from more durable bronze.</a:t>
            </a:r>
          </a:p>
          <a:p>
            <a:pPr eaLnBrk="1" hangingPunct="1">
              <a:spcBef>
                <a:spcPct val="50000"/>
              </a:spcBef>
              <a:buFont typeface="Times" pitchFamily="28" charset="0"/>
              <a:buChar char="•"/>
            </a:pPr>
            <a:r>
              <a:rPr lang="en-US" altLang="en-US"/>
              <a:t>Merchants, bricklayers, soldiers, storytellers, and people with other skills were needed. </a:t>
            </a:r>
          </a:p>
          <a:p>
            <a:pPr eaLnBrk="1" hangingPunct="1">
              <a:spcBef>
                <a:spcPct val="50000"/>
              </a:spcBef>
              <a:buFont typeface="Times" pitchFamily="28" charset="0"/>
              <a:buChar char="•"/>
            </a:pPr>
            <a:endParaRPr lang="en-US" altLang="en-US"/>
          </a:p>
        </p:txBody>
      </p:sp>
      <p:grpSp>
        <p:nvGrpSpPr>
          <p:cNvPr id="17412" name="Group 10"/>
          <p:cNvGrpSpPr>
            <a:grpSpLocks/>
          </p:cNvGrpSpPr>
          <p:nvPr/>
        </p:nvGrpSpPr>
        <p:grpSpPr bwMode="auto">
          <a:xfrm>
            <a:off x="355600" y="1231900"/>
            <a:ext cx="3295650" cy="609600"/>
            <a:chOff x="324" y="2661"/>
            <a:chExt cx="2076" cy="384"/>
          </a:xfrm>
        </p:grpSpPr>
        <p:sp>
          <p:nvSpPr>
            <p:cNvPr id="17413" name="Text Box 24"/>
            <p:cNvSpPr txBox="1">
              <a:spLocks noChangeArrowheads="1"/>
            </p:cNvSpPr>
            <p:nvPr/>
          </p:nvSpPr>
          <p:spPr bwMode="auto">
            <a:xfrm>
              <a:off x="624" y="2716"/>
              <a:ext cx="1776" cy="275"/>
            </a:xfrm>
            <a:prstGeom prst="rect">
              <a:avLst/>
            </a:prstGeom>
            <a:solidFill>
              <a:srgbClr val="3FBDDF">
                <a:alpha val="98822"/>
              </a:srgbClr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Job Specialization</a:t>
              </a:r>
            </a:p>
          </p:txBody>
        </p:sp>
        <p:sp>
          <p:nvSpPr>
            <p:cNvPr id="386108" name="Text Box 60"/>
            <p:cNvSpPr txBox="1">
              <a:spLocks noChangeArrowheads="1"/>
            </p:cNvSpPr>
            <p:nvPr/>
          </p:nvSpPr>
          <p:spPr bwMode="auto">
            <a:xfrm>
              <a:off x="324" y="2661"/>
              <a:ext cx="288" cy="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228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38200" y="19812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Social organization became more complex; people were ranked according to their job.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90600" y="2667000"/>
            <a:ext cx="7010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838200" y="2971800"/>
            <a:ext cx="7848600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pitchFamily="28" charset="0"/>
              <a:buChar char="•"/>
            </a:pPr>
            <a:r>
              <a:rPr lang="en-US" altLang="en-US"/>
              <a:t>Priests and nobles had top ranks.</a:t>
            </a:r>
          </a:p>
          <a:p>
            <a:pPr eaLnBrk="1" hangingPunct="1">
              <a:spcBef>
                <a:spcPct val="50000"/>
              </a:spcBef>
              <a:buFont typeface="Times" pitchFamily="28" charset="0"/>
              <a:buChar char="•"/>
            </a:pPr>
            <a:r>
              <a:rPr lang="en-US" altLang="en-US"/>
              <a:t>Next came a small class of wealthy merchants </a:t>
            </a:r>
            <a:br>
              <a:rPr lang="en-US" altLang="en-US"/>
            </a:br>
            <a:r>
              <a:rPr lang="en-US" altLang="en-US"/>
              <a:t>and artisans.</a:t>
            </a:r>
          </a:p>
          <a:p>
            <a:pPr eaLnBrk="1" hangingPunct="1">
              <a:spcBef>
                <a:spcPct val="50000"/>
              </a:spcBef>
              <a:buFont typeface="Times" pitchFamily="28" charset="0"/>
              <a:buChar char="•"/>
            </a:pPr>
            <a:r>
              <a:rPr lang="en-US" altLang="en-US"/>
              <a:t>The vast majority were peasant farmers from surrounding villages.</a:t>
            </a:r>
          </a:p>
          <a:p>
            <a:pPr eaLnBrk="1" hangingPunct="1">
              <a:spcBef>
                <a:spcPct val="50000"/>
              </a:spcBef>
              <a:buFont typeface="Times" pitchFamily="28" charset="0"/>
              <a:buChar char="•"/>
            </a:pPr>
            <a:r>
              <a:rPr lang="en-US" altLang="en-US"/>
              <a:t>Slaves often made up the lowest social level. </a:t>
            </a:r>
          </a:p>
          <a:p>
            <a:pPr eaLnBrk="1" hangingPunct="1">
              <a:spcBef>
                <a:spcPct val="50000"/>
              </a:spcBef>
              <a:buFont typeface="Times" pitchFamily="28" charset="0"/>
              <a:buChar char="•"/>
            </a:pPr>
            <a:endParaRPr lang="en-US" altLang="en-US"/>
          </a:p>
        </p:txBody>
      </p:sp>
      <p:grpSp>
        <p:nvGrpSpPr>
          <p:cNvPr id="18437" name="Group 10"/>
          <p:cNvGrpSpPr>
            <a:grpSpLocks/>
          </p:cNvGrpSpPr>
          <p:nvPr/>
        </p:nvGrpSpPr>
        <p:grpSpPr bwMode="auto">
          <a:xfrm>
            <a:off x="355600" y="1231900"/>
            <a:ext cx="2762250" cy="609600"/>
            <a:chOff x="324" y="3246"/>
            <a:chExt cx="1740" cy="384"/>
          </a:xfrm>
        </p:grpSpPr>
        <p:sp>
          <p:nvSpPr>
            <p:cNvPr id="18438" name="Text Box 25"/>
            <p:cNvSpPr txBox="1">
              <a:spLocks noChangeArrowheads="1"/>
            </p:cNvSpPr>
            <p:nvPr/>
          </p:nvSpPr>
          <p:spPr bwMode="auto">
            <a:xfrm>
              <a:off x="624" y="3300"/>
              <a:ext cx="1440" cy="275"/>
            </a:xfrm>
            <a:prstGeom prst="rect">
              <a:avLst/>
            </a:prstGeom>
            <a:solidFill>
              <a:srgbClr val="3FBDDF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Social Classes</a:t>
              </a:r>
            </a:p>
          </p:txBody>
        </p:sp>
        <p:sp>
          <p:nvSpPr>
            <p:cNvPr id="386109" name="Text Box 61"/>
            <p:cNvSpPr txBox="1">
              <a:spLocks noChangeArrowheads="1"/>
            </p:cNvSpPr>
            <p:nvPr/>
          </p:nvSpPr>
          <p:spPr bwMode="auto">
            <a:xfrm>
              <a:off x="324" y="3246"/>
              <a:ext cx="288" cy="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+mn-cs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9791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38200" y="19812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Skills in these areas expressed the talents, beliefs, and values of their creators.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838200" y="2971800"/>
            <a:ext cx="78486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pitchFamily="28" charset="0"/>
              <a:buChar char="•"/>
            </a:pPr>
            <a:r>
              <a:rPr lang="en-US" altLang="en-US"/>
              <a:t>Large buildings were reminders of the rulers’ power.</a:t>
            </a:r>
          </a:p>
          <a:p>
            <a:pPr eaLnBrk="1" hangingPunct="1">
              <a:spcBef>
                <a:spcPct val="50000"/>
              </a:spcBef>
              <a:buFont typeface="Times" pitchFamily="28" charset="0"/>
              <a:buChar char="•"/>
            </a:pPr>
            <a:r>
              <a:rPr lang="en-US" altLang="en-US"/>
              <a:t>Palaces and temples often dominated the landscape.</a:t>
            </a:r>
          </a:p>
          <a:p>
            <a:pPr eaLnBrk="1" hangingPunct="1">
              <a:spcBef>
                <a:spcPct val="50000"/>
              </a:spcBef>
              <a:buFont typeface="Times" pitchFamily="28" charset="0"/>
              <a:buChar char="•"/>
            </a:pPr>
            <a:r>
              <a:rPr lang="en-US" altLang="en-US"/>
              <a:t>They were generally decorated with paintings and statues of gods, goddesses, or the rulers. </a:t>
            </a:r>
          </a:p>
          <a:p>
            <a:pPr eaLnBrk="1" hangingPunct="1">
              <a:spcBef>
                <a:spcPct val="50000"/>
              </a:spcBef>
              <a:buFont typeface="Times" pitchFamily="28" charset="0"/>
              <a:buChar char="•"/>
            </a:pPr>
            <a:endParaRPr lang="en-US" altLang="en-US"/>
          </a:p>
        </p:txBody>
      </p:sp>
      <p:grpSp>
        <p:nvGrpSpPr>
          <p:cNvPr id="19460" name="Group 9"/>
          <p:cNvGrpSpPr>
            <a:grpSpLocks/>
          </p:cNvGrpSpPr>
          <p:nvPr/>
        </p:nvGrpSpPr>
        <p:grpSpPr bwMode="auto">
          <a:xfrm>
            <a:off x="330200" y="1231900"/>
            <a:ext cx="3703638" cy="609600"/>
            <a:chOff x="3051" y="1584"/>
            <a:chExt cx="2333" cy="384"/>
          </a:xfrm>
        </p:grpSpPr>
        <p:sp>
          <p:nvSpPr>
            <p:cNvPr id="19461" name="Text Box 26"/>
            <p:cNvSpPr txBox="1">
              <a:spLocks noChangeArrowheads="1"/>
            </p:cNvSpPr>
            <p:nvPr/>
          </p:nvSpPr>
          <p:spPr bwMode="auto">
            <a:xfrm>
              <a:off x="3368" y="1639"/>
              <a:ext cx="2016" cy="275"/>
            </a:xfrm>
            <a:prstGeom prst="rect">
              <a:avLst/>
            </a:prstGeom>
            <a:solidFill>
              <a:srgbClr val="FED273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Arts and Architecture</a:t>
              </a:r>
            </a:p>
          </p:txBody>
        </p:sp>
        <p:sp>
          <p:nvSpPr>
            <p:cNvPr id="386110" name="Text Box 62"/>
            <p:cNvSpPr txBox="1">
              <a:spLocks noChangeArrowheads="1"/>
            </p:cNvSpPr>
            <p:nvPr/>
          </p:nvSpPr>
          <p:spPr bwMode="auto">
            <a:xfrm>
              <a:off x="3051" y="1584"/>
              <a:ext cx="288" cy="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5527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38200" y="1981200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Dams, bridges, roads, defensive walls, and related structures. 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990600" y="2667000"/>
            <a:ext cx="7010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838200" y="3721100"/>
            <a:ext cx="8305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Most civilizations developed some form of writing.</a:t>
            </a:r>
          </a:p>
        </p:txBody>
      </p:sp>
      <p:sp>
        <p:nvSpPr>
          <p:cNvPr id="20485" name="Text Box 11"/>
          <p:cNvSpPr txBox="1">
            <a:spLocks noChangeArrowheads="1"/>
          </p:cNvSpPr>
          <p:nvPr/>
        </p:nvSpPr>
        <p:spPr bwMode="auto">
          <a:xfrm>
            <a:off x="838200" y="4254500"/>
            <a:ext cx="8001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pitchFamily="28" charset="0"/>
              <a:buChar char="•"/>
            </a:pPr>
            <a:r>
              <a:rPr lang="en-US" altLang="en-US"/>
              <a:t>Writing began as </a:t>
            </a:r>
            <a:r>
              <a:rPr lang="en-US" altLang="en-US" b="1">
                <a:solidFill>
                  <a:srgbClr val="FF0000"/>
                </a:solidFill>
              </a:rPr>
              <a:t>pictographs,</a:t>
            </a:r>
            <a:r>
              <a:rPr lang="en-US" altLang="en-US"/>
              <a:t> drawings that resemble the object represented.</a:t>
            </a:r>
          </a:p>
          <a:p>
            <a:pPr eaLnBrk="1" hangingPunct="1">
              <a:spcBef>
                <a:spcPct val="50000"/>
              </a:spcBef>
              <a:buFont typeface="Times" pitchFamily="28" charset="0"/>
              <a:buChar char="•"/>
            </a:pPr>
            <a:r>
              <a:rPr lang="en-US" altLang="en-US"/>
              <a:t>As complex writing systems developed, </a:t>
            </a:r>
            <a:r>
              <a:rPr lang="en-US" altLang="en-US" b="1">
                <a:solidFill>
                  <a:srgbClr val="FF0000"/>
                </a:solidFill>
              </a:rPr>
              <a:t>scribes </a:t>
            </a:r>
            <a:r>
              <a:rPr lang="en-US" altLang="en-US"/>
              <a:t>were specially trained to read and write.</a:t>
            </a:r>
          </a:p>
        </p:txBody>
      </p:sp>
      <p:grpSp>
        <p:nvGrpSpPr>
          <p:cNvPr id="20486" name="Group 10"/>
          <p:cNvGrpSpPr>
            <a:grpSpLocks/>
          </p:cNvGrpSpPr>
          <p:nvPr/>
        </p:nvGrpSpPr>
        <p:grpSpPr bwMode="auto">
          <a:xfrm>
            <a:off x="330200" y="1223963"/>
            <a:ext cx="2636838" cy="609600"/>
            <a:chOff x="3051" y="2103"/>
            <a:chExt cx="1661" cy="384"/>
          </a:xfrm>
        </p:grpSpPr>
        <p:sp>
          <p:nvSpPr>
            <p:cNvPr id="20490" name="Text Box 27"/>
            <p:cNvSpPr txBox="1">
              <a:spLocks noChangeArrowheads="1"/>
            </p:cNvSpPr>
            <p:nvPr/>
          </p:nvSpPr>
          <p:spPr bwMode="auto">
            <a:xfrm>
              <a:off x="3368" y="2158"/>
              <a:ext cx="1344" cy="275"/>
            </a:xfrm>
            <a:prstGeom prst="rect">
              <a:avLst/>
            </a:prstGeom>
            <a:solidFill>
              <a:srgbClr val="C9C9FF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Public Works</a:t>
              </a:r>
            </a:p>
          </p:txBody>
        </p:sp>
        <p:sp>
          <p:nvSpPr>
            <p:cNvPr id="386111" name="Text Box 63"/>
            <p:cNvSpPr txBox="1">
              <a:spLocks noChangeArrowheads="1"/>
            </p:cNvSpPr>
            <p:nvPr/>
          </p:nvSpPr>
          <p:spPr bwMode="auto">
            <a:xfrm>
              <a:off x="3051" y="2103"/>
              <a:ext cx="288" cy="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+mn-cs"/>
                </a:rPr>
                <a:t>6</a:t>
              </a:r>
            </a:p>
          </p:txBody>
        </p:sp>
      </p:grpSp>
      <p:grpSp>
        <p:nvGrpSpPr>
          <p:cNvPr id="20487" name="Group 13"/>
          <p:cNvGrpSpPr>
            <a:grpSpLocks/>
          </p:cNvGrpSpPr>
          <p:nvPr/>
        </p:nvGrpSpPr>
        <p:grpSpPr bwMode="auto">
          <a:xfrm>
            <a:off x="330200" y="3035300"/>
            <a:ext cx="1874838" cy="609600"/>
            <a:chOff x="3051" y="2661"/>
            <a:chExt cx="1181" cy="384"/>
          </a:xfrm>
        </p:grpSpPr>
        <p:sp>
          <p:nvSpPr>
            <p:cNvPr id="20488" name="Text Box 28"/>
            <p:cNvSpPr txBox="1">
              <a:spLocks noChangeArrowheads="1"/>
            </p:cNvSpPr>
            <p:nvPr/>
          </p:nvSpPr>
          <p:spPr bwMode="auto">
            <a:xfrm>
              <a:off x="3368" y="2716"/>
              <a:ext cx="864" cy="275"/>
            </a:xfrm>
            <a:prstGeom prst="rect">
              <a:avLst/>
            </a:prstGeom>
            <a:solidFill>
              <a:srgbClr val="FED273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Writing</a:t>
              </a:r>
            </a:p>
          </p:txBody>
        </p:sp>
        <p:sp>
          <p:nvSpPr>
            <p:cNvPr id="386112" name="Text Box 64"/>
            <p:cNvSpPr txBox="1">
              <a:spLocks noChangeArrowheads="1"/>
            </p:cNvSpPr>
            <p:nvPr/>
          </p:nvSpPr>
          <p:spPr bwMode="auto">
            <a:xfrm>
              <a:off x="3051" y="2661"/>
              <a:ext cx="288" cy="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+mn-cs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231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AutoShape 9"/>
          <p:cNvSpPr>
            <a:spLocks noChangeArrowheads="1"/>
          </p:cNvSpPr>
          <p:nvPr/>
        </p:nvSpPr>
        <p:spPr bwMode="auto">
          <a:xfrm rot="5400000" flipH="1">
            <a:off x="1524000" y="1406525"/>
            <a:ext cx="990600" cy="3124200"/>
          </a:xfrm>
          <a:prstGeom prst="upArrowCallout">
            <a:avLst>
              <a:gd name="adj1" fmla="val 31093"/>
              <a:gd name="adj2" fmla="val 30292"/>
              <a:gd name="adj3" fmla="val 40358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  <a:cs typeface="+mn-cs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57200" y="1422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Several factors caused civilizations to change </a:t>
            </a:r>
            <a:br>
              <a:rPr lang="en-US" altLang="en-US" b="1"/>
            </a:br>
            <a:r>
              <a:rPr lang="en-US" altLang="en-US" b="1"/>
              <a:t>over time.</a:t>
            </a:r>
            <a:endParaRPr lang="en-US" alt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46100" y="2574925"/>
            <a:ext cx="236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Environmental Changes</a:t>
            </a:r>
          </a:p>
        </p:txBody>
      </p:sp>
      <p:sp>
        <p:nvSpPr>
          <p:cNvPr id="363525" name="Text Box 5"/>
          <p:cNvSpPr txBox="1">
            <a:spLocks noChangeArrowheads="1"/>
          </p:cNvSpPr>
          <p:nvPr/>
        </p:nvSpPr>
        <p:spPr bwMode="auto">
          <a:xfrm>
            <a:off x="3848100" y="2346325"/>
            <a:ext cx="50292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Dependent on resources such as stone, metals, and lumber.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/>
              <a:t>Climate and geological changes, such as earthquakes, volcanoes, droughts, changes in soil fertility.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57200" y="4606925"/>
            <a:ext cx="3124200" cy="990600"/>
            <a:chOff x="528" y="2902"/>
            <a:chExt cx="1968" cy="624"/>
          </a:xfrm>
        </p:grpSpPr>
        <p:sp>
          <p:nvSpPr>
            <p:cNvPr id="33802" name="AutoShape 10"/>
            <p:cNvSpPr>
              <a:spLocks noChangeArrowheads="1"/>
            </p:cNvSpPr>
            <p:nvPr/>
          </p:nvSpPr>
          <p:spPr bwMode="auto">
            <a:xfrm rot="5400000" flipH="1">
              <a:off x="1200" y="2230"/>
              <a:ext cx="624" cy="1968"/>
            </a:xfrm>
            <a:prstGeom prst="upArrowCallout">
              <a:avLst>
                <a:gd name="adj1" fmla="val 31093"/>
                <a:gd name="adj2" fmla="val 30292"/>
                <a:gd name="adj3" fmla="val 40358"/>
                <a:gd name="adj4" fmla="val 76542"/>
              </a:avLst>
            </a:prstGeom>
            <a:gradFill rotWithShape="1">
              <a:gsLst>
                <a:gs pos="0">
                  <a:srgbClr val="CDCD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  <a:cs typeface="+mn-cs"/>
              </a:endParaRPr>
            </a:p>
          </p:txBody>
        </p:sp>
        <p:sp>
          <p:nvSpPr>
            <p:cNvPr id="21513" name="Text Box 4"/>
            <p:cNvSpPr txBox="1">
              <a:spLocks noChangeArrowheads="1"/>
            </p:cNvSpPr>
            <p:nvPr/>
          </p:nvSpPr>
          <p:spPr bwMode="auto">
            <a:xfrm>
              <a:off x="584" y="2966"/>
              <a:ext cx="148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33CC"/>
                  </a:solidFill>
                </a:rPr>
                <a:t>Cultural Diffusion</a:t>
              </a:r>
            </a:p>
          </p:txBody>
        </p:sp>
      </p:grp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848100" y="4479925"/>
            <a:ext cx="50292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Ideas, customs, and technology  spread between cultures.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/>
              <a:t>Migration, trade, and wars can be sources of cultural diffusion.</a:t>
            </a:r>
          </a:p>
        </p:txBody>
      </p:sp>
    </p:spTree>
    <p:extLst>
      <p:ext uri="{BB962C8B-B14F-4D97-AF65-F5344CB8AC3E}">
        <p14:creationId xmlns:p14="http://schemas.microsoft.com/office/powerpoint/2010/main" val="571716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5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457200" y="1422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Several factors caused civilizations to change </a:t>
            </a:r>
            <a:br>
              <a:rPr lang="en-US" altLang="en-US" b="1"/>
            </a:br>
            <a:r>
              <a:rPr lang="en-US" altLang="en-US" b="1"/>
              <a:t>over time.</a:t>
            </a:r>
            <a:endParaRPr lang="en-US" altLang="en-US"/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 rot="5400000" flipH="1">
            <a:off x="1350962" y="1579563"/>
            <a:ext cx="1336675" cy="3124200"/>
          </a:xfrm>
          <a:prstGeom prst="upArrowCallout">
            <a:avLst>
              <a:gd name="adj1" fmla="val 31093"/>
              <a:gd name="adj2" fmla="val 30292"/>
              <a:gd name="adj3" fmla="val 29909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  <a:cs typeface="+mn-cs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46100" y="2574925"/>
            <a:ext cx="2362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r>
              <a:rPr lang="en-US" altLang="en-US">
                <a:solidFill>
                  <a:srgbClr val="0033CC"/>
                </a:solidFill>
              </a:rPr>
              <a:t>Cities grew into city-states.</a:t>
            </a:r>
          </a:p>
        </p:txBody>
      </p:sp>
      <p:sp>
        <p:nvSpPr>
          <p:cNvPr id="363525" name="Text Box 5"/>
          <p:cNvSpPr txBox="1">
            <a:spLocks noChangeArrowheads="1"/>
          </p:cNvSpPr>
          <p:nvPr/>
        </p:nvSpPr>
        <p:spPr bwMode="auto">
          <a:xfrm>
            <a:off x="3848100" y="2346325"/>
            <a:ext cx="5029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Aft>
                <a:spcPct val="30000"/>
              </a:spcAft>
            </a:pPr>
            <a:r>
              <a:rPr lang="en-US" altLang="en-US" sz="2000"/>
              <a:t>As rulers conquered territory they incorporated neighboring lands.</a:t>
            </a:r>
          </a:p>
          <a:p>
            <a:pPr>
              <a:spcAft>
                <a:spcPct val="30000"/>
              </a:spcAft>
            </a:pPr>
            <a:r>
              <a:rPr lang="en-US" altLang="en-US" sz="2000"/>
              <a:t>Conquered people were forced to provide part of their harvest to the rulers.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57200" y="4606925"/>
            <a:ext cx="3124200" cy="1336675"/>
            <a:chOff x="528" y="2902"/>
            <a:chExt cx="1968" cy="624"/>
          </a:xfrm>
        </p:grpSpPr>
        <p:sp>
          <p:nvSpPr>
            <p:cNvPr id="34836" name="AutoShape 20"/>
            <p:cNvSpPr>
              <a:spLocks noChangeArrowheads="1"/>
            </p:cNvSpPr>
            <p:nvPr/>
          </p:nvSpPr>
          <p:spPr bwMode="auto">
            <a:xfrm rot="5400000" flipH="1">
              <a:off x="1200" y="2230"/>
              <a:ext cx="624" cy="1968"/>
            </a:xfrm>
            <a:prstGeom prst="upArrowCallout">
              <a:avLst>
                <a:gd name="adj1" fmla="val 31093"/>
                <a:gd name="adj2" fmla="val 30292"/>
                <a:gd name="adj3" fmla="val 40358"/>
                <a:gd name="adj4" fmla="val 76542"/>
              </a:avLst>
            </a:prstGeom>
            <a:gradFill rotWithShape="1">
              <a:gsLst>
                <a:gs pos="0">
                  <a:srgbClr val="CDCD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  <a:cs typeface="+mn-cs"/>
              </a:endParaRPr>
            </a:p>
          </p:txBody>
        </p:sp>
        <p:sp>
          <p:nvSpPr>
            <p:cNvPr id="22537" name="Text Box 4"/>
            <p:cNvSpPr txBox="1">
              <a:spLocks noChangeArrowheads="1"/>
            </p:cNvSpPr>
            <p:nvPr/>
          </p:nvSpPr>
          <p:spPr bwMode="auto">
            <a:xfrm>
              <a:off x="584" y="2966"/>
              <a:ext cx="1488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r>
                <a:rPr lang="en-US" altLang="en-US">
                  <a:solidFill>
                    <a:srgbClr val="0033CC"/>
                  </a:solidFill>
                </a:rPr>
                <a:t>The first empires were established.</a:t>
              </a:r>
            </a:p>
          </p:txBody>
        </p:sp>
      </p:grp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848100" y="4479925"/>
            <a:ext cx="50292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Aft>
                <a:spcPct val="30000"/>
              </a:spcAft>
            </a:pPr>
            <a:r>
              <a:rPr lang="en-US" altLang="en-US" sz="2000"/>
              <a:t>An </a:t>
            </a:r>
            <a:r>
              <a:rPr lang="en-US" altLang="en-US" sz="2000" b="1">
                <a:solidFill>
                  <a:srgbClr val="FF0000"/>
                </a:solidFill>
              </a:rPr>
              <a:t>empire</a:t>
            </a:r>
            <a:r>
              <a:rPr lang="en-US" altLang="en-US" sz="2000"/>
              <a:t> was a group of states and territories conquered by one ruler. </a:t>
            </a:r>
          </a:p>
          <a:p>
            <a:pPr>
              <a:spcAft>
                <a:spcPct val="30000"/>
              </a:spcAft>
            </a:pPr>
            <a:r>
              <a:rPr lang="en-US" altLang="en-US" sz="2000"/>
              <a:t>Defeat could be painful but often ended wars.</a:t>
            </a:r>
          </a:p>
        </p:txBody>
      </p:sp>
    </p:spTree>
    <p:extLst>
      <p:ext uri="{BB962C8B-B14F-4D97-AF65-F5344CB8AC3E}">
        <p14:creationId xmlns:p14="http://schemas.microsoft.com/office/powerpoint/2010/main" val="772526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5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5613400" y="1638300"/>
            <a:ext cx="30480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/>
              <a:t>About 3300 B.C., the world’s first civilization developed between the Tigris and</a:t>
            </a:r>
            <a:r>
              <a:rPr lang="en-US" altLang="en-US"/>
              <a:t> </a:t>
            </a:r>
            <a:r>
              <a:rPr lang="en-US" altLang="en-US" b="1"/>
              <a:t>Euphrates rivers </a:t>
            </a:r>
            <a:br>
              <a:rPr lang="en-US" altLang="en-US" b="1"/>
            </a:br>
            <a:r>
              <a:rPr lang="en-US" altLang="en-US" b="1"/>
              <a:t>at </a:t>
            </a:r>
            <a:r>
              <a:rPr lang="en-US" altLang="en-US" b="1">
                <a:solidFill>
                  <a:srgbClr val="FF0000"/>
                </a:solidFill>
              </a:rPr>
              <a:t>Sumer</a:t>
            </a:r>
            <a:r>
              <a:rPr lang="en-US" altLang="en-US" b="1"/>
              <a:t> in southeastern </a:t>
            </a:r>
            <a:r>
              <a:rPr lang="en-US" altLang="en-US" b="1">
                <a:solidFill>
                  <a:srgbClr val="FF0000"/>
                </a:solidFill>
              </a:rPr>
              <a:t>Mesopotamia.</a:t>
            </a:r>
            <a:endParaRPr lang="en-US" altLang="en-US" b="1"/>
          </a:p>
        </p:txBody>
      </p:sp>
      <p:pic>
        <p:nvPicPr>
          <p:cNvPr id="10243" name="Picture 4" descr="WH_ch2_S1_Sumer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4495800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471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5"/>
          <p:cNvGraphicFramePr>
            <a:graphicFrameLocks/>
          </p:cNvGraphicFramePr>
          <p:nvPr/>
        </p:nvGraphicFramePr>
        <p:xfrm>
          <a:off x="1143000" y="1397000"/>
          <a:ext cx="6858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icture" r:id="rId4" imgW="0" imgH="0" progId="Word.Picture.8">
                  <p:embed/>
                </p:oleObj>
              </mc:Choice>
              <mc:Fallback>
                <p:oleObj name="Picture" r:id="rId4" imgW="0" imgH="0" progId="Word.Picture.8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97000"/>
                        <a:ext cx="6858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AutoShape 9"/>
          <p:cNvSpPr>
            <a:spLocks noChangeAspect="1" noChangeArrowheads="1" noTextEdit="1"/>
          </p:cNvSpPr>
          <p:nvPr/>
        </p:nvSpPr>
        <p:spPr bwMode="auto">
          <a:xfrm>
            <a:off x="-85725" y="1066800"/>
            <a:ext cx="9315450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343400" y="1727200"/>
            <a:ext cx="2057400" cy="1828800"/>
            <a:chOff x="2736" y="1088"/>
            <a:chExt cx="1296" cy="1152"/>
          </a:xfrm>
        </p:grpSpPr>
        <p:sp>
          <p:nvSpPr>
            <p:cNvPr id="1029" name="_s1029"/>
            <p:cNvSpPr>
              <a:spLocks noChangeArrowheads="1"/>
            </p:cNvSpPr>
            <p:nvPr/>
          </p:nvSpPr>
          <p:spPr bwMode="auto">
            <a:xfrm flipV="1">
              <a:off x="2824" y="1088"/>
              <a:ext cx="1104" cy="1152"/>
            </a:xfrm>
            <a:custGeom>
              <a:avLst/>
              <a:gdLst>
                <a:gd name="G0" fmla="+- 10800 0 0"/>
                <a:gd name="G1" fmla="+- 21600 0 10800"/>
                <a:gd name="G2" fmla="*/ 10800 1 2"/>
                <a:gd name="G3" fmla="+- 21600 0 G2"/>
                <a:gd name="G4" fmla="+/ 10800 21600 2"/>
                <a:gd name="G5" fmla="+/ G1 0 2"/>
                <a:gd name="G6" fmla="*/ 21600 21600 10800"/>
                <a:gd name="G7" fmla="*/ G6 1 2"/>
                <a:gd name="G8" fmla="+- 21600 0 G7"/>
                <a:gd name="G9" fmla="*/ 21600 1 2"/>
                <a:gd name="G10" fmla="+- 10800 0 G9"/>
                <a:gd name="G11" fmla="?: G10 G8 0"/>
                <a:gd name="G12" fmla="?: G10 G7 21600"/>
                <a:gd name="T0" fmla="*/ 16200 w 21600"/>
                <a:gd name="T1" fmla="*/ 10800 h 21600"/>
                <a:gd name="T2" fmla="*/ 10800 w 21600"/>
                <a:gd name="T3" fmla="*/ 21600 h 21600"/>
                <a:gd name="T4" fmla="*/ 5400 w 21600"/>
                <a:gd name="T5" fmla="*/ 10800 h 21600"/>
                <a:gd name="T6" fmla="*/ 10800 w 21600"/>
                <a:gd name="T7" fmla="*/ 0 h 21600"/>
                <a:gd name="T8" fmla="*/ 7200 w 21600"/>
                <a:gd name="T9" fmla="*/ 7200 h 21600"/>
                <a:gd name="T10" fmla="*/ 14400 w 21600"/>
                <a:gd name="T11" fmla="*/ 14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6699"/>
            </a:solidFill>
            <a:ln w="9525" algn="in">
              <a:solidFill>
                <a:schemeClr val="tx1"/>
              </a:solidFill>
              <a:miter lim="800000"/>
              <a:headEnd/>
              <a:tailEnd/>
            </a:ln>
            <a:effectLst>
              <a:outerShdw dist="127000" dir="2212194" algn="ctr" rotWithShape="0">
                <a:srgbClr val="C2C2C2">
                  <a:alpha val="82001"/>
                </a:srgbClr>
              </a:outerShdw>
            </a:effectLst>
          </p:spPr>
          <p:txBody>
            <a:bodyPr rot="10800000" wrap="none" lIns="0" tIns="0" rIns="0" bIns="0" anchor="ctr"/>
            <a:lstStyle/>
            <a:p>
              <a:pPr algn="ctr" eaLnBrk="0" hangingPunct="0">
                <a:defRPr/>
              </a:pPr>
              <a:endParaRPr lang="en-US" sz="2800">
                <a:solidFill>
                  <a:srgbClr val="000000"/>
                </a:solidFill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1038" name="Text Box 13"/>
            <p:cNvSpPr txBox="1">
              <a:spLocks noChangeArrowheads="1"/>
            </p:cNvSpPr>
            <p:nvPr/>
          </p:nvSpPr>
          <p:spPr bwMode="auto">
            <a:xfrm>
              <a:off x="2736" y="1532"/>
              <a:ext cx="1296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>
                  <a:solidFill>
                    <a:schemeClr val="bg1"/>
                  </a:solidFill>
                </a:rPr>
                <a:t>Rulers,</a:t>
              </a:r>
              <a:br>
                <a:rPr lang="en-US" altLang="en-US" sz="1200">
                  <a:solidFill>
                    <a:schemeClr val="bg1"/>
                  </a:solidFill>
                </a:rPr>
              </a:br>
              <a:r>
                <a:rPr lang="en-US" altLang="en-US" sz="1200">
                  <a:solidFill>
                    <a:schemeClr val="bg1"/>
                  </a:solidFill>
                </a:rPr>
                <a:t>leading </a:t>
              </a:r>
              <a:br>
                <a:rPr lang="en-US" altLang="en-US" sz="1200">
                  <a:solidFill>
                    <a:schemeClr val="bg1"/>
                  </a:solidFill>
                </a:rPr>
              </a:br>
              <a:r>
                <a:rPr lang="en-US" altLang="en-US" sz="1200">
                  <a:solidFill>
                    <a:schemeClr val="bg1"/>
                  </a:solidFill>
                </a:rPr>
                <a:t>officials,</a:t>
              </a:r>
              <a:br>
                <a:rPr lang="en-US" altLang="en-US" sz="1200">
                  <a:solidFill>
                    <a:schemeClr val="bg1"/>
                  </a:solidFill>
                </a:rPr>
              </a:br>
              <a:r>
                <a:rPr lang="en-US" altLang="en-US" sz="1200">
                  <a:solidFill>
                    <a:schemeClr val="bg1"/>
                  </a:solidFill>
                </a:rPr>
                <a:t>high priests 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810000" y="3352800"/>
            <a:ext cx="3121025" cy="1368425"/>
            <a:chOff x="2409" y="1920"/>
            <a:chExt cx="1966" cy="958"/>
          </a:xfrm>
        </p:grpSpPr>
        <p:sp>
          <p:nvSpPr>
            <p:cNvPr id="1030" name="_s1030"/>
            <p:cNvSpPr>
              <a:spLocks noChangeArrowheads="1"/>
            </p:cNvSpPr>
            <p:nvPr/>
          </p:nvSpPr>
          <p:spPr bwMode="auto">
            <a:xfrm flipV="1">
              <a:off x="2409" y="1920"/>
              <a:ext cx="1966" cy="95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9C9FF"/>
            </a:solidFill>
            <a:ln w="9525" algn="in">
              <a:solidFill>
                <a:schemeClr val="tx1"/>
              </a:solidFill>
              <a:miter lim="800000"/>
              <a:headEnd/>
              <a:tailEnd/>
            </a:ln>
            <a:effectLst>
              <a:outerShdw dist="127000" dir="2212194" algn="ctr" rotWithShape="0">
                <a:srgbClr val="C2C2C2">
                  <a:alpha val="82001"/>
                </a:srgbClr>
              </a:outerShdw>
            </a:effectLst>
          </p:spPr>
          <p:txBody>
            <a:bodyPr rot="10800000" wrap="none" lIns="0" tIns="0" rIns="0" bIns="0" anchor="ctr"/>
            <a:lstStyle/>
            <a:p>
              <a:pPr algn="ctr" eaLnBrk="0" hangingPunct="0">
                <a:defRPr/>
              </a:pPr>
              <a:endParaRPr lang="en-US" sz="2800">
                <a:solidFill>
                  <a:srgbClr val="000000"/>
                </a:solidFill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2" name="Text Box 14"/>
            <p:cNvSpPr txBox="1">
              <a:spLocks noChangeArrowheads="1"/>
            </p:cNvSpPr>
            <p:nvPr/>
          </p:nvSpPr>
          <p:spPr bwMode="auto">
            <a:xfrm>
              <a:off x="2480" y="2168"/>
              <a:ext cx="1824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/>
                <a:t>Lesser priests, </a:t>
              </a:r>
              <a:br>
                <a:rPr lang="en-US" altLang="en-US" sz="1600"/>
              </a:br>
              <a:r>
                <a:rPr lang="en-US" altLang="en-US" sz="1600"/>
                <a:t>scribes, merchants </a:t>
              </a:r>
              <a:br>
                <a:rPr lang="en-US" altLang="en-US" sz="1600"/>
              </a:br>
              <a:r>
                <a:rPr lang="en-US" altLang="en-US" sz="1600"/>
                <a:t>and artisans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048000" y="4724400"/>
            <a:ext cx="4679950" cy="1371600"/>
            <a:chOff x="1920" y="2882"/>
            <a:chExt cx="2948" cy="958"/>
          </a:xfrm>
        </p:grpSpPr>
        <p:sp>
          <p:nvSpPr>
            <p:cNvPr id="1031" name="_s1031"/>
            <p:cNvSpPr>
              <a:spLocks noChangeArrowheads="1"/>
            </p:cNvSpPr>
            <p:nvPr/>
          </p:nvSpPr>
          <p:spPr bwMode="auto">
            <a:xfrm flipV="1">
              <a:off x="1920" y="2882"/>
              <a:ext cx="2948" cy="958"/>
            </a:xfrm>
            <a:custGeom>
              <a:avLst/>
              <a:gdLst>
                <a:gd name="G0" fmla="+- 3600 0 0"/>
                <a:gd name="G1" fmla="+- 21600 0 3600"/>
                <a:gd name="G2" fmla="*/ 3600 1 2"/>
                <a:gd name="G3" fmla="+- 21600 0 G2"/>
                <a:gd name="G4" fmla="+/ 3600 21600 2"/>
                <a:gd name="G5" fmla="+/ G1 0 2"/>
                <a:gd name="G6" fmla="*/ 21600 21600 3600"/>
                <a:gd name="G7" fmla="*/ G6 1 2"/>
                <a:gd name="G8" fmla="+- 21600 0 G7"/>
                <a:gd name="G9" fmla="*/ 21600 1 2"/>
                <a:gd name="G10" fmla="+- 3600 0 G9"/>
                <a:gd name="G11" fmla="?: G10 G8 0"/>
                <a:gd name="G12" fmla="?: G10 G7 21600"/>
                <a:gd name="T0" fmla="*/ 19800 w 21600"/>
                <a:gd name="T1" fmla="*/ 10800 h 21600"/>
                <a:gd name="T2" fmla="*/ 10800 w 21600"/>
                <a:gd name="T3" fmla="*/ 21600 h 21600"/>
                <a:gd name="T4" fmla="*/ 1800 w 21600"/>
                <a:gd name="T5" fmla="*/ 10800 h 21600"/>
                <a:gd name="T6" fmla="*/ 10800 w 21600"/>
                <a:gd name="T7" fmla="*/ 0 h 21600"/>
                <a:gd name="T8" fmla="*/ 3600 w 21600"/>
                <a:gd name="T9" fmla="*/ 3600 h 21600"/>
                <a:gd name="T10" fmla="*/ 18000 w 21600"/>
                <a:gd name="T11" fmla="*/ 18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in">
              <a:solidFill>
                <a:schemeClr val="tx1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C2C2C2">
                  <a:alpha val="82001"/>
                </a:srgbClr>
              </a:outerShdw>
            </a:effectLst>
          </p:spPr>
          <p:txBody>
            <a:bodyPr rot="10800000" wrap="none" lIns="0" tIns="0" rIns="0" bIns="0" anchor="ctr"/>
            <a:lstStyle/>
            <a:p>
              <a:pPr algn="ctr" eaLnBrk="0" hangingPunct="0">
                <a:defRPr/>
              </a:pPr>
              <a:endParaRPr lang="en-US" sz="2800">
                <a:solidFill>
                  <a:srgbClr val="000000"/>
                </a:solidFill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1034" name="Text Box 15"/>
            <p:cNvSpPr txBox="1">
              <a:spLocks noChangeArrowheads="1"/>
            </p:cNvSpPr>
            <p:nvPr/>
          </p:nvSpPr>
          <p:spPr bwMode="auto">
            <a:xfrm>
              <a:off x="2408" y="3032"/>
              <a:ext cx="196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/>
                <a:t>Farmers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en-US" altLang="en-US" sz="1600"/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/>
                <a:t>Slaves</a:t>
              </a:r>
            </a:p>
          </p:txBody>
        </p:sp>
      </p:grpSp>
      <p:sp>
        <p:nvSpPr>
          <p:cNvPr id="1036" name="Text Box 17"/>
          <p:cNvSpPr txBox="1">
            <a:spLocks noChangeArrowheads="1"/>
          </p:cNvSpPr>
          <p:nvPr/>
        </p:nvSpPr>
        <p:spPr bwMode="auto">
          <a:xfrm>
            <a:off x="6324600" y="1752600"/>
            <a:ext cx="23622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/>
              <a:t>Women lacked legal equality, but some were educated and some female deities were honored. </a:t>
            </a:r>
          </a:p>
        </p:txBody>
      </p:sp>
      <p:sp>
        <p:nvSpPr>
          <p:cNvPr id="1032" name="Text Box 18"/>
          <p:cNvSpPr txBox="1">
            <a:spLocks noChangeArrowheads="1"/>
          </p:cNvSpPr>
          <p:nvPr/>
        </p:nvSpPr>
        <p:spPr bwMode="auto">
          <a:xfrm>
            <a:off x="457200" y="1752600"/>
            <a:ext cx="4191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Sumerian society was highly structured</a:t>
            </a:r>
            <a:r>
              <a:rPr lang="en-US" altLang="en-US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Each city-state had a </a:t>
            </a:r>
            <a:r>
              <a:rPr lang="en-US" altLang="en-US" b="1">
                <a:solidFill>
                  <a:srgbClr val="FF0000"/>
                </a:solidFill>
              </a:rPr>
              <a:t>hierarchy,</a:t>
            </a:r>
            <a:r>
              <a:rPr lang="en-US" altLang="en-US"/>
              <a:t> a system </a:t>
            </a:r>
            <a:br>
              <a:rPr lang="en-US" altLang="en-US"/>
            </a:br>
            <a:r>
              <a:rPr lang="en-US" altLang="en-US"/>
              <a:t>for ranking groups </a:t>
            </a:r>
            <a:br>
              <a:rPr lang="en-US" altLang="en-US"/>
            </a:br>
            <a:r>
              <a:rPr lang="en-US" altLang="en-US"/>
              <a:t>of people: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086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AutoShape 7"/>
          <p:cNvSpPr>
            <a:spLocks noChangeArrowheads="1"/>
          </p:cNvSpPr>
          <p:nvPr/>
        </p:nvSpPr>
        <p:spPr bwMode="auto">
          <a:xfrm rot="5400000" flipH="1">
            <a:off x="2586037" y="1951038"/>
            <a:ext cx="542925" cy="2667000"/>
          </a:xfrm>
          <a:prstGeom prst="upArrowCallout">
            <a:avLst>
              <a:gd name="adj1" fmla="val 39185"/>
              <a:gd name="adj2" fmla="val 37431"/>
              <a:gd name="adj3" fmla="val 48827"/>
              <a:gd name="adj4" fmla="val 78394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  <a:cs typeface="+mn-cs"/>
            </a:endParaRPr>
          </a:p>
        </p:txBody>
      </p:sp>
      <p:sp>
        <p:nvSpPr>
          <p:cNvPr id="11267" name="Rectangle 29"/>
          <p:cNvSpPr>
            <a:spLocks noChangeArrowheads="1"/>
          </p:cNvSpPr>
          <p:nvPr/>
        </p:nvSpPr>
        <p:spPr bwMode="auto">
          <a:xfrm>
            <a:off x="838200" y="1638300"/>
            <a:ext cx="74676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spcAft>
                <a:spcPct val="60000"/>
              </a:spcAft>
            </a:pPr>
            <a:r>
              <a:rPr lang="en-US" altLang="en-US" b="1"/>
              <a:t>Historians are like detectives. They evaluate and interpret evidence. </a:t>
            </a:r>
            <a:endParaRPr lang="en-US" altLang="en-US"/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4559300" y="3035300"/>
            <a:ext cx="35052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/>
              <a:t>Assess information 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/>
              <a:t>Look for causes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/>
              <a:t>Explain events</a:t>
            </a:r>
          </a:p>
        </p:txBody>
      </p:sp>
      <p:sp>
        <p:nvSpPr>
          <p:cNvPr id="11269" name="Text Box 21"/>
          <p:cNvSpPr txBox="1">
            <a:spLocks noChangeArrowheads="1"/>
          </p:cNvSpPr>
          <p:nvPr/>
        </p:nvSpPr>
        <p:spPr bwMode="auto">
          <a:xfrm>
            <a:off x="1600200" y="3060700"/>
            <a:ext cx="1981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Historians:</a:t>
            </a:r>
            <a:endParaRPr lang="en-US" altLang="en-US"/>
          </a:p>
        </p:txBody>
      </p:sp>
      <p:sp>
        <p:nvSpPr>
          <p:cNvPr id="22534" name="Text Box 22"/>
          <p:cNvSpPr txBox="1">
            <a:spLocks noChangeArrowheads="1"/>
          </p:cNvSpPr>
          <p:nvPr/>
        </p:nvSpPr>
        <p:spPr bwMode="auto">
          <a:xfrm>
            <a:off x="838200" y="50800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33CC"/>
                </a:solidFill>
              </a:rPr>
              <a:t>Historians explain the past to help us better understand events today and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270816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9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9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9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9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8" grpId="0" build="p"/>
      <p:bldP spid="225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457200" y="1435100"/>
            <a:ext cx="8229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To ensure the safety of their city-state, Sumerians believed it was their responsibility to keep the deities happy.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343400" y="3048000"/>
            <a:ext cx="4038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Each city built a </a:t>
            </a:r>
            <a:r>
              <a:rPr lang="en-US" altLang="en-US" b="1">
                <a:solidFill>
                  <a:srgbClr val="FF0000"/>
                </a:solidFill>
              </a:rPr>
              <a:t>ziggurat,</a:t>
            </a:r>
            <a:r>
              <a:rPr lang="en-US" altLang="en-US">
                <a:solidFill>
                  <a:srgbClr val="0033CC"/>
                </a:solidFill>
              </a:rPr>
              <a:t> a large stepped platform topped by a temple.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7467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Holy days were celebrated with ceremonies and processions for the gods. Sumerians believed in a grim afterlife.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3600" y="4038600"/>
            <a:ext cx="1752600" cy="2286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2200" y="3733800"/>
            <a:ext cx="1295400" cy="3048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7000" y="3505200"/>
            <a:ext cx="685800" cy="2286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entagon 8"/>
          <p:cNvSpPr>
            <a:spLocks noChangeArrowheads="1"/>
          </p:cNvSpPr>
          <p:nvPr/>
        </p:nvSpPr>
        <p:spPr bwMode="auto">
          <a:xfrm rot="-5400000">
            <a:off x="2800350" y="3143250"/>
            <a:ext cx="381000" cy="342900"/>
          </a:xfrm>
          <a:prstGeom prst="homePlate">
            <a:avLst>
              <a:gd name="adj" fmla="val 50000"/>
            </a:avLst>
          </a:prstGeom>
          <a:solidFill>
            <a:srgbClr val="C0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49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38200" y="1752600"/>
            <a:ext cx="7848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en-US" b="1"/>
              <a:t>Sumerian scholars developed astronomy and mathematics.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838200" y="2895600"/>
            <a:ext cx="78486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/>
              <a:t>They recorded the movements of planets and stars.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/>
              <a:t>They created a number system based on  six.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838200" y="4267200"/>
            <a:ext cx="7467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Babylonians, Greeks, and Romans all used Sumerian knowledge.</a:t>
            </a:r>
          </a:p>
        </p:txBody>
      </p:sp>
    </p:spTree>
    <p:extLst>
      <p:ext uri="{BB962C8B-B14F-4D97-AF65-F5344CB8AC3E}">
        <p14:creationId xmlns:p14="http://schemas.microsoft.com/office/powerpoint/2010/main" val="288233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838200" y="3398838"/>
            <a:ext cx="7467600" cy="2286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38200" y="16383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Hammurabi’s Code was the first attempt to </a:t>
            </a:r>
            <a:r>
              <a:rPr lang="en-US" altLang="en-US" b="1">
                <a:solidFill>
                  <a:srgbClr val="FF0000"/>
                </a:solidFill>
              </a:rPr>
              <a:t>codify </a:t>
            </a:r>
            <a:r>
              <a:rPr lang="en-US" altLang="en-US" b="1"/>
              <a:t>or arrange and put laws in writing.</a:t>
            </a:r>
            <a:endParaRPr lang="en-US" altLang="en-US"/>
          </a:p>
        </p:txBody>
      </p:sp>
      <p:sp>
        <p:nvSpPr>
          <p:cNvPr id="11268" name="Text Box 20"/>
          <p:cNvSpPr txBox="1">
            <a:spLocks noChangeArrowheads="1"/>
          </p:cNvSpPr>
          <p:nvPr/>
        </p:nvSpPr>
        <p:spPr bwMode="auto">
          <a:xfrm>
            <a:off x="838200" y="2560638"/>
            <a:ext cx="731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Laws were divided into two branches still used today:</a:t>
            </a:r>
          </a:p>
        </p:txBody>
      </p:sp>
      <p:graphicFrame>
        <p:nvGraphicFramePr>
          <p:cNvPr id="23589" name="Group 37"/>
          <p:cNvGraphicFramePr>
            <a:graphicFrameLocks noGrp="1"/>
          </p:cNvGraphicFramePr>
          <p:nvPr/>
        </p:nvGraphicFramePr>
        <p:xfrm>
          <a:off x="936625" y="3475038"/>
          <a:ext cx="7270750" cy="2135187"/>
        </p:xfrm>
        <a:graphic>
          <a:graphicData uri="http://schemas.openxmlformats.org/drawingml/2006/table">
            <a:tbl>
              <a:tblPr/>
              <a:tblGrid>
                <a:gridCol w="3635375"/>
                <a:gridCol w="3635375"/>
              </a:tblGrid>
              <a:tr h="4267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84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76" name="Text Box 33"/>
          <p:cNvSpPr txBox="1">
            <a:spLocks noChangeArrowheads="1"/>
          </p:cNvSpPr>
          <p:nvPr/>
        </p:nvSpPr>
        <p:spPr bwMode="auto">
          <a:xfrm>
            <a:off x="838200" y="3462338"/>
            <a:ext cx="3733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spcAft>
                <a:spcPct val="60000"/>
              </a:spcAft>
            </a:pPr>
            <a:r>
              <a:rPr lang="en-US" altLang="en-US" sz="2000"/>
              <a:t>Civil Law</a:t>
            </a:r>
            <a:endParaRPr lang="en-US" altLang="en-US" sz="1800">
              <a:latin typeface="Arial" pitchFamily="34" charset="0"/>
            </a:endParaRPr>
          </a:p>
          <a:p>
            <a:pPr algn="ctr">
              <a:spcAft>
                <a:spcPct val="60000"/>
              </a:spcAft>
            </a:pPr>
            <a:r>
              <a:rPr lang="en-US" altLang="en-US" sz="2000"/>
              <a:t>Private rights, taxes, </a:t>
            </a:r>
            <a:br>
              <a:rPr lang="en-US" altLang="en-US" sz="2000"/>
            </a:br>
            <a:r>
              <a:rPr lang="en-US" altLang="en-US" sz="2000"/>
              <a:t>business contracts, </a:t>
            </a:r>
            <a:br>
              <a:rPr lang="en-US" altLang="en-US" sz="2000"/>
            </a:br>
            <a:r>
              <a:rPr lang="en-US" altLang="en-US" sz="2000"/>
              <a:t>marriages, divorce, and property inheritance.</a:t>
            </a:r>
            <a:endParaRPr lang="en-US" altLang="en-US"/>
          </a:p>
        </p:txBody>
      </p:sp>
      <p:sp>
        <p:nvSpPr>
          <p:cNvPr id="11277" name="Text Box 34"/>
          <p:cNvSpPr txBox="1">
            <a:spLocks noChangeArrowheads="1"/>
          </p:cNvSpPr>
          <p:nvPr/>
        </p:nvSpPr>
        <p:spPr bwMode="auto">
          <a:xfrm>
            <a:off x="4572000" y="3462338"/>
            <a:ext cx="3733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spcAft>
                <a:spcPct val="60000"/>
              </a:spcAft>
            </a:pPr>
            <a:r>
              <a:rPr lang="en-US" altLang="en-US" sz="2000"/>
              <a:t>Criminal Law</a:t>
            </a:r>
            <a:endParaRPr lang="en-US" altLang="en-US" sz="1800">
              <a:latin typeface="Arial" pitchFamily="34" charset="0"/>
            </a:endParaRPr>
          </a:p>
          <a:p>
            <a:pPr algn="ctr">
              <a:spcAft>
                <a:spcPct val="60000"/>
              </a:spcAft>
            </a:pPr>
            <a:r>
              <a:rPr lang="en-US" altLang="en-US" sz="2000"/>
              <a:t>Robbery, assault, murder, and personal offenses. </a:t>
            </a:r>
            <a:br>
              <a:rPr lang="en-US" altLang="en-US" sz="2000"/>
            </a:br>
            <a:r>
              <a:rPr lang="en-US" altLang="en-US" sz="2000"/>
              <a:t>Set out specific punishments for specific offenses.</a:t>
            </a:r>
            <a:r>
              <a:rPr lang="en-US" altLang="en-US" sz="1800">
                <a:latin typeface="Arial" pitchFamily="34" charset="0"/>
              </a:rPr>
              <a:t>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043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38200" y="2286000"/>
            <a:ext cx="74676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/>
              <a:t>In 1400 B.C. the Hittites  used a new technology, to conquer Mesopotamia―ironworking. </a:t>
            </a:r>
            <a:r>
              <a:rPr lang="en-US" altLang="en-US">
                <a:solidFill>
                  <a:srgbClr val="0033CC"/>
                </a:solidFill>
              </a:rPr>
              <a:t>Iron was plentiful and stronger than bronze.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>
                <a:solidFill>
                  <a:srgbClr val="0033CC"/>
                </a:solidFill>
              </a:rPr>
              <a:t>The Hittites also built larger, stronger, three-man chariots. </a:t>
            </a:r>
          </a:p>
          <a:p>
            <a:pPr eaLnBrk="1" hangingPunct="1">
              <a:buFontTx/>
              <a:buChar char="•"/>
            </a:pPr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838200" y="17526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Beginning of the Iron Age</a:t>
            </a:r>
          </a:p>
        </p:txBody>
      </p:sp>
    </p:spTree>
    <p:extLst>
      <p:ext uri="{BB962C8B-B14F-4D97-AF65-F5344CB8AC3E}">
        <p14:creationId xmlns:p14="http://schemas.microsoft.com/office/powerpoint/2010/main" val="2390466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38200" y="2667000"/>
            <a:ext cx="74676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Times" pitchFamily="28" charset="0"/>
              <a:buChar char="•"/>
            </a:pPr>
            <a:r>
              <a:rPr lang="en-US" altLang="en-US"/>
              <a:t>He rebuilt temples, canals, roads, and palaces.</a:t>
            </a:r>
          </a:p>
          <a:p>
            <a:pPr eaLnBrk="1" hangingPunct="1">
              <a:spcAft>
                <a:spcPct val="60000"/>
              </a:spcAft>
              <a:buFont typeface="Times" pitchFamily="28" charset="0"/>
              <a:buChar char="•"/>
            </a:pPr>
            <a:r>
              <a:rPr lang="en-US" altLang="en-US"/>
              <a:t>A defensive moat and walls surrounded the city.</a:t>
            </a:r>
          </a:p>
          <a:p>
            <a:pPr eaLnBrk="1" hangingPunct="1">
              <a:spcAft>
                <a:spcPct val="60000"/>
              </a:spcAft>
              <a:buFont typeface="Times" pitchFamily="28" charset="0"/>
              <a:buChar char="•"/>
            </a:pPr>
            <a:r>
              <a:rPr lang="en-US" altLang="en-US"/>
              <a:t>The empire stretched from the Persian Gulf to the Mediterranean Sea.</a:t>
            </a:r>
          </a:p>
          <a:p>
            <a:pPr eaLnBrk="1" hangingPunct="1">
              <a:buFont typeface="Times" pitchFamily="28" charset="0"/>
              <a:buChar char="•"/>
            </a:pPr>
            <a:r>
              <a:rPr lang="en-US" altLang="en-US"/>
              <a:t>He may have built the mythical </a:t>
            </a:r>
            <a:r>
              <a:rPr lang="en-US" altLang="en-US">
                <a:solidFill>
                  <a:srgbClr val="0033CC"/>
                </a:solidFill>
              </a:rPr>
              <a:t>“Hanging Gardens,”</a:t>
            </a:r>
            <a:r>
              <a:rPr lang="en-US" altLang="en-US">
                <a:solidFill>
                  <a:srgbClr val="0066CC"/>
                </a:solidFill>
              </a:rPr>
              <a:t> </a:t>
            </a:r>
            <a:r>
              <a:rPr lang="en-US" altLang="en-US"/>
              <a:t>one of the</a:t>
            </a:r>
            <a:r>
              <a:rPr lang="en-US" altLang="en-US">
                <a:solidFill>
                  <a:srgbClr val="0000FF"/>
                </a:solidFill>
              </a:rPr>
              <a:t> </a:t>
            </a:r>
            <a:r>
              <a:rPr lang="en-US" altLang="en-US">
                <a:solidFill>
                  <a:srgbClr val="0033CC"/>
                </a:solidFill>
              </a:rPr>
              <a:t>“seven wonders of the ancient world.”</a:t>
            </a:r>
            <a:endParaRPr lang="en-US" altLang="en-US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838200" y="1752600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Under Nebuchadnezzar, Babylon again became </a:t>
            </a:r>
            <a:br>
              <a:rPr lang="en-US" altLang="en-US" b="1"/>
            </a:br>
            <a:r>
              <a:rPr lang="en-US" altLang="en-US" b="1"/>
              <a:t>a great city. </a:t>
            </a:r>
          </a:p>
        </p:txBody>
      </p:sp>
    </p:spTree>
    <p:extLst>
      <p:ext uri="{BB962C8B-B14F-4D97-AF65-F5344CB8AC3E}">
        <p14:creationId xmlns:p14="http://schemas.microsoft.com/office/powerpoint/2010/main" val="314234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0"/>
          <p:cNvSpPr txBox="1">
            <a:spLocks noChangeArrowheads="1"/>
          </p:cNvSpPr>
          <p:nvPr/>
        </p:nvSpPr>
        <p:spPr bwMode="auto">
          <a:xfrm>
            <a:off x="838200" y="1447800"/>
            <a:ext cx="7467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The Persian Empire under Emperor Darius I</a:t>
            </a:r>
          </a:p>
        </p:txBody>
      </p:sp>
      <p:pic>
        <p:nvPicPr>
          <p:cNvPr id="19459" name="Picture 4" descr="WH_ch2_S2_PersianEmpire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467600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142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08000" y="1384300"/>
            <a:ext cx="8178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Phoenician sailors were the “carriers of civilization” who spread Middle Eastern civilization around the Mediterranean.</a:t>
            </a:r>
            <a:endParaRPr lang="en-US" altLang="en-US"/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4978400" y="2590800"/>
            <a:ext cx="30480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Phoenicians set up colonies in North Africa, Spain, and Sicily. They sailed as far as Britain. </a:t>
            </a:r>
          </a:p>
        </p:txBody>
      </p:sp>
      <p:pic>
        <p:nvPicPr>
          <p:cNvPr id="22532" name="Picture 5" descr="WH_ch2_S2_Phoenician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00338"/>
            <a:ext cx="350520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742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4"/>
          <p:cNvSpPr txBox="1">
            <a:spLocks noChangeArrowheads="1"/>
          </p:cNvSpPr>
          <p:nvPr/>
        </p:nvSpPr>
        <p:spPr bwMode="auto">
          <a:xfrm>
            <a:off x="5092700" y="2235200"/>
            <a:ext cx="3479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The Greeks later </a:t>
            </a:r>
            <a:br>
              <a:rPr lang="en-US" altLang="en-US">
                <a:solidFill>
                  <a:srgbClr val="0033CC"/>
                </a:solidFill>
              </a:rPr>
            </a:br>
            <a:r>
              <a:rPr lang="en-US" altLang="en-US">
                <a:solidFill>
                  <a:srgbClr val="0033CC"/>
                </a:solidFill>
              </a:rPr>
              <a:t>added vowel sounds </a:t>
            </a:r>
            <a:br>
              <a:rPr lang="en-US" altLang="en-US">
                <a:solidFill>
                  <a:srgbClr val="0033CC"/>
                </a:solidFill>
              </a:rPr>
            </a:br>
            <a:r>
              <a:rPr lang="en-US" altLang="en-US">
                <a:solidFill>
                  <a:srgbClr val="0033CC"/>
                </a:solidFill>
              </a:rPr>
              <a:t>to create the alphabet we use today.</a:t>
            </a:r>
          </a:p>
        </p:txBody>
      </p:sp>
      <p:sp>
        <p:nvSpPr>
          <p:cNvPr id="133126" name="AutoShape 6"/>
          <p:cNvSpPr>
            <a:spLocks noChangeArrowheads="1"/>
          </p:cNvSpPr>
          <p:nvPr/>
        </p:nvSpPr>
        <p:spPr bwMode="auto">
          <a:xfrm rot="5400000" flipH="1">
            <a:off x="1714500" y="876300"/>
            <a:ext cx="2362200" cy="4114800"/>
          </a:xfrm>
          <a:prstGeom prst="upArrowCallout">
            <a:avLst>
              <a:gd name="adj1" fmla="val 20843"/>
              <a:gd name="adj2" fmla="val 18875"/>
              <a:gd name="adj3" fmla="val 22242"/>
              <a:gd name="adj4" fmla="val 79287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952500" y="1854200"/>
            <a:ext cx="30353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The Phoenicians developed our modern </a:t>
            </a:r>
            <a:r>
              <a:rPr lang="en-US" altLang="en-US" b="1">
                <a:solidFill>
                  <a:srgbClr val="FF0000"/>
                </a:solidFill>
              </a:rPr>
              <a:t>alphabet,</a:t>
            </a:r>
            <a:r>
              <a:rPr lang="en-US" altLang="en-US" b="1"/>
              <a:t> based on twenty-two consonant sounds.</a:t>
            </a:r>
            <a:endParaRPr lang="en-US" altLang="en-US"/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838200" y="4800600"/>
            <a:ext cx="7467600" cy="671513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800">
                <a:solidFill>
                  <a:srgbClr val="0033CC"/>
                </a:solidFill>
              </a:rPr>
              <a:t>a</a:t>
            </a:r>
            <a:r>
              <a:rPr lang="en-US" altLang="en-US" sz="3800"/>
              <a:t>bcd</a:t>
            </a:r>
            <a:r>
              <a:rPr lang="en-US" altLang="en-US" sz="3800">
                <a:solidFill>
                  <a:srgbClr val="0033CC"/>
                </a:solidFill>
              </a:rPr>
              <a:t>e</a:t>
            </a:r>
            <a:r>
              <a:rPr lang="en-US" altLang="en-US" sz="3800"/>
              <a:t>fgh</a:t>
            </a:r>
            <a:r>
              <a:rPr lang="en-US" altLang="en-US" sz="3800">
                <a:solidFill>
                  <a:srgbClr val="0033CC"/>
                </a:solidFill>
              </a:rPr>
              <a:t>i</a:t>
            </a:r>
            <a:r>
              <a:rPr lang="en-US" altLang="en-US" sz="3800"/>
              <a:t>jklmn</a:t>
            </a:r>
            <a:r>
              <a:rPr lang="en-US" altLang="en-US" sz="3800">
                <a:solidFill>
                  <a:srgbClr val="0033CC"/>
                </a:solidFill>
              </a:rPr>
              <a:t>o</a:t>
            </a:r>
            <a:r>
              <a:rPr lang="en-US" altLang="en-US" sz="3800"/>
              <a:t>pqrst</a:t>
            </a:r>
            <a:r>
              <a:rPr lang="en-US" altLang="en-US" sz="3800">
                <a:solidFill>
                  <a:srgbClr val="0033CC"/>
                </a:solidFill>
              </a:rPr>
              <a:t>u</a:t>
            </a:r>
            <a:r>
              <a:rPr lang="en-US" altLang="en-US" sz="3800"/>
              <a:t>vwxyz</a:t>
            </a:r>
          </a:p>
        </p:txBody>
      </p:sp>
    </p:spTree>
    <p:extLst>
      <p:ext uri="{BB962C8B-B14F-4D97-AF65-F5344CB8AC3E}">
        <p14:creationId xmlns:p14="http://schemas.microsoft.com/office/powerpoint/2010/main" val="408213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38200" y="2438400"/>
            <a:ext cx="746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en-US"/>
              <a:t>The </a:t>
            </a:r>
            <a:r>
              <a:rPr lang="en-US" altLang="en-US" b="1">
                <a:solidFill>
                  <a:srgbClr val="FF0000"/>
                </a:solidFill>
              </a:rPr>
              <a:t>pharaoh</a:t>
            </a:r>
            <a:r>
              <a:rPr lang="en-US" altLang="en-US"/>
              <a:t> was viewed as a god, though he was expected to act morally.</a:t>
            </a:r>
          </a:p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en-US"/>
              <a:t>Rule was by a </a:t>
            </a:r>
            <a:r>
              <a:rPr lang="en-US" altLang="en-US" b="1">
                <a:solidFill>
                  <a:srgbClr val="FF0000"/>
                </a:solidFill>
              </a:rPr>
              <a:t>bureaucracy </a:t>
            </a:r>
            <a:r>
              <a:rPr lang="en-US" altLang="en-US"/>
              <a:t>or system of departments with different levels of authority.</a:t>
            </a:r>
          </a:p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en-US"/>
              <a:t>A </a:t>
            </a:r>
            <a:r>
              <a:rPr lang="en-US" altLang="en-US" b="1">
                <a:solidFill>
                  <a:srgbClr val="FF0000"/>
                </a:solidFill>
              </a:rPr>
              <a:t>vizier</a:t>
            </a:r>
            <a:r>
              <a:rPr lang="en-US" altLang="en-US"/>
              <a:t> or chief minister supervised departments for taxes, farming, irrigation, etc.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838200" y="1409700"/>
            <a:ext cx="746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During the Old Kingdom, Egypt became a centralized state.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38200" y="52578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</a:t>
            </a:r>
            <a:r>
              <a:rPr lang="en-US" altLang="en-US">
                <a:solidFill>
                  <a:srgbClr val="0033CC"/>
                </a:solidFill>
              </a:rPr>
              <a:t>Great Pyramids</a:t>
            </a:r>
            <a:r>
              <a:rPr lang="en-US" altLang="en-US"/>
              <a:t> were built at Giza, as homes for pharaohs in the afterlife.</a:t>
            </a:r>
          </a:p>
        </p:txBody>
      </p:sp>
    </p:spTree>
    <p:extLst>
      <p:ext uri="{BB962C8B-B14F-4D97-AF65-F5344CB8AC3E}">
        <p14:creationId xmlns:p14="http://schemas.microsoft.com/office/powerpoint/2010/main" val="3202060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38200" y="1422400"/>
            <a:ext cx="739140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The Middle Kingdom was also a turbulent era.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The Nile did not rise as regularly as in the past. Rebellions and corruption were also problems.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 rot="5400000" flipH="1">
            <a:off x="1752600" y="2209800"/>
            <a:ext cx="2286000" cy="4114800"/>
          </a:xfrm>
          <a:prstGeom prst="upArrowCallout">
            <a:avLst>
              <a:gd name="adj1" fmla="val 20843"/>
              <a:gd name="adj2" fmla="val 18875"/>
              <a:gd name="adj3" fmla="val 22983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39800" y="3225800"/>
            <a:ext cx="3098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In 1700 B.C., </a:t>
            </a:r>
            <a:br>
              <a:rPr lang="en-US" altLang="en-US"/>
            </a:br>
            <a:r>
              <a:rPr lang="en-US" altLang="en-US">
                <a:solidFill>
                  <a:srgbClr val="0033CC"/>
                </a:solidFill>
              </a:rPr>
              <a:t>the Hyksos</a:t>
            </a:r>
            <a:r>
              <a:rPr lang="en-US" altLang="en-US"/>
              <a:t> invaded the delta after awing Egyptians with horse-drawn chariots.</a:t>
            </a:r>
          </a:p>
        </p:txBody>
      </p:sp>
      <p:sp>
        <p:nvSpPr>
          <p:cNvPr id="26632" name="Text Box 4"/>
          <p:cNvSpPr txBox="1">
            <a:spLocks noChangeArrowheads="1"/>
          </p:cNvSpPr>
          <p:nvPr/>
        </p:nvSpPr>
        <p:spPr bwMode="auto">
          <a:xfrm>
            <a:off x="5207000" y="3521075"/>
            <a:ext cx="3098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Hyksos ruled </a:t>
            </a:r>
            <a:br>
              <a:rPr lang="en-US" altLang="en-US"/>
            </a:br>
            <a:r>
              <a:rPr lang="en-US" altLang="en-US"/>
              <a:t>for a hundred years, until new Egyptian leaders arose.</a:t>
            </a:r>
          </a:p>
        </p:txBody>
      </p:sp>
    </p:spTree>
    <p:extLst>
      <p:ext uri="{BB962C8B-B14F-4D97-AF65-F5344CB8AC3E}">
        <p14:creationId xmlns:p14="http://schemas.microsoft.com/office/powerpoint/2010/main" val="238200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1"/>
          <p:cNvSpPr txBox="1">
            <a:spLocks noChangeArrowheads="1"/>
          </p:cNvSpPr>
          <p:nvPr/>
        </p:nvSpPr>
        <p:spPr bwMode="auto">
          <a:xfrm>
            <a:off x="838200" y="1409700"/>
            <a:ext cx="746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Prehistory</a:t>
            </a:r>
            <a:r>
              <a:rPr lang="en-US" altLang="en-US" sz="2400" b="1">
                <a:solidFill>
                  <a:srgbClr val="FF0000"/>
                </a:solidFill>
              </a:rPr>
              <a:t> </a:t>
            </a:r>
            <a:r>
              <a:rPr lang="en-US" altLang="en-US" sz="2400" b="1"/>
              <a:t>is the period before the invention and use of writing.  </a:t>
            </a:r>
          </a:p>
        </p:txBody>
      </p:sp>
      <p:sp>
        <p:nvSpPr>
          <p:cNvPr id="12291" name="Text Box 23"/>
          <p:cNvSpPr txBox="1">
            <a:spLocks noChangeArrowheads="1"/>
          </p:cNvSpPr>
          <p:nvPr/>
        </p:nvSpPr>
        <p:spPr bwMode="auto">
          <a:xfrm>
            <a:off x="838200" y="2474913"/>
            <a:ext cx="74676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pitchFamily="28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Anthropology</a:t>
            </a:r>
            <a:r>
              <a:rPr lang="en-US" altLang="en-US"/>
              <a:t> is the study of the origins and development of people and their societies.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pitchFamily="28" charset="0"/>
              <a:buChar char="•"/>
            </a:pPr>
            <a:r>
              <a:rPr lang="en-US" altLang="en-US"/>
              <a:t>Anthropologists investigate how culture has changed since prehistoric times. 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pitchFamily="28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Culture</a:t>
            </a:r>
            <a:r>
              <a:rPr lang="en-US" altLang="en-US"/>
              <a:t> refers to a society’s beliefs, values, </a:t>
            </a:r>
            <a:br>
              <a:rPr lang="en-US" altLang="en-US"/>
            </a:br>
            <a:r>
              <a:rPr lang="en-US" altLang="en-US"/>
              <a:t>and practices.</a:t>
            </a:r>
          </a:p>
        </p:txBody>
      </p:sp>
    </p:spTree>
    <p:extLst>
      <p:ext uri="{BB962C8B-B14F-4D97-AF65-F5344CB8AC3E}">
        <p14:creationId xmlns:p14="http://schemas.microsoft.com/office/powerpoint/2010/main" val="1618946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537200" y="1346200"/>
            <a:ext cx="29972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Under ambitious pharaohs, the </a:t>
            </a:r>
            <a:br>
              <a:rPr lang="en-US" altLang="en-US">
                <a:solidFill>
                  <a:srgbClr val="0033CC"/>
                </a:solidFill>
              </a:rPr>
            </a:br>
            <a:r>
              <a:rPr lang="en-US" altLang="en-US">
                <a:solidFill>
                  <a:srgbClr val="0033CC"/>
                </a:solidFill>
              </a:rPr>
              <a:t>New Kingdom grew powerful, reaching as far north as Syria and the Euphrates River </a:t>
            </a:r>
            <a:br>
              <a:rPr lang="en-US" altLang="en-US">
                <a:solidFill>
                  <a:srgbClr val="0033CC"/>
                </a:solidFill>
              </a:rPr>
            </a:br>
            <a:r>
              <a:rPr lang="en-US" altLang="en-US">
                <a:solidFill>
                  <a:srgbClr val="0033CC"/>
                </a:solidFill>
              </a:rPr>
              <a:t>in 1450 B.C.</a:t>
            </a:r>
          </a:p>
        </p:txBody>
      </p:sp>
      <p:pic>
        <p:nvPicPr>
          <p:cNvPr id="16387" name="Picture 4" descr="WH_ch2_S3_NewKingdom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60500"/>
            <a:ext cx="4518025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194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5" name="Text Box 2"/>
          <p:cNvSpPr txBox="1">
            <a:spLocks noChangeArrowheads="1"/>
          </p:cNvSpPr>
          <p:nvPr/>
        </p:nvSpPr>
        <p:spPr bwMode="auto">
          <a:xfrm>
            <a:off x="838200" y="2386013"/>
            <a:ext cx="746760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/>
              <a:t>Ramses battled the Hittites before signing the oldest known peace treaty.</a:t>
            </a:r>
          </a:p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/>
              <a:t>He used gold from Nubia to pay his army, which </a:t>
            </a:r>
            <a:br>
              <a:rPr lang="en-US" altLang="en-US"/>
            </a:br>
            <a:r>
              <a:rPr lang="en-US" altLang="en-US"/>
              <a:t>included many Nubian charioteers.</a:t>
            </a:r>
          </a:p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/>
              <a:t>Nubians played a prominent part in Egyptian culture during this era.</a:t>
            </a:r>
          </a:p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/>
              <a:t>After 1100 B.C. Egypt declined and was invaded.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838200" y="1752600"/>
            <a:ext cx="7848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b="1">
                <a:solidFill>
                  <a:srgbClr val="FF0000"/>
                </a:solidFill>
              </a:rPr>
              <a:t>Ramses II</a:t>
            </a:r>
            <a:r>
              <a:rPr lang="en-US" altLang="en-US" b="1"/>
              <a:t> was pharaoh for 66 years.</a:t>
            </a:r>
          </a:p>
        </p:txBody>
      </p:sp>
    </p:spTree>
    <p:extLst>
      <p:ext uri="{BB962C8B-B14F-4D97-AF65-F5344CB8AC3E}">
        <p14:creationId xmlns:p14="http://schemas.microsoft.com/office/powerpoint/2010/main" val="147541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5"/>
          <p:cNvGraphicFramePr>
            <a:graphicFrameLocks/>
          </p:cNvGraphicFramePr>
          <p:nvPr/>
        </p:nvGraphicFramePr>
        <p:xfrm>
          <a:off x="1143000" y="1397000"/>
          <a:ext cx="6858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icture" r:id="rId4" imgW="0" imgH="0" progId="Word.Picture.8">
                  <p:embed/>
                </p:oleObj>
              </mc:Choice>
              <mc:Fallback>
                <p:oleObj name="Picture" r:id="rId4" imgW="0" imgH="0" progId="Word.Picture.8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97000"/>
                        <a:ext cx="6858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483100" y="1531938"/>
            <a:ext cx="1828800" cy="1522412"/>
            <a:chOff x="2824" y="965"/>
            <a:chExt cx="1152" cy="959"/>
          </a:xfrm>
        </p:grpSpPr>
        <p:sp>
          <p:nvSpPr>
            <p:cNvPr id="136197" name="_s1029"/>
            <p:cNvSpPr>
              <a:spLocks noChangeArrowheads="1"/>
            </p:cNvSpPr>
            <p:nvPr/>
          </p:nvSpPr>
          <p:spPr bwMode="auto">
            <a:xfrm flipV="1">
              <a:off x="2901" y="965"/>
              <a:ext cx="982" cy="959"/>
            </a:xfrm>
            <a:custGeom>
              <a:avLst/>
              <a:gdLst>
                <a:gd name="G0" fmla="+- 10800 0 0"/>
                <a:gd name="G1" fmla="+- 21600 0 10800"/>
                <a:gd name="G2" fmla="*/ 10800 1 2"/>
                <a:gd name="G3" fmla="+- 21600 0 G2"/>
                <a:gd name="G4" fmla="+/ 10800 21600 2"/>
                <a:gd name="G5" fmla="+/ G1 0 2"/>
                <a:gd name="G6" fmla="*/ 21600 21600 10800"/>
                <a:gd name="G7" fmla="*/ G6 1 2"/>
                <a:gd name="G8" fmla="+- 21600 0 G7"/>
                <a:gd name="G9" fmla="*/ 21600 1 2"/>
                <a:gd name="G10" fmla="+- 10800 0 G9"/>
                <a:gd name="G11" fmla="?: G10 G8 0"/>
                <a:gd name="G12" fmla="?: G10 G7 21600"/>
                <a:gd name="T0" fmla="*/ 16200 w 21600"/>
                <a:gd name="T1" fmla="*/ 10800 h 21600"/>
                <a:gd name="T2" fmla="*/ 10800 w 21600"/>
                <a:gd name="T3" fmla="*/ 21600 h 21600"/>
                <a:gd name="T4" fmla="*/ 5400 w 21600"/>
                <a:gd name="T5" fmla="*/ 10800 h 21600"/>
                <a:gd name="T6" fmla="*/ 10800 w 21600"/>
                <a:gd name="T7" fmla="*/ 0 h 21600"/>
                <a:gd name="T8" fmla="*/ 7200 w 21600"/>
                <a:gd name="T9" fmla="*/ 7200 h 21600"/>
                <a:gd name="T10" fmla="*/ 14400 w 21600"/>
                <a:gd name="T11" fmla="*/ 14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6699"/>
            </a:solidFill>
            <a:ln w="9525" algn="in">
              <a:solidFill>
                <a:schemeClr val="tx1"/>
              </a:solidFill>
              <a:miter lim="800000"/>
              <a:headEnd/>
              <a:tailEnd/>
            </a:ln>
            <a:effectLst>
              <a:outerShdw dist="127000" dir="2212194" algn="ctr" rotWithShape="0">
                <a:srgbClr val="C2C2C2">
                  <a:alpha val="82001"/>
                </a:srgbClr>
              </a:outerShdw>
            </a:effectLst>
          </p:spPr>
          <p:txBody>
            <a:bodyPr rot="10800000" wrap="none" lIns="0" tIns="0" rIns="0" bIns="0" anchor="ctr"/>
            <a:lstStyle/>
            <a:p>
              <a:pPr algn="ctr" eaLnBrk="0" hangingPunct="0">
                <a:defRPr/>
              </a:pPr>
              <a:endParaRPr lang="en-US" sz="2800">
                <a:solidFill>
                  <a:srgbClr val="000000"/>
                </a:solidFill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1036" name="Text Box 13"/>
            <p:cNvSpPr txBox="1">
              <a:spLocks noChangeArrowheads="1"/>
            </p:cNvSpPr>
            <p:nvPr/>
          </p:nvSpPr>
          <p:spPr bwMode="auto">
            <a:xfrm>
              <a:off x="2824" y="1360"/>
              <a:ext cx="1152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>
                  <a:solidFill>
                    <a:schemeClr val="bg1"/>
                  </a:solidFill>
                </a:rPr>
                <a:t>Pharaoh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>
                  <a:solidFill>
                    <a:schemeClr val="bg1"/>
                  </a:solidFill>
                </a:rPr>
                <a:t>Royal family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824288" y="3048000"/>
            <a:ext cx="3121025" cy="1520825"/>
            <a:chOff x="2409" y="1920"/>
            <a:chExt cx="1966" cy="958"/>
          </a:xfrm>
        </p:grpSpPr>
        <p:sp>
          <p:nvSpPr>
            <p:cNvPr id="136200" name="_s1030"/>
            <p:cNvSpPr>
              <a:spLocks noChangeArrowheads="1"/>
            </p:cNvSpPr>
            <p:nvPr/>
          </p:nvSpPr>
          <p:spPr bwMode="auto">
            <a:xfrm flipV="1">
              <a:off x="2409" y="1920"/>
              <a:ext cx="1966" cy="95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9C9FF"/>
            </a:solidFill>
            <a:ln w="9525" algn="in">
              <a:solidFill>
                <a:schemeClr val="tx1"/>
              </a:solidFill>
              <a:miter lim="800000"/>
              <a:headEnd/>
              <a:tailEnd/>
            </a:ln>
            <a:effectLst>
              <a:outerShdw dist="127000" dir="2212194" algn="ctr" rotWithShape="0">
                <a:srgbClr val="C2C2C2">
                  <a:alpha val="82001"/>
                </a:srgbClr>
              </a:outerShdw>
            </a:effectLst>
          </p:spPr>
          <p:txBody>
            <a:bodyPr rot="10800000" wrap="none" lIns="0" tIns="0" rIns="0" bIns="0" anchor="ctr"/>
            <a:lstStyle/>
            <a:p>
              <a:pPr algn="ctr" eaLnBrk="0" hangingPunct="0">
                <a:defRPr/>
              </a:pPr>
              <a:endParaRPr lang="en-US" sz="2800">
                <a:solidFill>
                  <a:srgbClr val="000000"/>
                </a:solidFill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1034" name="Text Box 14"/>
            <p:cNvSpPr txBox="1">
              <a:spLocks noChangeArrowheads="1"/>
            </p:cNvSpPr>
            <p:nvPr/>
          </p:nvSpPr>
          <p:spPr bwMode="auto">
            <a:xfrm>
              <a:off x="2480" y="1992"/>
              <a:ext cx="1824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/>
                <a:t>High priests </a:t>
              </a:r>
              <a:br>
                <a:rPr lang="en-US" altLang="en-US" sz="1600"/>
              </a:br>
              <a:r>
                <a:rPr lang="en-US" altLang="en-US" sz="1600"/>
                <a:t>and priestesses, </a:t>
              </a:r>
              <a:br>
                <a:rPr lang="en-US" altLang="en-US" sz="1600"/>
              </a:br>
              <a:r>
                <a:rPr lang="en-US" altLang="en-US" sz="1600"/>
                <a:t>government officials, merchants, scribes, artisans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048000" y="4572000"/>
            <a:ext cx="4679950" cy="1520825"/>
            <a:chOff x="1920" y="2880"/>
            <a:chExt cx="2948" cy="958"/>
          </a:xfrm>
        </p:grpSpPr>
        <p:sp>
          <p:nvSpPr>
            <p:cNvPr id="136203" name="_s1031"/>
            <p:cNvSpPr>
              <a:spLocks noChangeArrowheads="1"/>
            </p:cNvSpPr>
            <p:nvPr/>
          </p:nvSpPr>
          <p:spPr bwMode="auto">
            <a:xfrm flipV="1">
              <a:off x="1920" y="2880"/>
              <a:ext cx="2948" cy="958"/>
            </a:xfrm>
            <a:custGeom>
              <a:avLst/>
              <a:gdLst>
                <a:gd name="G0" fmla="+- 3600 0 0"/>
                <a:gd name="G1" fmla="+- 21600 0 3600"/>
                <a:gd name="G2" fmla="*/ 3600 1 2"/>
                <a:gd name="G3" fmla="+- 21600 0 G2"/>
                <a:gd name="G4" fmla="+/ 3600 21600 2"/>
                <a:gd name="G5" fmla="+/ G1 0 2"/>
                <a:gd name="G6" fmla="*/ 21600 21600 3600"/>
                <a:gd name="G7" fmla="*/ G6 1 2"/>
                <a:gd name="G8" fmla="+- 21600 0 G7"/>
                <a:gd name="G9" fmla="*/ 21600 1 2"/>
                <a:gd name="G10" fmla="+- 3600 0 G9"/>
                <a:gd name="G11" fmla="?: G10 G8 0"/>
                <a:gd name="G12" fmla="?: G10 G7 21600"/>
                <a:gd name="T0" fmla="*/ 19800 w 21600"/>
                <a:gd name="T1" fmla="*/ 10800 h 21600"/>
                <a:gd name="T2" fmla="*/ 10800 w 21600"/>
                <a:gd name="T3" fmla="*/ 21600 h 21600"/>
                <a:gd name="T4" fmla="*/ 1800 w 21600"/>
                <a:gd name="T5" fmla="*/ 10800 h 21600"/>
                <a:gd name="T6" fmla="*/ 10800 w 21600"/>
                <a:gd name="T7" fmla="*/ 0 h 21600"/>
                <a:gd name="T8" fmla="*/ 3600 w 21600"/>
                <a:gd name="T9" fmla="*/ 3600 h 21600"/>
                <a:gd name="T10" fmla="*/ 18000 w 21600"/>
                <a:gd name="T11" fmla="*/ 18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in">
              <a:solidFill>
                <a:schemeClr val="tx1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C2C2C2">
                  <a:alpha val="82001"/>
                </a:srgbClr>
              </a:outerShdw>
            </a:effectLst>
          </p:spPr>
          <p:txBody>
            <a:bodyPr rot="10800000" wrap="none" lIns="0" tIns="0" rIns="0" bIns="0" anchor="ctr"/>
            <a:lstStyle/>
            <a:p>
              <a:pPr algn="ctr" eaLnBrk="0" hangingPunct="0">
                <a:defRPr/>
              </a:pPr>
              <a:endParaRPr lang="en-US" sz="2800">
                <a:solidFill>
                  <a:srgbClr val="000000"/>
                </a:solidFill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1032" name="Text Box 15"/>
            <p:cNvSpPr txBox="1">
              <a:spLocks noChangeArrowheads="1"/>
            </p:cNvSpPr>
            <p:nvPr/>
          </p:nvSpPr>
          <p:spPr bwMode="auto">
            <a:xfrm>
              <a:off x="2408" y="3244"/>
              <a:ext cx="1968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/>
                <a:t>Peasant farmers and slaves</a:t>
              </a:r>
            </a:p>
          </p:txBody>
        </p:sp>
      </p:grpSp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838200" y="1752600"/>
            <a:ext cx="4191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/>
              <a:t>Egyptian society was highly stratified.</a:t>
            </a:r>
          </a:p>
        </p:txBody>
      </p:sp>
    </p:spTree>
    <p:extLst>
      <p:ext uri="{BB962C8B-B14F-4D97-AF65-F5344CB8AC3E}">
        <p14:creationId xmlns:p14="http://schemas.microsoft.com/office/powerpoint/2010/main" val="4185835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ocess 8"/>
          <p:cNvSpPr>
            <a:spLocks noChangeArrowheads="1"/>
          </p:cNvSpPr>
          <p:nvPr/>
        </p:nvSpPr>
        <p:spPr bwMode="auto">
          <a:xfrm rot="10800000">
            <a:off x="838200" y="1752600"/>
            <a:ext cx="7467600" cy="990600"/>
          </a:xfrm>
          <a:prstGeom prst="flowChartProcess">
            <a:avLst/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838200" y="1816100"/>
            <a:ext cx="746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b="1"/>
              <a:t>Egyptian women enjoyed greater rights than </a:t>
            </a:r>
            <a:br>
              <a:rPr lang="en-US" altLang="en-US" b="1"/>
            </a:br>
            <a:r>
              <a:rPr lang="en-US" altLang="en-US" b="1"/>
              <a:t>in other ancient civilizations.</a:t>
            </a:r>
            <a:endParaRPr lang="en-US" alt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38200" y="3124200"/>
            <a:ext cx="7848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/>
              <a:t>Women could inherit property, go into business, obtain a divorce, and go to court.</a:t>
            </a:r>
          </a:p>
          <a:p>
            <a:pPr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/>
              <a:t>Women entered the priesthood serving goddesses.</a:t>
            </a:r>
          </a:p>
          <a:p>
            <a:pPr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/>
              <a:t>However, women could not become scribes or hold government jobs.</a:t>
            </a:r>
          </a:p>
        </p:txBody>
      </p:sp>
    </p:spTree>
    <p:extLst>
      <p:ext uri="{BB962C8B-B14F-4D97-AF65-F5344CB8AC3E}">
        <p14:creationId xmlns:p14="http://schemas.microsoft.com/office/powerpoint/2010/main" val="323110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AutoShape 5"/>
          <p:cNvSpPr>
            <a:spLocks noChangeArrowheads="1"/>
          </p:cNvSpPr>
          <p:nvPr/>
        </p:nvSpPr>
        <p:spPr bwMode="auto">
          <a:xfrm rot="10792560" flipH="1">
            <a:off x="836613" y="1751013"/>
            <a:ext cx="7469187" cy="1838325"/>
          </a:xfrm>
          <a:prstGeom prst="upArrowCallout">
            <a:avLst>
              <a:gd name="adj1" fmla="val 37132"/>
              <a:gd name="adj2" fmla="val 32655"/>
              <a:gd name="adj3" fmla="val 25634"/>
              <a:gd name="adj4" fmla="val 53014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939800" y="1841500"/>
            <a:ext cx="736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The ancient Israelites, or Hebrews, established the first </a:t>
            </a:r>
            <a:r>
              <a:rPr lang="en-US" altLang="en-US" b="1">
                <a:solidFill>
                  <a:srgbClr val="FF0000"/>
                </a:solidFill>
              </a:rPr>
              <a:t>monotheistic</a:t>
            </a:r>
            <a:r>
              <a:rPr lang="en-US" altLang="en-US" b="1"/>
              <a:t> religion. 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838200" y="3733800"/>
            <a:ext cx="74676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They believed in one all-knowing, all-powerful God who was present everywhere.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/>
              <a:t>In their view, each event in history represented part of God’s plan for the people of Israel. All of these events and the laws were recorded in the</a:t>
            </a:r>
            <a:r>
              <a:rPr lang="en-US" altLang="en-US" b="1">
                <a:solidFill>
                  <a:srgbClr val="FF0000"/>
                </a:solidFill>
              </a:rPr>
              <a:t> Torah,</a:t>
            </a:r>
            <a:r>
              <a:rPr lang="en-US" altLang="en-US"/>
              <a:t> the first five books of the Hebrew Bible.</a:t>
            </a:r>
            <a:endParaRPr lang="en-US" altLang="en-US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6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9"/>
          <p:cNvSpPr>
            <a:spLocks noChangeArrowheads="1"/>
          </p:cNvSpPr>
          <p:nvPr/>
        </p:nvSpPr>
        <p:spPr bwMode="auto">
          <a:xfrm>
            <a:off x="457200" y="1752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b="1"/>
              <a:t>The Bible says that </a:t>
            </a:r>
            <a:r>
              <a:rPr lang="en-US" altLang="en-US" b="1">
                <a:solidFill>
                  <a:srgbClr val="FF0000"/>
                </a:solidFill>
              </a:rPr>
              <a:t>Moses</a:t>
            </a:r>
            <a:r>
              <a:rPr lang="en-US" altLang="en-US" b="1"/>
              <a:t> renewed the Israelites’ covenant with God.</a:t>
            </a:r>
            <a:endParaRPr lang="en-US" altLang="en-US"/>
          </a:p>
        </p:txBody>
      </p:sp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4495800" y="2947988"/>
            <a:ext cx="4419600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/>
              <a:t>According to the Book of Exodus, Moses told the Jews that God was rewarding their faithful obedience. He led them out of Egypt, and for </a:t>
            </a:r>
            <a:br>
              <a:rPr lang="en-US" altLang="en-US"/>
            </a:br>
            <a:r>
              <a:rPr lang="en-US" altLang="en-US"/>
              <a:t>40 years they roamed the deserts of Canaan.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 rot="5400000" flipH="1">
            <a:off x="1447800" y="2406650"/>
            <a:ext cx="2286000" cy="3505200"/>
          </a:xfrm>
          <a:prstGeom prst="upArrowCallout">
            <a:avLst>
              <a:gd name="adj1" fmla="val 20843"/>
              <a:gd name="adj2" fmla="val 18875"/>
              <a:gd name="adj3" fmla="val 19578"/>
              <a:gd name="adj4" fmla="val 81616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939800" y="3117850"/>
            <a:ext cx="2717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Famine had forced them to leave Canaan and live in Egypt, where they were enslaved.</a:t>
            </a:r>
            <a:endParaRPr lang="en-US" altLang="en-US" sz="200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1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38200" y="14224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About 1000 B.C. King David united 12 feuding Jewish tribes and established Israel.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838200" y="3352800"/>
            <a:ext cx="83058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/>
              <a:t>Solomon completed a temple dedicated to God that was begun by David.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/>
              <a:t>He became famous for his wisdom and understanding.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/>
              <a:t>He negotiated with powerful empires in Egypt and Mesopotamia.</a:t>
            </a: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838200" y="24384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His son, King Solomon, sought to build Jerusalem into an impressive capital.</a:t>
            </a:r>
          </a:p>
        </p:txBody>
      </p:sp>
    </p:spTree>
    <p:extLst>
      <p:ext uri="{BB962C8B-B14F-4D97-AF65-F5344CB8AC3E}">
        <p14:creationId xmlns:p14="http://schemas.microsoft.com/office/powerpoint/2010/main" val="303240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/>
          <p:cNvSpPr>
            <a:spLocks noChangeArrowheads="1"/>
          </p:cNvSpPr>
          <p:nvPr/>
        </p:nvSpPr>
        <p:spPr bwMode="auto">
          <a:xfrm>
            <a:off x="457200" y="1752600"/>
            <a:ext cx="8229600" cy="396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5650" name="Group 50"/>
          <p:cNvGraphicFramePr>
            <a:graphicFrameLocks noGrp="1"/>
          </p:cNvGraphicFramePr>
          <p:nvPr/>
        </p:nvGraphicFramePr>
        <p:xfrm>
          <a:off x="571500" y="1524000"/>
          <a:ext cx="8001000" cy="3544887"/>
        </p:xfrm>
        <a:graphic>
          <a:graphicData uri="http://schemas.openxmlformats.org/drawingml/2006/table">
            <a:tbl>
              <a:tblPr/>
              <a:tblGrid>
                <a:gridCol w="8001000"/>
              </a:tblGrid>
              <a:tr h="8001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4" marB="4572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4" marB="45724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4" marB="45724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4" marB="45724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4" marB="45724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4" marB="45724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1" name="Text Box 2"/>
          <p:cNvSpPr txBox="1">
            <a:spLocks noChangeArrowheads="1"/>
          </p:cNvSpPr>
          <p:nvPr/>
        </p:nvSpPr>
        <p:spPr bwMode="auto">
          <a:xfrm>
            <a:off x="457200" y="1828800"/>
            <a:ext cx="8229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Israel declined after Solomon’s death in 922 B.C.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7200" y="2362200"/>
            <a:ext cx="8229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Southern Israel split off and became Judah.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200" y="2895600"/>
            <a:ext cx="8229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722 B.C.—the Assyrians captured Israel.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57200" y="3429000"/>
            <a:ext cx="8229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589 B.C.—Babylon captured Judah. 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57200" y="4495800"/>
            <a:ext cx="8229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King Nebuchadnezzar of Babylon forced many into </a:t>
            </a:r>
            <a:br>
              <a:rPr lang="en-US" altLang="en-US"/>
            </a:br>
            <a:r>
              <a:rPr lang="en-US" altLang="en-US"/>
              <a:t>exile and destroyed the temple during the time called the </a:t>
            </a:r>
            <a:r>
              <a:rPr lang="en-US" altLang="en-US">
                <a:solidFill>
                  <a:srgbClr val="0033CC"/>
                </a:solidFill>
              </a:rPr>
              <a:t>Babylonian Captivity.</a:t>
            </a:r>
            <a:endParaRPr lang="en-US" altLang="en-US"/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457200" y="3962400"/>
            <a:ext cx="8229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539 B.C.—Persia freed the Israelites.</a:t>
            </a:r>
          </a:p>
        </p:txBody>
      </p:sp>
    </p:spTree>
    <p:extLst>
      <p:ext uri="{BB962C8B-B14F-4D97-AF65-F5344CB8AC3E}">
        <p14:creationId xmlns:p14="http://schemas.microsoft.com/office/powerpoint/2010/main" val="779452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05" grpId="0"/>
      <p:bldP spid="25606" grpId="0"/>
      <p:bldP spid="2560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838200" y="17526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Judaism taught an ethical world view.</a:t>
            </a:r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838200" y="2590800"/>
            <a:ext cx="7467600" cy="2590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6397" name="Group 13"/>
          <p:cNvGraphicFramePr>
            <a:graphicFrameLocks noGrp="1"/>
          </p:cNvGraphicFramePr>
          <p:nvPr/>
        </p:nvGraphicFramePr>
        <p:xfrm>
          <a:off x="990600" y="2628900"/>
          <a:ext cx="7162800" cy="2400413"/>
        </p:xfrm>
        <a:graphic>
          <a:graphicData uri="http://schemas.openxmlformats.org/drawingml/2006/table">
            <a:tbl>
              <a:tblPr/>
              <a:tblGrid>
                <a:gridCol w="3414713"/>
                <a:gridCol w="3748087"/>
              </a:tblGrid>
              <a:tr h="51802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22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2" name="Text Box 2"/>
          <p:cNvSpPr txBox="1">
            <a:spLocks noChangeArrowheads="1"/>
          </p:cNvSpPr>
          <p:nvPr/>
        </p:nvSpPr>
        <p:spPr bwMode="auto">
          <a:xfrm>
            <a:off x="838200" y="3251200"/>
            <a:ext cx="3581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/>
              <a:t>The first four </a:t>
            </a:r>
            <a:br>
              <a:rPr lang="en-US" altLang="en-US"/>
            </a:br>
            <a:r>
              <a:rPr lang="en-US" altLang="en-US"/>
              <a:t>outlined religious </a:t>
            </a:r>
            <a:br>
              <a:rPr lang="en-US" altLang="en-US"/>
            </a:br>
            <a:r>
              <a:rPr lang="en-US" altLang="en-US"/>
              <a:t>duties to God, such as reserving a holy day </a:t>
            </a:r>
            <a:br>
              <a:rPr lang="en-US" altLang="en-US"/>
            </a:br>
            <a:r>
              <a:rPr lang="en-US" altLang="en-US"/>
              <a:t>for rest and worship.</a:t>
            </a:r>
          </a:p>
        </p:txBody>
      </p:sp>
      <p:sp>
        <p:nvSpPr>
          <p:cNvPr id="16395" name="Text Box 2"/>
          <p:cNvSpPr txBox="1">
            <a:spLocks noChangeArrowheads="1"/>
          </p:cNvSpPr>
          <p:nvPr/>
        </p:nvSpPr>
        <p:spPr bwMode="auto">
          <a:xfrm>
            <a:off x="838200" y="2628900"/>
            <a:ext cx="7467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Morality was guided by the Ten Commandments.</a:t>
            </a:r>
          </a:p>
        </p:txBody>
      </p:sp>
      <p:sp>
        <p:nvSpPr>
          <p:cNvPr id="16396" name="Text Box 2"/>
          <p:cNvSpPr txBox="1">
            <a:spLocks noChangeArrowheads="1"/>
          </p:cNvSpPr>
          <p:nvPr/>
        </p:nvSpPr>
        <p:spPr bwMode="auto">
          <a:xfrm>
            <a:off x="4419600" y="3251200"/>
            <a:ext cx="38862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/>
              <a:t>The rest outlined </a:t>
            </a:r>
            <a:br>
              <a:rPr lang="en-US" altLang="en-US"/>
            </a:br>
            <a:r>
              <a:rPr lang="en-US" altLang="en-US"/>
              <a:t>behavior toward others. They include “Honor your father and mother” and “You shall not kill.” </a:t>
            </a:r>
          </a:p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41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38200" y="1397000"/>
            <a:ext cx="7467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1"/>
              <a:t>For 500 years, beginning with the Babylonian Captivity, Jews were spread throughout the empires that controlled their land.</a:t>
            </a:r>
            <a:endParaRPr lang="en-US" alt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38200" y="2743200"/>
            <a:ext cx="74676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/>
              <a:t>During this </a:t>
            </a:r>
            <a:r>
              <a:rPr lang="en-US" altLang="en-US" b="1">
                <a:solidFill>
                  <a:srgbClr val="FF0000"/>
                </a:solidFill>
              </a:rPr>
              <a:t>Diaspora,</a:t>
            </a:r>
            <a:r>
              <a:rPr lang="en-US" altLang="en-US"/>
              <a:t> many remained in small communities living by their laws and traditions.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/>
              <a:t>Many faced persecution, but survived and maintained their faith.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38200" y="4800600"/>
            <a:ext cx="7620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>
                <a:solidFill>
                  <a:srgbClr val="0033CC"/>
                </a:solidFill>
              </a:rPr>
              <a:t>Judaism’s unique contributions to religious thought heavily influenced the rise of two later monotheistic religions, Islam and Christianity.</a:t>
            </a:r>
          </a:p>
        </p:txBody>
      </p:sp>
    </p:spTree>
    <p:extLst>
      <p:ext uri="{BB962C8B-B14F-4D97-AF65-F5344CB8AC3E}">
        <p14:creationId xmlns:p14="http://schemas.microsoft.com/office/powerpoint/2010/main" val="138262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AutoShape 6"/>
          <p:cNvSpPr>
            <a:spLocks noChangeArrowheads="1"/>
          </p:cNvSpPr>
          <p:nvPr/>
        </p:nvSpPr>
        <p:spPr bwMode="auto">
          <a:xfrm rot="5400000" flipH="1">
            <a:off x="2319337" y="1633538"/>
            <a:ext cx="542925" cy="3200400"/>
          </a:xfrm>
          <a:prstGeom prst="upArrowCallout">
            <a:avLst>
              <a:gd name="adj1" fmla="val 39185"/>
              <a:gd name="adj2" fmla="val 37431"/>
              <a:gd name="adj3" fmla="val 58593"/>
              <a:gd name="adj4" fmla="val 8353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  <a:cs typeface="+mn-cs"/>
            </a:endParaRPr>
          </a:p>
        </p:txBody>
      </p:sp>
      <p:sp>
        <p:nvSpPr>
          <p:cNvPr id="13315" name="Text Box 21"/>
          <p:cNvSpPr txBox="1">
            <a:spLocks noChangeArrowheads="1"/>
          </p:cNvSpPr>
          <p:nvPr/>
        </p:nvSpPr>
        <p:spPr bwMode="auto">
          <a:xfrm>
            <a:off x="990600" y="1406525"/>
            <a:ext cx="7315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4394200" y="2987675"/>
            <a:ext cx="41910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en-US"/>
              <a:t>Study </a:t>
            </a:r>
            <a:r>
              <a:rPr lang="en-US" altLang="en-US" b="1">
                <a:solidFill>
                  <a:srgbClr val="FF0000"/>
                </a:solidFill>
              </a:rPr>
              <a:t>artifacts</a:t>
            </a:r>
            <a:r>
              <a:rPr lang="en-US" altLang="en-US"/>
              <a:t>—objects left behind, such as tools, weapons, or jewelry </a:t>
            </a:r>
          </a:p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en-US"/>
              <a:t>Use artifacts to draw conclusions about a society’s culture</a:t>
            </a:r>
          </a:p>
        </p:txBody>
      </p: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838200" y="1422400"/>
            <a:ext cx="7467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Archaeology</a:t>
            </a:r>
            <a:r>
              <a:rPr lang="en-US" altLang="en-US" b="1"/>
              <a:t> is a branch of anthropology that looks at past cultures by studying their material remains.</a:t>
            </a:r>
            <a:r>
              <a:rPr lang="en-US" altLang="en-US"/>
              <a:t> </a:t>
            </a: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1016000" y="3009900"/>
            <a:ext cx="2667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33CC"/>
                </a:solidFill>
              </a:rPr>
              <a:t>Archaeologists:</a:t>
            </a:r>
            <a:endParaRPr lang="en-US" altLang="en-US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9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4"/>
          <p:cNvSpPr>
            <a:spLocks noChangeArrowheads="1"/>
          </p:cNvSpPr>
          <p:nvPr/>
        </p:nvSpPr>
        <p:spPr bwMode="auto">
          <a:xfrm>
            <a:off x="457200" y="2120900"/>
            <a:ext cx="8229600" cy="3581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838200" y="1422400"/>
            <a:ext cx="7467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Later hominids have also been identified.</a:t>
            </a:r>
            <a:endParaRPr lang="en-US" altLang="en-US"/>
          </a:p>
        </p:txBody>
      </p:sp>
      <p:graphicFrame>
        <p:nvGraphicFramePr>
          <p:cNvPr id="31771" name="Group 27"/>
          <p:cNvGraphicFramePr>
            <a:graphicFrameLocks noGrp="1"/>
          </p:cNvGraphicFramePr>
          <p:nvPr/>
        </p:nvGraphicFramePr>
        <p:xfrm>
          <a:off x="533400" y="2209800"/>
          <a:ext cx="8077200" cy="3383104"/>
        </p:xfrm>
        <a:graphic>
          <a:graphicData uri="http://schemas.openxmlformats.org/drawingml/2006/table">
            <a:tbl>
              <a:tblPr/>
              <a:tblGrid>
                <a:gridCol w="2209800"/>
                <a:gridCol w="5867400"/>
              </a:tblGrid>
              <a:tr h="8381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</a:rPr>
                        <a:t>Homo habilis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28" charset="0"/>
                        </a:rPr>
                        <a:t>“Handy man”</a:t>
                      </a:r>
                    </a:p>
                  </a:txBody>
                  <a:tcPr marT="91431" marB="91431"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</a:rPr>
                        <a:t>2 million years ago; made stone tools for cutting, scraping, and chopping</a:t>
                      </a:r>
                    </a:p>
                  </a:txBody>
                  <a:tcPr marL="137160" marT="91431" marB="91431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1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</a:rPr>
                        <a:t>Homo erectus</a:t>
                      </a:r>
                      <a:endPara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28" charset="0"/>
                        </a:rPr>
                        <a:t>“Upright man”</a:t>
                      </a:r>
                    </a:p>
                  </a:txBody>
                  <a:tcPr marT="91431" marB="91431"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</a:rPr>
                        <a:t>2 million years ago, walked fully upright, had a larger brain, used fire and hand axes </a:t>
                      </a:r>
                    </a:p>
                  </a:txBody>
                  <a:tcPr marL="137160" marT="91431" marB="91431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67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</a:rPr>
                        <a:t>Homo sapiens</a:t>
                      </a:r>
                      <a:endPara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28" charset="0"/>
                        </a:rPr>
                        <a:t>Neanderthals 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28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28" charset="0"/>
                        </a:rPr>
                        <a:t>and early modern 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28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28" charset="0"/>
                        </a:rPr>
                        <a:t>humans</a:t>
                      </a:r>
                    </a:p>
                  </a:txBody>
                  <a:tcPr marT="91431" marB="91431"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</a:rPr>
                        <a:t>Appeared 250,000–100,000 years ago. Neanderthals disappeared 50,000–30,000 years ago. Early modern humans, the only surviving hominid, spread around the world.</a:t>
                      </a:r>
                    </a:p>
                  </a:txBody>
                  <a:tcPr marL="137160" marT="91431" marB="91431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765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457200" y="1427163"/>
            <a:ext cx="8229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Early modern humans migrated to all parts of the world.</a:t>
            </a:r>
          </a:p>
        </p:txBody>
      </p:sp>
      <p:pic>
        <p:nvPicPr>
          <p:cNvPr id="21507" name="Picture 4" descr="WH_ch1_S1_Migration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467600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43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7"/>
          <p:cNvSpPr txBox="1">
            <a:spLocks noChangeArrowheads="1"/>
          </p:cNvSpPr>
          <p:nvPr/>
        </p:nvSpPr>
        <p:spPr bwMode="auto">
          <a:xfrm>
            <a:off x="4876800" y="1625600"/>
            <a:ext cx="3657600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80000"/>
              </a:spcAft>
              <a:buSzPct val="80000"/>
              <a:buFontTx/>
              <a:buChar char="•"/>
            </a:pPr>
            <a:r>
              <a:rPr lang="en-US" altLang="en-US"/>
              <a:t>They lived in nomadic bands of 20 to 30 people.</a:t>
            </a:r>
          </a:p>
          <a:p>
            <a:pPr eaLnBrk="1" hangingPunct="1">
              <a:spcAft>
                <a:spcPct val="80000"/>
              </a:spcAft>
              <a:buSzPct val="80000"/>
              <a:buFontTx/>
              <a:buChar char="•"/>
            </a:pPr>
            <a:r>
              <a:rPr lang="en-US" altLang="en-US"/>
              <a:t>Men hunted or fished.</a:t>
            </a:r>
          </a:p>
          <a:p>
            <a:pPr eaLnBrk="1" hangingPunct="1">
              <a:spcAft>
                <a:spcPct val="80000"/>
              </a:spcAft>
              <a:buSzPct val="80000"/>
              <a:buFontTx/>
              <a:buChar char="•"/>
            </a:pPr>
            <a:r>
              <a:rPr lang="en-US" altLang="en-US"/>
              <a:t>Women and children gathered berries, fruit, nuts, grains, roots, </a:t>
            </a:r>
            <a:br>
              <a:rPr lang="en-US" altLang="en-US"/>
            </a:br>
            <a:r>
              <a:rPr lang="en-US" altLang="en-US"/>
              <a:t>or shellfish.</a:t>
            </a:r>
          </a:p>
        </p:txBody>
      </p:sp>
      <p:sp>
        <p:nvSpPr>
          <p:cNvPr id="68623" name="AutoShape 15"/>
          <p:cNvSpPr>
            <a:spLocks noChangeArrowheads="1"/>
          </p:cNvSpPr>
          <p:nvPr/>
        </p:nvSpPr>
        <p:spPr bwMode="auto">
          <a:xfrm rot="5400000" flipH="1">
            <a:off x="1714500" y="876300"/>
            <a:ext cx="2057400" cy="3810000"/>
          </a:xfrm>
          <a:prstGeom prst="upArrowCallout">
            <a:avLst>
              <a:gd name="adj1" fmla="val 20222"/>
              <a:gd name="adj2" fmla="val 18981"/>
              <a:gd name="adj3" fmla="val 16590"/>
              <a:gd name="adj4" fmla="val 81208"/>
            </a:avLst>
          </a:prstGeom>
          <a:gradFill rotWithShape="1">
            <a:gsLst>
              <a:gs pos="0">
                <a:srgbClr val="C9C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25724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 b="1">
              <a:cs typeface="+mn-cs"/>
            </a:endParaRPr>
          </a:p>
        </p:txBody>
      </p:sp>
      <p:sp>
        <p:nvSpPr>
          <p:cNvPr id="9220" name="Text Box 17"/>
          <p:cNvSpPr txBox="1">
            <a:spLocks noChangeArrowheads="1"/>
          </p:cNvSpPr>
          <p:nvPr/>
        </p:nvSpPr>
        <p:spPr bwMode="auto">
          <a:xfrm>
            <a:off x="939800" y="1854200"/>
            <a:ext cx="30988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Old Stone Age humans depended heavily on their environment for food and shelter. </a:t>
            </a:r>
          </a:p>
        </p:txBody>
      </p:sp>
    </p:spTree>
    <p:extLst>
      <p:ext uri="{BB962C8B-B14F-4D97-AF65-F5344CB8AC3E}">
        <p14:creationId xmlns:p14="http://schemas.microsoft.com/office/powerpoint/2010/main" val="261784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9"/>
          <p:cNvSpPr>
            <a:spLocks noChangeArrowheads="1"/>
          </p:cNvSpPr>
          <p:nvPr/>
        </p:nvSpPr>
        <p:spPr bwMode="auto">
          <a:xfrm>
            <a:off x="838200" y="1422400"/>
            <a:ext cx="74676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b="1"/>
              <a:t>Early modern humans needed to develop </a:t>
            </a:r>
            <a:br>
              <a:rPr lang="en-US" altLang="en-US" b="1"/>
            </a:br>
            <a:r>
              <a:rPr lang="en-US" altLang="en-US" b="1"/>
              <a:t>technology and strategies for survival.</a:t>
            </a:r>
            <a:endParaRPr lang="en-US" altLang="en-US"/>
          </a:p>
        </p:txBody>
      </p:sp>
      <p:sp>
        <p:nvSpPr>
          <p:cNvPr id="10243" name="Text Box 16"/>
          <p:cNvSpPr txBox="1">
            <a:spLocks noChangeArrowheads="1"/>
          </p:cNvSpPr>
          <p:nvPr/>
        </p:nvSpPr>
        <p:spPr bwMode="auto">
          <a:xfrm>
            <a:off x="838200" y="2438400"/>
            <a:ext cx="74676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/>
              <a:t>They made</a:t>
            </a:r>
            <a:r>
              <a:rPr lang="en-US" altLang="en-US">
                <a:solidFill>
                  <a:srgbClr val="0033CC"/>
                </a:solidFill>
              </a:rPr>
              <a:t> tools and weapons</a:t>
            </a:r>
            <a:r>
              <a:rPr lang="en-US" altLang="en-US"/>
              <a:t> from stone, wood, or bone. 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/>
              <a:t>To cook, they used f</a:t>
            </a:r>
            <a:r>
              <a:rPr lang="en-US" altLang="en-US">
                <a:solidFill>
                  <a:srgbClr val="0033CC"/>
                </a:solidFill>
              </a:rPr>
              <a:t>ire</a:t>
            </a:r>
            <a:r>
              <a:rPr lang="en-US" altLang="en-US"/>
              <a:t>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/>
              <a:t>They used</a:t>
            </a:r>
            <a:r>
              <a:rPr lang="en-US" altLang="en-US">
                <a:solidFill>
                  <a:srgbClr val="0033CC"/>
                </a:solidFill>
              </a:rPr>
              <a:t> animals skins</a:t>
            </a:r>
            <a:r>
              <a:rPr lang="en-US" altLang="en-US"/>
              <a:t> for clothing.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/>
              <a:t>The development of </a:t>
            </a:r>
            <a:r>
              <a:rPr lang="en-US" altLang="en-US">
                <a:solidFill>
                  <a:srgbClr val="0033CC"/>
                </a:solidFill>
              </a:rPr>
              <a:t>language</a:t>
            </a:r>
            <a:r>
              <a:rPr lang="en-US" altLang="en-US"/>
              <a:t> allowed for cooperation and planning.</a:t>
            </a:r>
          </a:p>
        </p:txBody>
      </p:sp>
    </p:spTree>
    <p:extLst>
      <p:ext uri="{BB962C8B-B14F-4D97-AF65-F5344CB8AC3E}">
        <p14:creationId xmlns:p14="http://schemas.microsoft.com/office/powerpoint/2010/main" val="4067041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1933</Words>
  <Application>Microsoft Office PowerPoint</Application>
  <PresentationFormat>On-screen Show (4:3)</PresentationFormat>
  <Paragraphs>259</Paragraphs>
  <Slides>49</Slides>
  <Notes>48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Microsoft Word Picture</vt:lpstr>
      <vt:lpstr>Unit 1  Histiography and Ancient Civilizations part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Marion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 Histiography and Ancient Civilizations part 1</dc:title>
  <dc:creator>shawiakm</dc:creator>
  <cp:lastModifiedBy>shawiakm</cp:lastModifiedBy>
  <cp:revision>3</cp:revision>
  <dcterms:created xsi:type="dcterms:W3CDTF">2013-08-23T15:09:21Z</dcterms:created>
  <dcterms:modified xsi:type="dcterms:W3CDTF">2013-08-23T15:39:46Z</dcterms:modified>
</cp:coreProperties>
</file>