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AC2A2-3349-4110-9E17-B8D302F30808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07FFA-62F1-40FA-A584-B6CBA6A5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8061DFF8-AA7E-4C3C-93A5-352AAD64AD2B}" type="slidenum">
              <a:rPr lang="en-US" altLang="en-US" sz="1200" smtClean="0">
                <a:latin typeface="Arial" charset="0"/>
              </a:rPr>
              <a:pPr eaLnBrk="1" hangingPunct="1"/>
              <a:t>13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077163F-F117-4414-A4B2-8BCAEFA5A738}" type="slidenum">
              <a:rPr lang="en-US" altLang="en-US" sz="1200" smtClean="0">
                <a:latin typeface="Arial" charset="0"/>
              </a:rPr>
              <a:pPr eaLnBrk="1" hangingPunct="1"/>
              <a:t>16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EEFAE51F-E62B-4B6F-A3D7-8A4CEB7EFEB6}" type="slidenum">
              <a:rPr lang="en-US" altLang="en-US" sz="1200">
                <a:latin typeface="Arial" charset="0"/>
              </a:rPr>
              <a:pPr algn="r" eaLnBrk="1" hangingPunct="1"/>
              <a:t>18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DE8803A-E2B2-441D-97EF-3B2F71BB0188}" type="slidenum">
              <a:rPr lang="en-US" altLang="en-US" sz="1200" smtClean="0">
                <a:latin typeface="Arial" charset="0"/>
              </a:rPr>
              <a:pPr eaLnBrk="1" hangingPunct="1"/>
              <a:t>20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880A77A3-01FE-4E1D-B26B-E6E310207645}" type="slidenum">
              <a:rPr lang="en-US" altLang="en-US" sz="1200">
                <a:latin typeface="Arial" charset="0"/>
              </a:rPr>
              <a:pPr algn="r" eaLnBrk="1" hangingPunct="1"/>
              <a:t>21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2D70F2-EE6C-4CF6-81D0-9D37CE07B6FD}" type="slidenum">
              <a:rPr lang="en-US" altLang="en-US" sz="1200" smtClean="0"/>
              <a:pPr eaLnBrk="1" hangingPunct="1"/>
              <a:t>22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6F96159-3EC8-4DF1-856C-98F60B815D84}" type="slidenum">
              <a:rPr lang="en-US" altLang="en-US" sz="1200"/>
              <a:pPr algn="r" eaLnBrk="1" hangingPunct="1"/>
              <a:t>25</a:t>
            </a:fld>
            <a:endParaRPr lang="en-US" altLang="en-US" sz="120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FE246E5-6125-4A93-84F8-B56121C8144F}" type="slidenum">
              <a:rPr lang="en-US" altLang="en-US" sz="1200"/>
              <a:pPr algn="r" eaLnBrk="1" hangingPunct="1"/>
              <a:t>26</a:t>
            </a:fld>
            <a:endParaRPr lang="en-US" altLang="en-US" sz="120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FE07A8D-518D-4EE2-9F9A-0C1000D1569A}" type="slidenum">
              <a:rPr lang="en-US" altLang="en-US" sz="1200"/>
              <a:pPr algn="r" eaLnBrk="1" hangingPunct="1"/>
              <a:t>28</a:t>
            </a:fld>
            <a:endParaRPr lang="en-US" altLang="en-US" sz="120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E6A6A5D-1DC1-470C-83C0-EDD51FDE7ABC}" type="slidenum">
              <a:rPr lang="en-US" altLang="en-US" sz="1200" smtClean="0"/>
              <a:pPr eaLnBrk="1" hangingPunct="1"/>
              <a:t>29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640D1AA-E6F6-4D60-A37A-AF463671FBBC}" type="slidenum">
              <a:rPr lang="en-US" altLang="en-US" sz="1200" smtClean="0"/>
              <a:pPr eaLnBrk="1" hangingPunct="1"/>
              <a:t>5</a:t>
            </a:fld>
            <a:endParaRPr lang="en-US" altLang="en-US" sz="1200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728ADD73-22C4-494D-A6B8-E2B295EB851E}" type="slidenum">
              <a:rPr lang="en-US" altLang="en-US" sz="1200" smtClean="0">
                <a:latin typeface="Arial" charset="0"/>
              </a:rPr>
              <a:pPr eaLnBrk="1" hangingPunct="1"/>
              <a:t>6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99C46987-E04D-4CE0-A51B-FEAA531910B5}" type="slidenum">
              <a:rPr lang="en-US" altLang="en-US" sz="1200">
                <a:latin typeface="Arial" charset="0"/>
              </a:rPr>
              <a:pPr algn="r" eaLnBrk="1" hangingPunct="1"/>
              <a:t>9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776B3CE7-F226-473F-9985-E445F63B5818}" type="slidenum">
              <a:rPr lang="en-US" altLang="en-US" sz="1200">
                <a:latin typeface="Arial" charset="0"/>
              </a:rPr>
              <a:pPr algn="r" eaLnBrk="1" hangingPunct="1"/>
              <a:t>10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BAAB-A0EC-4E7D-ABB1-3FA78E8C3CD0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A40-CF9A-438E-B50D-0A9D27B6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6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BAAB-A0EC-4E7D-ABB1-3FA78E8C3CD0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A40-CF9A-438E-B50D-0A9D27B6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9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BAAB-A0EC-4E7D-ABB1-3FA78E8C3CD0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A40-CF9A-438E-B50D-0A9D27B6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39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41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BAAB-A0EC-4E7D-ABB1-3FA78E8C3CD0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A40-CF9A-438E-B50D-0A9D27B6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BAAB-A0EC-4E7D-ABB1-3FA78E8C3CD0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A40-CF9A-438E-B50D-0A9D27B6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BAAB-A0EC-4E7D-ABB1-3FA78E8C3CD0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A40-CF9A-438E-B50D-0A9D27B6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9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BAAB-A0EC-4E7D-ABB1-3FA78E8C3CD0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A40-CF9A-438E-B50D-0A9D27B6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1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BAAB-A0EC-4E7D-ABB1-3FA78E8C3CD0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A40-CF9A-438E-B50D-0A9D27B6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1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BAAB-A0EC-4E7D-ABB1-3FA78E8C3CD0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A40-CF9A-438E-B50D-0A9D27B6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6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BAAB-A0EC-4E7D-ABB1-3FA78E8C3CD0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A40-CF9A-438E-B50D-0A9D27B6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7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BAAB-A0EC-4E7D-ABB1-3FA78E8C3CD0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A40-CF9A-438E-B50D-0A9D27B6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9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6BAAB-A0EC-4E7D-ABB1-3FA78E8C3CD0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13A40-CF9A-438E-B50D-0A9D27B6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5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</p:spPr>
        <p:txBody>
          <a:bodyPr>
            <a:normAutofit/>
          </a:bodyPr>
          <a:lstStyle/>
          <a:p>
            <a:r>
              <a:rPr lang="en-US" dirty="0" smtClean="0"/>
              <a:t>Unit 1 </a:t>
            </a:r>
            <a:br>
              <a:rPr lang="en-US" dirty="0" smtClean="0"/>
            </a:br>
            <a:r>
              <a:rPr lang="en-US" dirty="0" smtClean="0"/>
              <a:t>Part 2</a:t>
            </a:r>
            <a:br>
              <a:rPr lang="en-US" dirty="0" smtClean="0"/>
            </a:br>
            <a:r>
              <a:rPr lang="en-US" dirty="0" smtClean="0"/>
              <a:t>India and China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72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9"/>
          <p:cNvSpPr>
            <a:spLocks noChangeArrowheads="1"/>
          </p:cNvSpPr>
          <p:nvPr/>
        </p:nvSpPr>
        <p:spPr bwMode="auto">
          <a:xfrm>
            <a:off x="838200" y="1752600"/>
            <a:ext cx="5486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Gautama took a seat under a tree and meditated. When he finally rose, he had become the Buddha, “Enlightened One.” </a:t>
            </a:r>
          </a:p>
        </p:txBody>
      </p:sp>
      <p:sp>
        <p:nvSpPr>
          <p:cNvPr id="14339" name="Text Box 15"/>
          <p:cNvSpPr txBox="1">
            <a:spLocks noChangeArrowheads="1"/>
          </p:cNvSpPr>
          <p:nvPr/>
        </p:nvSpPr>
        <p:spPr bwMode="auto">
          <a:xfrm>
            <a:off x="5851525" y="3873500"/>
            <a:ext cx="25304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</p:txBody>
      </p:sp>
      <p:sp>
        <p:nvSpPr>
          <p:cNvPr id="14340" name="Text Box 25"/>
          <p:cNvSpPr txBox="1">
            <a:spLocks noChangeArrowheads="1"/>
          </p:cNvSpPr>
          <p:nvPr/>
        </p:nvSpPr>
        <p:spPr bwMode="auto">
          <a:xfrm>
            <a:off x="838200" y="3429000"/>
            <a:ext cx="7467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/>
              <a:t>He described the </a:t>
            </a:r>
            <a:r>
              <a:rPr lang="en-US" altLang="en-US" b="1">
                <a:solidFill>
                  <a:srgbClr val="FF0000"/>
                </a:solidFill>
              </a:rPr>
              <a:t>Eightfold Path,</a:t>
            </a:r>
            <a:r>
              <a:rPr lang="en-US" altLang="en-US"/>
              <a:t> a way of life that would eventually lead to enlightenment.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/>
              <a:t>The final goal for the Buddhist is </a:t>
            </a:r>
            <a:r>
              <a:rPr lang="en-US" altLang="en-US" b="1">
                <a:solidFill>
                  <a:srgbClr val="FF0000"/>
                </a:solidFill>
              </a:rPr>
              <a:t>nirvana,</a:t>
            </a:r>
            <a:r>
              <a:rPr lang="en-US" altLang="en-US">
                <a:solidFill>
                  <a:srgbClr val="333399"/>
                </a:solidFill>
              </a:rPr>
              <a:t> </a:t>
            </a:r>
            <a:r>
              <a:rPr lang="en-US" altLang="en-US">
                <a:solidFill>
                  <a:srgbClr val="0033CC"/>
                </a:solidFill>
              </a:rPr>
              <a:t>union with the universe.</a:t>
            </a:r>
            <a:endParaRPr lang="en-US" altLang="en-US"/>
          </a:p>
        </p:txBody>
      </p:sp>
      <p:pic>
        <p:nvPicPr>
          <p:cNvPr id="49180" name="Picture 28" descr="bare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31963"/>
            <a:ext cx="22860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527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838200" y="1752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Buddha spent his life explaining the</a:t>
            </a:r>
            <a:r>
              <a:rPr lang="en-US" altLang="en-US">
                <a:solidFill>
                  <a:srgbClr val="333399"/>
                </a:solidFill>
              </a:rPr>
              <a:t> </a:t>
            </a:r>
            <a:br>
              <a:rPr lang="en-US" altLang="en-US">
                <a:solidFill>
                  <a:srgbClr val="333399"/>
                </a:solidFill>
              </a:rPr>
            </a:br>
            <a:r>
              <a:rPr lang="en-US" altLang="en-US" b="1">
                <a:solidFill>
                  <a:srgbClr val="FF0000"/>
                </a:solidFill>
              </a:rPr>
              <a:t>Four Noble Truths,</a:t>
            </a:r>
            <a:r>
              <a:rPr lang="en-US" altLang="en-US" b="1">
                <a:solidFill>
                  <a:srgbClr val="0033CC"/>
                </a:solidFill>
              </a:rPr>
              <a:t> </a:t>
            </a:r>
            <a:r>
              <a:rPr lang="en-US" altLang="en-US" b="1"/>
              <a:t>the heart of Buddhist belief.</a:t>
            </a:r>
          </a:p>
        </p:txBody>
      </p:sp>
      <p:sp>
        <p:nvSpPr>
          <p:cNvPr id="15363" name="Rectangle 37"/>
          <p:cNvSpPr>
            <a:spLocks noChangeArrowheads="1"/>
          </p:cNvSpPr>
          <p:nvPr/>
        </p:nvSpPr>
        <p:spPr bwMode="auto">
          <a:xfrm>
            <a:off x="914400" y="2784475"/>
            <a:ext cx="7315200" cy="29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dirty="0">
                <a:solidFill>
                  <a:srgbClr val="0033CC"/>
                </a:solidFill>
              </a:rPr>
              <a:t>All life is full of suffering, pain, and sorrow.</a:t>
            </a:r>
          </a:p>
          <a:p>
            <a:pPr>
              <a:spcBef>
                <a:spcPct val="20000"/>
              </a:spcBef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dirty="0"/>
              <a:t>The cause of suffering is </a:t>
            </a:r>
            <a:r>
              <a:rPr lang="en-US" altLang="en-US" dirty="0" err="1"/>
              <a:t>nonvirtue</a:t>
            </a:r>
            <a:r>
              <a:rPr lang="en-US" altLang="en-US" dirty="0" smtClean="0"/>
              <a:t>. (desire)</a:t>
            </a:r>
            <a:endParaRPr lang="en-US" altLang="en-US" dirty="0"/>
          </a:p>
          <a:p>
            <a:pPr>
              <a:spcBef>
                <a:spcPct val="20000"/>
              </a:spcBef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dirty="0">
                <a:solidFill>
                  <a:srgbClr val="0033CC"/>
                </a:solidFill>
              </a:rPr>
              <a:t>The only cure for suffering is to overcome </a:t>
            </a:r>
            <a:r>
              <a:rPr lang="en-US" altLang="en-US" dirty="0" err="1">
                <a:solidFill>
                  <a:srgbClr val="0033CC"/>
                </a:solidFill>
              </a:rPr>
              <a:t>nonvirtue</a:t>
            </a:r>
            <a:r>
              <a:rPr lang="en-US" altLang="en-US" dirty="0">
                <a:solidFill>
                  <a:srgbClr val="0033CC"/>
                </a:solidFill>
              </a:rPr>
              <a:t>.</a:t>
            </a:r>
          </a:p>
          <a:p>
            <a:pPr>
              <a:spcBef>
                <a:spcPct val="20000"/>
              </a:spcBef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dirty="0"/>
              <a:t>The way to overcome </a:t>
            </a:r>
            <a:r>
              <a:rPr lang="en-US" altLang="en-US" dirty="0" err="1"/>
              <a:t>nonvirtue</a:t>
            </a:r>
            <a:r>
              <a:rPr lang="en-US" altLang="en-US" dirty="0"/>
              <a:t> is to follow the Eightfold Path.</a:t>
            </a:r>
            <a:endParaRPr lang="en-US" alt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4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437188" y="1308100"/>
            <a:ext cx="3529012" cy="471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indent="0">
              <a:spcBef>
                <a:spcPct val="0"/>
              </a:spcBef>
              <a:spcAft>
                <a:spcPct val="60000"/>
              </a:spcAft>
              <a:buFontTx/>
              <a:buNone/>
            </a:pPr>
            <a:r>
              <a:rPr lang="en-US" altLang="en-US" sz="7400" dirty="0" smtClean="0">
                <a:latin typeface="Verdana" pitchFamily="34" charset="0"/>
              </a:rPr>
              <a:t>Buddhism rejected the Hindu caste system.</a:t>
            </a:r>
            <a:r>
              <a:rPr lang="en-US" altLang="en-US" sz="7400" b="1" dirty="0" smtClean="0">
                <a:latin typeface="Verdana" pitchFamily="34" charset="0"/>
              </a:rPr>
              <a:t> </a:t>
            </a:r>
          </a:p>
          <a:p>
            <a:pPr marL="0" indent="0">
              <a:spcBef>
                <a:spcPct val="0"/>
              </a:spcBef>
              <a:spcAft>
                <a:spcPct val="60000"/>
              </a:spcAft>
              <a:buFontTx/>
              <a:buNone/>
            </a:pPr>
            <a:r>
              <a:rPr lang="en-US" altLang="en-US" sz="7400" dirty="0" smtClean="0">
                <a:latin typeface="Verdana" pitchFamily="34" charset="0"/>
              </a:rPr>
              <a:t>Rather than focusing on priests, ritual and deities, </a:t>
            </a:r>
            <a:r>
              <a:rPr lang="en-US" altLang="en-US" sz="7400" dirty="0" smtClean="0">
                <a:solidFill>
                  <a:srgbClr val="0033CC"/>
                </a:solidFill>
                <a:latin typeface="Verdana" pitchFamily="34" charset="0"/>
              </a:rPr>
              <a:t>Buddhism encouraged each person to seek self-enlightenment.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7400" b="1" dirty="0" smtClean="0">
                <a:latin typeface="Verdana" pitchFamily="34" charset="0"/>
              </a:rPr>
              <a:t>The religion spread and the Buddha’s teachings were recorded.</a:t>
            </a:r>
            <a:endParaRPr lang="en-US" altLang="en-US" sz="7400" dirty="0" smtClean="0">
              <a:latin typeface="Verdana" pitchFamily="34" charset="0"/>
            </a:endParaRPr>
          </a:p>
          <a:p>
            <a:pPr marL="0" indent="0">
              <a:spcBef>
                <a:spcPct val="0"/>
              </a:spcBef>
              <a:spcAft>
                <a:spcPct val="60000"/>
              </a:spcAft>
              <a:buFontTx/>
              <a:buNone/>
            </a:pPr>
            <a:endParaRPr lang="en-US" altLang="en-US" sz="2200" dirty="0" smtClean="0">
              <a:latin typeface="Verdana" pitchFamily="34" charset="0"/>
            </a:endParaRPr>
          </a:p>
        </p:txBody>
      </p:sp>
      <p:pic>
        <p:nvPicPr>
          <p:cNvPr id="16387" name="Picture 5" descr="WH_ch3_S2_BuddismSpreading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80060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134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6"/>
          <p:cNvSpPr txBox="1">
            <a:spLocks noChangeArrowheads="1"/>
          </p:cNvSpPr>
          <p:nvPr/>
        </p:nvSpPr>
        <p:spPr bwMode="auto">
          <a:xfrm>
            <a:off x="6400800" y="1447800"/>
            <a:ext cx="22860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Buddhism eventually declined in India as it took root in other parts of Asia.</a:t>
            </a:r>
            <a:endParaRPr lang="en-US" altLang="en-US"/>
          </a:p>
        </p:txBody>
      </p:sp>
      <p:pic>
        <p:nvPicPr>
          <p:cNvPr id="18435" name="Picture 4" descr="WH_ch3_S2_ModernBuddism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62100"/>
            <a:ext cx="53340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882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WH_ch3_S2_ReligionsIndia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616075"/>
            <a:ext cx="65532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16"/>
          <p:cNvSpPr txBox="1">
            <a:spLocks noChangeArrowheads="1"/>
          </p:cNvSpPr>
          <p:nvPr/>
        </p:nvSpPr>
        <p:spPr bwMode="auto">
          <a:xfrm>
            <a:off x="457200" y="1219200"/>
            <a:ext cx="8229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Religions Founded in India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343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3733800"/>
            <a:ext cx="8229600" cy="167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spcAft>
                <a:spcPct val="60000"/>
              </a:spcAft>
              <a:buFontTx/>
              <a:buNone/>
            </a:pPr>
            <a:r>
              <a:rPr lang="en-US" altLang="en-US" sz="2200" b="1" smtClean="0">
                <a:latin typeface="Verdana" pitchFamily="34" charset="0"/>
              </a:rPr>
              <a:t>Gupta rule declined in 550 A.D. due to foreign invaders, civil war, and weak rulers.</a:t>
            </a:r>
          </a:p>
          <a:p>
            <a:pPr marL="0" indent="0" algn="ctr">
              <a:spcBef>
                <a:spcPct val="0"/>
              </a:spcBef>
              <a:spcAft>
                <a:spcPct val="60000"/>
              </a:spcAft>
              <a:buFontTx/>
              <a:buNone/>
            </a:pPr>
            <a:r>
              <a:rPr lang="en-US" altLang="en-US" sz="2200" smtClean="0">
                <a:solidFill>
                  <a:srgbClr val="0033CC"/>
                </a:solidFill>
                <a:latin typeface="Verdana" pitchFamily="34" charset="0"/>
              </a:rPr>
              <a:t>India split again into many separate kingdoms.</a:t>
            </a:r>
          </a:p>
          <a:p>
            <a:pPr marL="0" indent="0">
              <a:spcBef>
                <a:spcPct val="0"/>
              </a:spcBef>
              <a:spcAft>
                <a:spcPct val="60000"/>
              </a:spcAft>
              <a:buFontTx/>
              <a:buNone/>
            </a:pPr>
            <a:endParaRPr lang="en-US" altLang="en-US" sz="2200" b="1" smtClean="0">
              <a:solidFill>
                <a:srgbClr val="0033CC"/>
              </a:solidFill>
              <a:latin typeface="Verdana" pitchFamily="34" charset="0"/>
            </a:endParaRPr>
          </a:p>
        </p:txBody>
      </p: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6324600" y="1771650"/>
            <a:ext cx="2209800" cy="1428750"/>
            <a:chOff x="3984" y="1116"/>
            <a:chExt cx="1392" cy="900"/>
          </a:xfrm>
        </p:grpSpPr>
        <p:sp>
          <p:nvSpPr>
            <p:cNvPr id="2" name="AutoShape 5"/>
            <p:cNvSpPr>
              <a:spLocks noChangeArrowheads="1"/>
            </p:cNvSpPr>
            <p:nvPr/>
          </p:nvSpPr>
          <p:spPr bwMode="auto">
            <a:xfrm rot="5400000" flipH="1">
              <a:off x="4230" y="870"/>
              <a:ext cx="900" cy="1392"/>
            </a:xfrm>
            <a:prstGeom prst="upArrowCallout">
              <a:avLst>
                <a:gd name="adj1" fmla="val 97917"/>
                <a:gd name="adj2" fmla="val 50000"/>
                <a:gd name="adj3" fmla="val 16362"/>
                <a:gd name="adj4" fmla="val 89421"/>
              </a:avLst>
            </a:prstGeom>
            <a:solidFill>
              <a:srgbClr val="FED27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6" name="Rectangle 3"/>
            <p:cNvSpPr>
              <a:spLocks noChangeArrowheads="1"/>
            </p:cNvSpPr>
            <p:nvPr/>
          </p:nvSpPr>
          <p:spPr bwMode="auto">
            <a:xfrm>
              <a:off x="4032" y="1136"/>
              <a:ext cx="124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>
                <a:spcAft>
                  <a:spcPct val="60000"/>
                </a:spcAft>
              </a:pPr>
              <a:r>
                <a:rPr lang="en-US" altLang="en-US" sz="2000" b="1"/>
                <a:t>Gupta</a:t>
              </a:r>
              <a:br>
                <a:rPr lang="en-US" altLang="en-US" sz="2000" b="1"/>
              </a:br>
              <a:r>
                <a:rPr lang="en-US" altLang="en-US" sz="1600"/>
                <a:t>empire</a:t>
              </a:r>
            </a:p>
            <a:p>
              <a:pPr algn="ctr">
                <a:spcAft>
                  <a:spcPct val="60000"/>
                </a:spcAft>
              </a:pPr>
              <a:r>
                <a:rPr lang="en-US" altLang="en-US" sz="1800"/>
                <a:t>A.D. 320</a:t>
              </a:r>
              <a:br>
                <a:rPr lang="en-US" altLang="en-US" sz="1800"/>
              </a:br>
              <a:r>
                <a:rPr lang="en-US" altLang="en-US" sz="1800"/>
                <a:t>to A.D. 550</a:t>
              </a:r>
            </a:p>
            <a:p>
              <a:pPr algn="ctr">
                <a:spcAft>
                  <a:spcPct val="60000"/>
                </a:spcAft>
              </a:pPr>
              <a:endParaRPr lang="en-US" altLang="en-US" sz="1800"/>
            </a:p>
          </p:txBody>
        </p:sp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4343400" y="1771650"/>
            <a:ext cx="2209800" cy="1428750"/>
            <a:chOff x="2736" y="1116"/>
            <a:chExt cx="1392" cy="9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 rot="5400000" flipH="1">
              <a:off x="2982" y="870"/>
              <a:ext cx="900" cy="1392"/>
            </a:xfrm>
            <a:prstGeom prst="upArrowCallout">
              <a:avLst>
                <a:gd name="adj1" fmla="val 97917"/>
                <a:gd name="adj2" fmla="val 50000"/>
                <a:gd name="adj3" fmla="val 16362"/>
                <a:gd name="adj4" fmla="val 89421"/>
              </a:avLst>
            </a:prstGeom>
            <a:gradFill rotWithShape="1">
              <a:gsLst>
                <a:gs pos="0">
                  <a:srgbClr val="83C55A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4" name="Rectangle 3"/>
            <p:cNvSpPr>
              <a:spLocks noChangeArrowheads="1"/>
            </p:cNvSpPr>
            <p:nvPr/>
          </p:nvSpPr>
          <p:spPr bwMode="auto">
            <a:xfrm>
              <a:off x="2784" y="1136"/>
              <a:ext cx="124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>
                <a:spcAft>
                  <a:spcPct val="60000"/>
                </a:spcAft>
              </a:pPr>
              <a:r>
                <a:rPr lang="en-US" altLang="en-US" sz="2000" b="1"/>
                <a:t>Maurya</a:t>
              </a:r>
              <a:r>
                <a:rPr lang="en-US" altLang="en-US" sz="1600" b="1"/>
                <a:t> </a:t>
              </a:r>
              <a:r>
                <a:rPr lang="en-US" altLang="en-US" sz="1600"/>
                <a:t>empire</a:t>
              </a:r>
            </a:p>
            <a:p>
              <a:pPr algn="ctr">
                <a:spcAft>
                  <a:spcPct val="60000"/>
                </a:spcAft>
              </a:pPr>
              <a:r>
                <a:rPr lang="en-US" altLang="en-US" sz="1800"/>
                <a:t>321 B.C. </a:t>
              </a:r>
              <a:br>
                <a:rPr lang="en-US" altLang="en-US" sz="1800"/>
              </a:br>
              <a:r>
                <a:rPr lang="en-US" altLang="en-US" sz="1800"/>
                <a:t>to 185 B.C.</a:t>
              </a:r>
            </a:p>
            <a:p>
              <a:pPr>
                <a:spcAft>
                  <a:spcPct val="60000"/>
                </a:spcAft>
              </a:pPr>
              <a:endParaRPr lang="en-US" altLang="en-US" sz="1800"/>
            </a:p>
          </p:txBody>
        </p:sp>
      </p:grp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2362200" y="1771650"/>
            <a:ext cx="2209800" cy="1428750"/>
            <a:chOff x="1488" y="1116"/>
            <a:chExt cx="1392" cy="900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 rot="5400000" flipH="1">
              <a:off x="1734" y="870"/>
              <a:ext cx="900" cy="1392"/>
            </a:xfrm>
            <a:prstGeom prst="upArrowCallout">
              <a:avLst>
                <a:gd name="adj1" fmla="val 97917"/>
                <a:gd name="adj2" fmla="val 50000"/>
                <a:gd name="adj3" fmla="val 16362"/>
                <a:gd name="adj4" fmla="val 89421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2" name="Rectangle 3"/>
            <p:cNvSpPr>
              <a:spLocks noChangeArrowheads="1"/>
            </p:cNvSpPr>
            <p:nvPr/>
          </p:nvSpPr>
          <p:spPr bwMode="auto">
            <a:xfrm>
              <a:off x="1536" y="1136"/>
              <a:ext cx="124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>
                <a:spcAft>
                  <a:spcPct val="60000"/>
                </a:spcAft>
              </a:pPr>
              <a:r>
                <a:rPr lang="en-US" altLang="en-US" sz="2000" b="1"/>
                <a:t>Aryan</a:t>
              </a:r>
              <a:r>
                <a:rPr lang="en-US" altLang="en-US" sz="1600" b="1"/>
                <a:t> </a:t>
              </a:r>
              <a:r>
                <a:rPr lang="en-US" altLang="en-US" sz="1600"/>
                <a:t>civilization</a:t>
              </a:r>
            </a:p>
            <a:p>
              <a:pPr algn="ctr">
                <a:spcAft>
                  <a:spcPct val="60000"/>
                </a:spcAft>
              </a:pPr>
              <a:r>
                <a:rPr lang="en-US" altLang="en-US" sz="1800"/>
                <a:t>1500 B.C. </a:t>
              </a:r>
              <a:br>
                <a:rPr lang="en-US" altLang="en-US" sz="1800"/>
              </a:br>
              <a:r>
                <a:rPr lang="en-US" altLang="en-US" sz="1800"/>
                <a:t>to ?</a:t>
              </a:r>
            </a:p>
            <a:p>
              <a:pPr>
                <a:spcAft>
                  <a:spcPct val="60000"/>
                </a:spcAft>
              </a:pPr>
              <a:endParaRPr lang="en-US" altLang="en-US" sz="1800"/>
            </a:p>
          </p:txBody>
        </p:sp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457200" y="1771650"/>
            <a:ext cx="2209800" cy="1428750"/>
            <a:chOff x="288" y="1116"/>
            <a:chExt cx="1392" cy="900"/>
          </a:xfrm>
        </p:grpSpPr>
        <p:sp>
          <p:nvSpPr>
            <p:cNvPr id="13317" name="AutoShape 5"/>
            <p:cNvSpPr>
              <a:spLocks noChangeArrowheads="1"/>
            </p:cNvSpPr>
            <p:nvPr/>
          </p:nvSpPr>
          <p:spPr bwMode="auto">
            <a:xfrm rot="5400000" flipH="1">
              <a:off x="534" y="870"/>
              <a:ext cx="900" cy="1392"/>
            </a:xfrm>
            <a:prstGeom prst="upArrowCallout">
              <a:avLst>
                <a:gd name="adj1" fmla="val 97917"/>
                <a:gd name="adj2" fmla="val 50000"/>
                <a:gd name="adj3" fmla="val 16362"/>
                <a:gd name="adj4" fmla="val 89421"/>
              </a:avLst>
            </a:prstGeom>
            <a:gradFill rotWithShape="1">
              <a:gsLst>
                <a:gs pos="0">
                  <a:srgbClr val="C9C9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0" name="Rectangle 3"/>
            <p:cNvSpPr>
              <a:spLocks noChangeArrowheads="1"/>
            </p:cNvSpPr>
            <p:nvPr/>
          </p:nvSpPr>
          <p:spPr bwMode="auto">
            <a:xfrm>
              <a:off x="336" y="1136"/>
              <a:ext cx="124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>
                <a:spcAft>
                  <a:spcPct val="60000"/>
                </a:spcAft>
              </a:pPr>
              <a:r>
                <a:rPr lang="en-US" altLang="en-US" sz="2000" b="1"/>
                <a:t>Indus</a:t>
              </a:r>
              <a:r>
                <a:rPr lang="en-US" altLang="en-US" sz="1600" b="1"/>
                <a:t> </a:t>
              </a:r>
              <a:r>
                <a:rPr lang="en-US" altLang="en-US" sz="1600"/>
                <a:t>civilization</a:t>
              </a:r>
            </a:p>
            <a:p>
              <a:pPr algn="ctr">
                <a:spcAft>
                  <a:spcPct val="60000"/>
                </a:spcAft>
              </a:pPr>
              <a:r>
                <a:rPr lang="en-US" altLang="en-US" sz="1800"/>
                <a:t>2600 B.C. </a:t>
              </a:r>
              <a:br>
                <a:rPr lang="en-US" altLang="en-US" sz="1800"/>
              </a:br>
              <a:r>
                <a:rPr lang="en-US" altLang="en-US" sz="1800"/>
                <a:t>to 1900 B.C.</a:t>
              </a:r>
            </a:p>
            <a:p>
              <a:pPr>
                <a:spcAft>
                  <a:spcPct val="60000"/>
                </a:spcAft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862661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29"/>
          <p:cNvSpPr txBox="1">
            <a:spLocks noChangeArrowheads="1"/>
          </p:cNvSpPr>
          <p:nvPr/>
        </p:nvSpPr>
        <p:spPr bwMode="auto">
          <a:xfrm>
            <a:off x="457200" y="1190625"/>
            <a:ext cx="82296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 b="1"/>
              <a:t>Geography influenced Chinese civilization by isolating it from outside people.</a:t>
            </a:r>
            <a:r>
              <a:rPr lang="en-US" altLang="en-US"/>
              <a:t> </a:t>
            </a:r>
          </a:p>
          <a:p>
            <a:pPr algn="ctr" eaLnBrk="1" hangingPunct="1">
              <a:spcAft>
                <a:spcPct val="60000"/>
              </a:spcAft>
            </a:pPr>
            <a:r>
              <a:rPr lang="en-US" altLang="en-US"/>
              <a:t>The Gobi desert, the Himalayan mountains, thick rainforests, and the Pacific Ocean all set China apart.</a:t>
            </a:r>
            <a:endParaRPr lang="en-US" altLang="en-US">
              <a:latin typeface="Arial" charset="0"/>
            </a:endParaRPr>
          </a:p>
        </p:txBody>
      </p:sp>
      <p:pic>
        <p:nvPicPr>
          <p:cNvPr id="8197" name="Picture 5" descr="0093_wh09_se_ch03_s4.jpg                                       01037F65BIG Boy                        C17146F9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82296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04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auto">
          <a:xfrm rot="10792560" flipH="1">
            <a:off x="835025" y="1746250"/>
            <a:ext cx="7467600" cy="1606550"/>
          </a:xfrm>
          <a:prstGeom prst="upArrowCallout">
            <a:avLst>
              <a:gd name="adj1" fmla="val 37788"/>
              <a:gd name="adj2" fmla="val 32624"/>
              <a:gd name="adj3" fmla="val 19157"/>
              <a:gd name="adj4" fmla="val 61653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838200" y="1828800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The first Chinese dynasty, the Shang, arose around 1766 B.C. and lasted until 1122 B.C.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838200" y="3733800"/>
            <a:ext cx="78486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/>
              <a:t>The dynasty was organized by </a:t>
            </a:r>
            <a:r>
              <a:rPr lang="en-US" altLang="en-US" b="1">
                <a:solidFill>
                  <a:srgbClr val="FF0000"/>
                </a:solidFill>
              </a:rPr>
              <a:t>clans.</a:t>
            </a:r>
            <a:r>
              <a:rPr lang="en-US" altLang="en-US"/>
              <a:t> 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>
                <a:solidFill>
                  <a:srgbClr val="0033CC"/>
                </a:solidFill>
              </a:rPr>
              <a:t>Most members of Shang society were peasants </a:t>
            </a:r>
            <a:br>
              <a:rPr lang="en-US" altLang="en-US">
                <a:solidFill>
                  <a:srgbClr val="0033CC"/>
                </a:solidFill>
              </a:rPr>
            </a:br>
            <a:r>
              <a:rPr lang="en-US" altLang="en-US">
                <a:solidFill>
                  <a:srgbClr val="0033CC"/>
                </a:solidFill>
              </a:rPr>
              <a:t>who led grueling lives working the fields. 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/>
              <a:t>The cities supported artisans skilled in bronze work.</a:t>
            </a:r>
          </a:p>
        </p:txBody>
      </p:sp>
    </p:spTree>
    <p:extLst>
      <p:ext uri="{BB962C8B-B14F-4D97-AF65-F5344CB8AC3E}">
        <p14:creationId xmlns:p14="http://schemas.microsoft.com/office/powerpoint/2010/main" val="39108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9"/>
          <p:cNvSpPr>
            <a:spLocks noChangeArrowheads="1"/>
          </p:cNvSpPr>
          <p:nvPr/>
        </p:nvSpPr>
        <p:spPr bwMode="auto">
          <a:xfrm>
            <a:off x="5219700" y="1638300"/>
            <a:ext cx="3581400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en-US" altLang="en-US"/>
              <a:t>The Shang dynasty ended in 1122 B.C. in </a:t>
            </a:r>
            <a:br>
              <a:rPr lang="en-US" altLang="en-US"/>
            </a:br>
            <a:r>
              <a:rPr lang="en-US" altLang="en-US"/>
              <a:t>a rebellion led by two Zhou warriors.</a:t>
            </a:r>
          </a:p>
          <a:p>
            <a:pPr eaLnBrk="1" hangingPunct="1">
              <a:lnSpc>
                <a:spcPct val="107000"/>
              </a:lnSpc>
            </a:pPr>
            <a:endParaRPr lang="en-US" altLang="en-US"/>
          </a:p>
          <a:p>
            <a:pPr eaLnBrk="1" hangingPunct="1">
              <a:lnSpc>
                <a:spcPct val="107000"/>
              </a:lnSpc>
            </a:pPr>
            <a:r>
              <a:rPr lang="en-US" altLang="en-US">
                <a:solidFill>
                  <a:srgbClr val="0033CC"/>
                </a:solidFill>
              </a:rPr>
              <a:t>The Zhou claimed a divine right to rule, calling it the Mandate </a:t>
            </a:r>
            <a:br>
              <a:rPr lang="en-US" altLang="en-US">
                <a:solidFill>
                  <a:srgbClr val="0033CC"/>
                </a:solidFill>
              </a:rPr>
            </a:br>
            <a:r>
              <a:rPr lang="en-US" altLang="en-US">
                <a:solidFill>
                  <a:srgbClr val="0033CC"/>
                </a:solidFill>
              </a:rPr>
              <a:t>of Heaven.</a:t>
            </a:r>
            <a:endParaRPr lang="en-US" altLang="en-US"/>
          </a:p>
        </p:txBody>
      </p:sp>
      <p:pic>
        <p:nvPicPr>
          <p:cNvPr id="12291" name="Picture 4" descr="WH_ch3_S4_ChineseDynasty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4191000" cy="32654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04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WH_ch3_S4_Confuc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3333750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105150" y="1905000"/>
            <a:ext cx="558165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914400" algn="l"/>
              </a:tabLs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914400" algn="l"/>
              </a:tabLs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914400" algn="l"/>
              </a:tabLs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914400" algn="l"/>
              </a:tabLs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914400" algn="l"/>
              </a:tabLs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1">
                <a:solidFill>
                  <a:srgbClr val="FF0000"/>
                </a:solidFill>
              </a:rPr>
              <a:t>Confucius</a:t>
            </a:r>
            <a:r>
              <a:rPr lang="en-US" altLang="en-US"/>
              <a:t> developed his philosophy during the Zhou period.</a:t>
            </a:r>
          </a:p>
          <a:p>
            <a:pPr eaLnBrk="1" hangingPunct="1">
              <a:spcAft>
                <a:spcPct val="60000"/>
              </a:spcAft>
            </a:pPr>
            <a:r>
              <a:rPr lang="en-US" altLang="en-US"/>
              <a:t>	Concerned with worldly goals, </a:t>
            </a:r>
            <a:br>
              <a:rPr lang="en-US" altLang="en-US"/>
            </a:br>
            <a:r>
              <a:rPr lang="en-US" altLang="en-US"/>
              <a:t>	he considered </a:t>
            </a:r>
            <a:r>
              <a:rPr lang="en-US" altLang="en-US" b="1">
                <a:solidFill>
                  <a:srgbClr val="FF0000"/>
                </a:solidFill>
              </a:rPr>
              <a:t>filial piety</a:t>
            </a:r>
            <a:r>
              <a:rPr lang="en-US" altLang="en-US" b="1">
                <a:solidFill>
                  <a:srgbClr val="F70314"/>
                </a:solidFill>
              </a:rPr>
              <a:t>, </a:t>
            </a:r>
            <a:r>
              <a:rPr lang="en-US" altLang="en-US"/>
              <a:t>	respect for parents, the highest</a:t>
            </a:r>
            <a:br>
              <a:rPr lang="en-US" altLang="en-US"/>
            </a:br>
            <a:r>
              <a:rPr lang="en-US" altLang="en-US"/>
              <a:t>	principle.</a:t>
            </a:r>
          </a:p>
          <a:p>
            <a:pPr eaLnBrk="1" hangingPunct="1">
              <a:spcAft>
                <a:spcPct val="60000"/>
              </a:spcAft>
            </a:pPr>
            <a:r>
              <a:rPr lang="en-US" altLang="en-US">
                <a:solidFill>
                  <a:srgbClr val="0033CC"/>
                </a:solidFill>
              </a:rPr>
              <a:t>	His teaching reflected Chinese </a:t>
            </a:r>
            <a:br>
              <a:rPr lang="en-US" altLang="en-US">
                <a:solidFill>
                  <a:srgbClr val="0033CC"/>
                </a:solidFill>
              </a:rPr>
            </a:br>
            <a:r>
              <a:rPr lang="en-US" altLang="en-US">
                <a:solidFill>
                  <a:srgbClr val="0033CC"/>
                </a:solidFill>
              </a:rPr>
              <a:t>	belief in yin and yang, balance </a:t>
            </a:r>
            <a:br>
              <a:rPr lang="en-US" altLang="en-US">
                <a:solidFill>
                  <a:srgbClr val="0033CC"/>
                </a:solidFill>
              </a:rPr>
            </a:br>
            <a:r>
              <a:rPr lang="en-US" altLang="en-US">
                <a:solidFill>
                  <a:srgbClr val="0033CC"/>
                </a:solidFill>
              </a:rPr>
              <a:t>	between two forces.</a:t>
            </a:r>
          </a:p>
        </p:txBody>
      </p:sp>
    </p:spTree>
    <p:extLst>
      <p:ext uri="{BB962C8B-B14F-4D97-AF65-F5344CB8AC3E}">
        <p14:creationId xmlns:p14="http://schemas.microsoft.com/office/powerpoint/2010/main" val="258977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4648200" y="1625600"/>
            <a:ext cx="41148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Verdana" pitchFamily="34" charset="0"/>
              </a:rPr>
              <a:t>Geography affects where people live on the Indian subcontinent.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  <a:latin typeface="Verdana" pitchFamily="34" charset="0"/>
              </a:rPr>
              <a:t>Agriculture is possible </a:t>
            </a:r>
            <a:br>
              <a:rPr lang="en-US" altLang="en-US">
                <a:solidFill>
                  <a:srgbClr val="0033CC"/>
                </a:solidFill>
                <a:latin typeface="Verdana" pitchFamily="34" charset="0"/>
              </a:rPr>
            </a:br>
            <a:r>
              <a:rPr lang="en-US" altLang="en-US">
                <a:solidFill>
                  <a:srgbClr val="0033CC"/>
                </a:solidFill>
                <a:latin typeface="Verdana" pitchFamily="34" charset="0"/>
              </a:rPr>
              <a:t>in the Gangetic Plain</a:t>
            </a:r>
            <a:r>
              <a:rPr lang="en-US" altLang="en-US">
                <a:latin typeface="Verdana" pitchFamily="34" charset="0"/>
              </a:rPr>
              <a:t> because it is watered </a:t>
            </a:r>
            <a:br>
              <a:rPr lang="en-US" altLang="en-US">
                <a:latin typeface="Verdana" pitchFamily="34" charset="0"/>
              </a:rPr>
            </a:br>
            <a:r>
              <a:rPr lang="en-US" altLang="en-US">
                <a:latin typeface="Verdana" pitchFamily="34" charset="0"/>
              </a:rPr>
              <a:t>by three rivers.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Verdana" pitchFamily="34" charset="0"/>
              </a:rPr>
              <a:t>The Deccan </a:t>
            </a:r>
            <a:r>
              <a:rPr lang="en-US" altLang="en-US" b="1">
                <a:solidFill>
                  <a:srgbClr val="FF0000"/>
                </a:solidFill>
                <a:latin typeface="Verdana" pitchFamily="34" charset="0"/>
              </a:rPr>
              <a:t>plateau,</a:t>
            </a:r>
            <a:r>
              <a:rPr lang="en-US" altLang="en-US">
                <a:latin typeface="Verdana" pitchFamily="34" charset="0"/>
              </a:rPr>
              <a:t> on the other hand, is arid and unpopulated.</a:t>
            </a:r>
          </a:p>
        </p:txBody>
      </p:sp>
      <p:pic>
        <p:nvPicPr>
          <p:cNvPr id="9219" name="Picture 4" descr="WH_ch3_S1_India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97668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18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6"/>
          <p:cNvSpPr txBox="1">
            <a:spLocks noChangeArrowheads="1"/>
          </p:cNvSpPr>
          <p:nvPr/>
        </p:nvSpPr>
        <p:spPr bwMode="auto">
          <a:xfrm>
            <a:off x="838200" y="1422400"/>
            <a:ext cx="7543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Laozi </a:t>
            </a:r>
            <a:r>
              <a:rPr lang="en-US" altLang="en-US" b="1"/>
              <a:t>lived at the same time as Confucius and founded a philosophy called Daoism.</a:t>
            </a:r>
          </a:p>
        </p:txBody>
      </p:sp>
      <p:pic>
        <p:nvPicPr>
          <p:cNvPr id="18435" name="Picture 4" descr="WH_ch3_S4_ConfucianismDaoism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05050"/>
            <a:ext cx="74676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376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7"/>
          <p:cNvSpPr txBox="1">
            <a:spLocks noChangeArrowheads="1"/>
          </p:cNvSpPr>
          <p:nvPr/>
        </p:nvSpPr>
        <p:spPr bwMode="auto">
          <a:xfrm>
            <a:off x="838200" y="17526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The Shang and Zhou periods produced many cultural achievements.</a:t>
            </a:r>
          </a:p>
        </p:txBody>
      </p:sp>
      <p:sp>
        <p:nvSpPr>
          <p:cNvPr id="19459" name="Text Box 24"/>
          <p:cNvSpPr txBox="1">
            <a:spLocks noChangeArrowheads="1"/>
          </p:cNvSpPr>
          <p:nvPr/>
        </p:nvSpPr>
        <p:spPr bwMode="auto">
          <a:xfrm>
            <a:off x="838200" y="2803525"/>
            <a:ext cx="78486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/>
              <a:t>The Chinese learned to </a:t>
            </a:r>
            <a:r>
              <a:rPr lang="en-US" altLang="en-US">
                <a:solidFill>
                  <a:srgbClr val="0033CC"/>
                </a:solidFill>
              </a:rPr>
              <a:t>make silk</a:t>
            </a:r>
            <a:r>
              <a:rPr lang="en-US" altLang="en-US"/>
              <a:t> by 2640 B.C. </a:t>
            </a:r>
            <a:br>
              <a:rPr lang="en-US" altLang="en-US"/>
            </a:br>
            <a:r>
              <a:rPr lang="en-US" altLang="en-US"/>
              <a:t>It became their most valuable export.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/>
              <a:t>Chinese writing appeared 4,000 years ago on </a:t>
            </a:r>
            <a:r>
              <a:rPr lang="en-US" altLang="en-US" b="1">
                <a:solidFill>
                  <a:srgbClr val="FF0000"/>
                </a:solidFill>
              </a:rPr>
              <a:t>oracle bones.</a:t>
            </a:r>
            <a:r>
              <a:rPr lang="en-US" altLang="en-US"/>
              <a:t> 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>
                <a:solidFill>
                  <a:srgbClr val="0033CC"/>
                </a:solidFill>
              </a:rPr>
              <a:t>Chinese writing became the art form</a:t>
            </a:r>
            <a:r>
              <a:rPr lang="en-US" altLang="en-US"/>
              <a:t> </a:t>
            </a:r>
            <a:r>
              <a:rPr lang="en-US" altLang="en-US" b="1">
                <a:solidFill>
                  <a:srgbClr val="FF0000"/>
                </a:solidFill>
              </a:rPr>
              <a:t>calligraphy.</a:t>
            </a:r>
            <a:endParaRPr lang="en-US" altLang="en-US"/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endParaRPr lang="en-US" altLang="en-US" b="1">
              <a:solidFill>
                <a:srgbClr val="FF0000"/>
              </a:solidFill>
            </a:endParaRP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53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29"/>
          <p:cNvSpPr txBox="1">
            <a:spLocks noChangeArrowheads="1"/>
          </p:cNvSpPr>
          <p:nvPr/>
        </p:nvSpPr>
        <p:spPr bwMode="auto">
          <a:xfrm>
            <a:off x="838200" y="1422400"/>
            <a:ext cx="7467600" cy="19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 b="1" dirty="0" err="1" smtClean="0">
                <a:latin typeface="Verdana" pitchFamily="34" charset="0"/>
              </a:rPr>
              <a:t>Zheng</a:t>
            </a:r>
            <a:r>
              <a:rPr lang="en-US" altLang="en-US" b="1" dirty="0" smtClean="0">
                <a:latin typeface="Verdana" pitchFamily="34" charset="0"/>
              </a:rPr>
              <a:t>, leader of the state of Qin, unified China.  Proclaimed </a:t>
            </a:r>
            <a:r>
              <a:rPr lang="en-US" altLang="en-US" b="1" dirty="0">
                <a:latin typeface="Verdana" pitchFamily="34" charset="0"/>
              </a:rPr>
              <a:t>himself</a:t>
            </a:r>
            <a:r>
              <a:rPr lang="en-US" altLang="en-US" b="1" dirty="0">
                <a:solidFill>
                  <a:srgbClr val="FF0000"/>
                </a:solidFill>
                <a:latin typeface="Verdana" pitchFamily="34" charset="0"/>
              </a:rPr>
              <a:t> Shi </a:t>
            </a:r>
            <a:r>
              <a:rPr lang="en-US" altLang="en-US" b="1" dirty="0" err="1">
                <a:solidFill>
                  <a:srgbClr val="FF0000"/>
                </a:solidFill>
                <a:latin typeface="Verdana" pitchFamily="34" charset="0"/>
              </a:rPr>
              <a:t>Huangdi</a:t>
            </a:r>
            <a:r>
              <a:rPr lang="en-US" altLang="en-US" b="1" dirty="0">
                <a:solidFill>
                  <a:srgbClr val="FF0000"/>
                </a:solidFill>
                <a:latin typeface="Verdana" pitchFamily="34" charset="0"/>
              </a:rPr>
              <a:t>, </a:t>
            </a:r>
            <a:br>
              <a:rPr lang="en-US" altLang="en-US" b="1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altLang="en-US" b="1" dirty="0">
                <a:latin typeface="Verdana" pitchFamily="34" charset="0"/>
              </a:rPr>
              <a:t>“First Emperor.”</a:t>
            </a:r>
            <a:r>
              <a:rPr lang="en-US" altLang="en-US" dirty="0">
                <a:latin typeface="Verdana" pitchFamily="34" charset="0"/>
              </a:rPr>
              <a:t> </a:t>
            </a:r>
          </a:p>
          <a:p>
            <a:pPr algn="ctr" eaLnBrk="1" hangingPunct="1">
              <a:spcAft>
                <a:spcPct val="60000"/>
              </a:spcAft>
            </a:pPr>
            <a:r>
              <a:rPr lang="en-US" altLang="en-US" dirty="0">
                <a:latin typeface="Verdana" pitchFamily="34" charset="0"/>
              </a:rPr>
              <a:t>Ending feudalism, he </a:t>
            </a:r>
            <a:r>
              <a:rPr lang="en-US" altLang="en-US" dirty="0">
                <a:solidFill>
                  <a:srgbClr val="0033CC"/>
                </a:solidFill>
                <a:latin typeface="Verdana" pitchFamily="34" charset="0"/>
              </a:rPr>
              <a:t>unified China using a harsh </a:t>
            </a:r>
            <a:br>
              <a:rPr lang="en-US" altLang="en-US" dirty="0">
                <a:solidFill>
                  <a:srgbClr val="0033CC"/>
                </a:solidFill>
                <a:latin typeface="Verdana" pitchFamily="34" charset="0"/>
              </a:rPr>
            </a:br>
            <a:r>
              <a:rPr lang="en-US" altLang="en-US" dirty="0">
                <a:solidFill>
                  <a:srgbClr val="0033CC"/>
                </a:solidFill>
                <a:latin typeface="Verdana" pitchFamily="34" charset="0"/>
              </a:rPr>
              <a:t>system called Legalism to impose order. </a:t>
            </a:r>
            <a:endParaRPr lang="en-US" altLang="en-US" dirty="0">
              <a:latin typeface="Verdana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38600" y="3568700"/>
            <a:ext cx="36576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>
                <a:latin typeface="Verdana" pitchFamily="34" charset="0"/>
              </a:rPr>
              <a:t>Standardized weights and measures 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>
                <a:latin typeface="Verdana" pitchFamily="34" charset="0"/>
              </a:rPr>
              <a:t>Produced Qin coins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>
                <a:latin typeface="Verdana" pitchFamily="34" charset="0"/>
              </a:rPr>
              <a:t>Built roads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rot="5400000" flipH="1">
            <a:off x="2514600" y="2819400"/>
            <a:ext cx="609600" cy="1981200"/>
          </a:xfrm>
          <a:prstGeom prst="upArrowCallout">
            <a:avLst>
              <a:gd name="adj1" fmla="val 37500"/>
              <a:gd name="adj2" fmla="val 33333"/>
              <a:gd name="adj3" fmla="val 43740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905000" y="3581400"/>
            <a:ext cx="2514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Verdana" pitchFamily="34" charset="0"/>
              </a:rPr>
              <a:t>He also:</a:t>
            </a:r>
          </a:p>
        </p:txBody>
      </p:sp>
    </p:spTree>
    <p:extLst>
      <p:ext uri="{BB962C8B-B14F-4D97-AF65-F5344CB8AC3E}">
        <p14:creationId xmlns:p14="http://schemas.microsoft.com/office/powerpoint/2010/main" val="237233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0950"/>
            <a:ext cx="6257925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6197600" y="1346200"/>
            <a:ext cx="27432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Verdana" pitchFamily="34" charset="0"/>
              </a:rPr>
              <a:t>One of Shi Huangdi’s greatest accomplishments was to link existing feudal walls into the </a:t>
            </a:r>
            <a:r>
              <a:rPr lang="en-US" altLang="en-US">
                <a:solidFill>
                  <a:srgbClr val="0033CC"/>
                </a:solidFill>
                <a:latin typeface="Verdana" pitchFamily="34" charset="0"/>
              </a:rPr>
              <a:t>Great Wall</a:t>
            </a:r>
            <a:r>
              <a:rPr lang="en-US" altLang="en-US">
                <a:latin typeface="Verdan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4639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838200" y="1752600"/>
            <a:ext cx="73914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 b="1">
                <a:latin typeface="Verdana" pitchFamily="34" charset="0"/>
              </a:rPr>
              <a:t>With the death of Shi Huangdi in 210 B.C.,</a:t>
            </a:r>
            <a:r>
              <a:rPr lang="en-US" altLang="en-US"/>
              <a:t> </a:t>
            </a:r>
            <a:r>
              <a:rPr lang="en-US" altLang="en-US" b="1">
                <a:latin typeface="Verdana" pitchFamily="34" charset="0"/>
              </a:rPr>
              <a:t>the Qin dynasty ended. Emperor Gao Zu rose to power and the Han dynasty began. </a:t>
            </a:r>
          </a:p>
        </p:txBody>
      </p:sp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5334000" y="3505200"/>
            <a:ext cx="2895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  <a:latin typeface="Verdana" pitchFamily="34" charset="0"/>
              </a:rPr>
              <a:t>He improved canals and roads and imposed a</a:t>
            </a:r>
            <a:r>
              <a:rPr lang="en-US" altLang="en-US">
                <a:solidFill>
                  <a:srgbClr val="333399"/>
                </a:solidFill>
                <a:latin typeface="Verdana" pitchFamily="34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Verdana" pitchFamily="34" charset="0"/>
              </a:rPr>
              <a:t>monopoly</a:t>
            </a:r>
            <a:r>
              <a:rPr lang="en-US" altLang="en-US">
                <a:solidFill>
                  <a:srgbClr val="333399"/>
                </a:solidFill>
                <a:latin typeface="Verdana" pitchFamily="34" charset="0"/>
              </a:rPr>
              <a:t> </a:t>
            </a:r>
            <a:r>
              <a:rPr lang="en-US" altLang="en-US">
                <a:solidFill>
                  <a:srgbClr val="0033CC"/>
                </a:solidFill>
                <a:latin typeface="Verdana" pitchFamily="34" charset="0"/>
              </a:rPr>
              <a:t>on </a:t>
            </a:r>
            <a:br>
              <a:rPr lang="en-US" altLang="en-US">
                <a:solidFill>
                  <a:srgbClr val="0033CC"/>
                </a:solidFill>
                <a:latin typeface="Verdana" pitchFamily="34" charset="0"/>
              </a:rPr>
            </a:br>
            <a:r>
              <a:rPr lang="en-US" altLang="en-US">
                <a:solidFill>
                  <a:srgbClr val="0033CC"/>
                </a:solidFill>
                <a:latin typeface="Verdana" pitchFamily="34" charset="0"/>
              </a:rPr>
              <a:t>iron and salt.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rot="5400000" flipH="1">
            <a:off x="2324100" y="2476500"/>
            <a:ext cx="1981200" cy="3886200"/>
          </a:xfrm>
          <a:prstGeom prst="upArrowCallout">
            <a:avLst>
              <a:gd name="adj1" fmla="val 20833"/>
              <a:gd name="adj2" fmla="val 18875"/>
              <a:gd name="adj3" fmla="val 15456"/>
              <a:gd name="adj4" fmla="val 84356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447800" y="3505200"/>
            <a:ext cx="31242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Verdana" pitchFamily="34" charset="0"/>
              </a:rPr>
              <a:t>The most famous Han emperor, </a:t>
            </a:r>
            <a:r>
              <a:rPr lang="en-US" altLang="en-US" b="1">
                <a:solidFill>
                  <a:srgbClr val="FF0000"/>
                </a:solidFill>
                <a:latin typeface="Verdana" pitchFamily="34" charset="0"/>
              </a:rPr>
              <a:t>Wudi,</a:t>
            </a:r>
            <a:r>
              <a:rPr lang="en-US" altLang="en-US">
                <a:latin typeface="Verdana" pitchFamily="34" charset="0"/>
              </a:rPr>
              <a:t> strengthened government and the economy.</a:t>
            </a:r>
          </a:p>
        </p:txBody>
      </p:sp>
    </p:spTree>
    <p:extLst>
      <p:ext uri="{BB962C8B-B14F-4D97-AF65-F5344CB8AC3E}">
        <p14:creationId xmlns:p14="http://schemas.microsoft.com/office/powerpoint/2010/main" val="366925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9"/>
          <p:cNvSpPr>
            <a:spLocks noChangeArrowheads="1"/>
          </p:cNvSpPr>
          <p:nvPr/>
        </p:nvSpPr>
        <p:spPr bwMode="auto">
          <a:xfrm>
            <a:off x="7124700" y="2311400"/>
            <a:ext cx="15621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  <a:latin typeface="Verdana" pitchFamily="34" charset="0"/>
              </a:rPr>
              <a:t>He linked China to the West with the creation </a:t>
            </a:r>
            <a:br>
              <a:rPr lang="en-US" altLang="en-US">
                <a:solidFill>
                  <a:srgbClr val="0033CC"/>
                </a:solidFill>
                <a:latin typeface="Verdana" pitchFamily="34" charset="0"/>
              </a:rPr>
            </a:br>
            <a:r>
              <a:rPr lang="en-US" altLang="en-US">
                <a:solidFill>
                  <a:srgbClr val="0033CC"/>
                </a:solidFill>
                <a:latin typeface="Verdana" pitchFamily="34" charset="0"/>
              </a:rPr>
              <a:t>of the Silk Road trade route.</a:t>
            </a:r>
          </a:p>
        </p:txBody>
      </p:sp>
      <p:sp>
        <p:nvSpPr>
          <p:cNvPr id="12291" name="Rectangle 59"/>
          <p:cNvSpPr>
            <a:spLocks noChangeArrowheads="1"/>
          </p:cNvSpPr>
          <p:nvPr/>
        </p:nvSpPr>
        <p:spPr bwMode="auto">
          <a:xfrm>
            <a:off x="457200" y="142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Verdana" pitchFamily="34" charset="0"/>
              </a:rPr>
              <a:t>Wudi pursued </a:t>
            </a:r>
            <a:r>
              <a:rPr lang="en-US" altLang="en-US" b="1">
                <a:solidFill>
                  <a:srgbClr val="FF0000"/>
                </a:solidFill>
                <a:latin typeface="Verdana" pitchFamily="34" charset="0"/>
              </a:rPr>
              <a:t>expansionism,</a:t>
            </a:r>
            <a:r>
              <a:rPr lang="en-US" altLang="en-US">
                <a:latin typeface="Verdana" pitchFamily="34" charset="0"/>
              </a:rPr>
              <a:t> fighting battles to extend China’s borders.</a:t>
            </a:r>
            <a:endParaRPr lang="en-US" altLang="en-US">
              <a:solidFill>
                <a:srgbClr val="0033CC"/>
              </a:solidFill>
              <a:latin typeface="Verdana" pitchFamily="34" charset="0"/>
            </a:endParaRPr>
          </a:p>
        </p:txBody>
      </p:sp>
      <p:pic>
        <p:nvPicPr>
          <p:cNvPr id="12292" name="Picture 5" descr="WH_ch3_S5_SilkRoad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6491288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99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9"/>
          <p:cNvSpPr>
            <a:spLocks noChangeArrowheads="1"/>
          </p:cNvSpPr>
          <p:nvPr/>
        </p:nvSpPr>
        <p:spPr bwMode="auto">
          <a:xfrm>
            <a:off x="838200" y="1752600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latin typeface="Verdana" pitchFamily="34" charset="0"/>
              </a:rPr>
              <a:t>The Han emperors made Confucianism the official belief system of the state.</a:t>
            </a:r>
          </a:p>
        </p:txBody>
      </p:sp>
      <p:sp>
        <p:nvSpPr>
          <p:cNvPr id="13317" name="Text Box 25"/>
          <p:cNvSpPr txBox="1">
            <a:spLocks noChangeArrowheads="1"/>
          </p:cNvSpPr>
          <p:nvPr/>
        </p:nvSpPr>
        <p:spPr bwMode="auto">
          <a:xfrm>
            <a:off x="4648200" y="2755900"/>
            <a:ext cx="36576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Verdana" pitchFamily="34" charset="0"/>
              </a:rPr>
              <a:t>Under this system, a man would start in a clerical job. He could then take tests to advance to higher levels in the civil service. 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 rot="5400000" flipH="1">
            <a:off x="1828800" y="1905000"/>
            <a:ext cx="1676400" cy="3657600"/>
          </a:xfrm>
          <a:prstGeom prst="upArrowCallout">
            <a:avLst>
              <a:gd name="adj1" fmla="val 20833"/>
              <a:gd name="adj2" fmla="val 18875"/>
              <a:gd name="adj3" fmla="val 17192"/>
              <a:gd name="adj4" fmla="val 84356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914400" y="2971800"/>
            <a:ext cx="31242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  <a:latin typeface="Verdana" pitchFamily="34" charset="0"/>
              </a:rPr>
              <a:t>They also held that</a:t>
            </a:r>
            <a:r>
              <a:rPr lang="en-US" altLang="en-US">
                <a:solidFill>
                  <a:srgbClr val="333399"/>
                </a:solidFill>
                <a:latin typeface="Verdana" pitchFamily="34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Verdana" pitchFamily="34" charset="0"/>
              </a:rPr>
              <a:t>civil servants</a:t>
            </a:r>
            <a:r>
              <a:rPr lang="en-US" altLang="en-US">
                <a:solidFill>
                  <a:srgbClr val="333399"/>
                </a:solidFill>
                <a:latin typeface="Verdana" pitchFamily="34" charset="0"/>
              </a:rPr>
              <a:t> </a:t>
            </a:r>
            <a:r>
              <a:rPr lang="en-US" altLang="en-US">
                <a:solidFill>
                  <a:srgbClr val="0033CC"/>
                </a:solidFill>
                <a:latin typeface="Verdana" pitchFamily="34" charset="0"/>
              </a:rPr>
              <a:t>should get their </a:t>
            </a:r>
            <a:br>
              <a:rPr lang="en-US" altLang="en-US">
                <a:solidFill>
                  <a:srgbClr val="0033CC"/>
                </a:solidFill>
                <a:latin typeface="Verdana" pitchFamily="34" charset="0"/>
              </a:rPr>
            </a:br>
            <a:r>
              <a:rPr lang="en-US" altLang="en-US">
                <a:solidFill>
                  <a:srgbClr val="0033CC"/>
                </a:solidFill>
                <a:latin typeface="Verdana" pitchFamily="34" charset="0"/>
              </a:rPr>
              <a:t>jobs by merit.</a:t>
            </a:r>
          </a:p>
        </p:txBody>
      </p:sp>
    </p:spTree>
    <p:extLst>
      <p:ext uri="{BB962C8B-B14F-4D97-AF65-F5344CB8AC3E}">
        <p14:creationId xmlns:p14="http://schemas.microsoft.com/office/powerpoint/2010/main" val="421572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838200" y="17526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Verdana" pitchFamily="34" charset="0"/>
              </a:rPr>
              <a:t>The Han dynasty eventually weakened and could no longer control </a:t>
            </a:r>
            <a:r>
              <a:rPr lang="en-US" altLang="en-US" b="1">
                <a:solidFill>
                  <a:srgbClr val="FF0000"/>
                </a:solidFill>
                <a:latin typeface="Verdana" pitchFamily="34" charset="0"/>
              </a:rPr>
              <a:t>warlords.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838200" y="2819400"/>
            <a:ext cx="74676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>
                <a:latin typeface="Verdana" pitchFamily="34" charset="0"/>
              </a:rPr>
              <a:t>Peasants paid heavy taxes and, burdened by debt, abandoned their villages and joined groups of bandits.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Times" charset="0"/>
              <a:buChar char="•"/>
            </a:pPr>
            <a:r>
              <a:rPr lang="en-US" altLang="en-US">
                <a:solidFill>
                  <a:srgbClr val="0033CC"/>
                </a:solidFill>
                <a:latin typeface="Verdana" pitchFamily="34" charset="0"/>
              </a:rPr>
              <a:t>Warlords overthrew the Han emperor in A.D. 220 and China broke up into several kingdoms.</a:t>
            </a:r>
            <a:endParaRPr lang="en-US" altLang="en-US"/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>
                <a:latin typeface="Verdana" pitchFamily="34" charset="0"/>
              </a:rPr>
              <a:t>Invaders moved in from the north and set up their own states. </a:t>
            </a:r>
            <a:br>
              <a:rPr lang="en-US" altLang="en-US">
                <a:latin typeface="Verdana" pitchFamily="34" charset="0"/>
              </a:rPr>
            </a:br>
            <a:endParaRPr lang="en-US" altLang="en-US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WH_ch3_S5_Bodhisatt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1060450"/>
            <a:ext cx="3932237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4800600" y="3962400"/>
            <a:ext cx="2057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400" i="1"/>
              <a:t>Bodhisattva</a:t>
            </a:r>
            <a:r>
              <a:rPr lang="en-US" altLang="en-US" sz="1400"/>
              <a:t> </a:t>
            </a:r>
            <a:br>
              <a:rPr lang="en-US" altLang="en-US" sz="1400"/>
            </a:br>
            <a:r>
              <a:rPr lang="en-US" altLang="en-US" sz="1400"/>
              <a:t>of compassion </a:t>
            </a:r>
            <a:br>
              <a:rPr lang="en-US" altLang="en-US" sz="1400"/>
            </a:br>
            <a:r>
              <a:rPr lang="en-US" altLang="en-US" sz="1400"/>
              <a:t>and mercy</a:t>
            </a:r>
          </a:p>
        </p:txBody>
      </p:sp>
      <p:sp>
        <p:nvSpPr>
          <p:cNvPr id="16388" name="Text Box 23"/>
          <p:cNvSpPr txBox="1">
            <a:spLocks noChangeArrowheads="1"/>
          </p:cNvSpPr>
          <p:nvPr/>
        </p:nvSpPr>
        <p:spPr bwMode="auto">
          <a:xfrm>
            <a:off x="838200" y="1752600"/>
            <a:ext cx="59436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latin typeface="Verdana" pitchFamily="34" charset="0"/>
              </a:rPr>
              <a:t>Buddhism became increasingly popular, </a:t>
            </a:r>
            <a:r>
              <a:rPr lang="en-US" altLang="en-US">
                <a:latin typeface="Verdana" pitchFamily="34" charset="0"/>
              </a:rPr>
              <a:t>spreading through China </a:t>
            </a:r>
            <a:br>
              <a:rPr lang="en-US" altLang="en-US">
                <a:latin typeface="Verdana" pitchFamily="34" charset="0"/>
              </a:rPr>
            </a:br>
            <a:r>
              <a:rPr lang="en-US" altLang="en-US">
                <a:latin typeface="Verdana" pitchFamily="34" charset="0"/>
              </a:rPr>
              <a:t>by A.D. 400.  </a:t>
            </a:r>
            <a:endParaRPr lang="en-US" altLang="en-US" b="1">
              <a:latin typeface="Verdana" pitchFamily="34" charset="0"/>
            </a:endParaRPr>
          </a:p>
          <a:p>
            <a:pPr eaLnBrk="1" hangingPunct="1"/>
            <a:endParaRPr lang="en-US" altLang="en-US">
              <a:latin typeface="Verdana" pitchFamily="34" charset="0"/>
            </a:endParaRPr>
          </a:p>
          <a:p>
            <a:pPr eaLnBrk="1" hangingPunct="1"/>
            <a:r>
              <a:rPr lang="en-US" altLang="en-US">
                <a:latin typeface="Verdana" pitchFamily="34" charset="0"/>
              </a:rPr>
              <a:t>It absorbed many Confucian and </a:t>
            </a:r>
            <a:br>
              <a:rPr lang="en-US" altLang="en-US">
                <a:latin typeface="Verdana" pitchFamily="34" charset="0"/>
              </a:rPr>
            </a:br>
            <a:r>
              <a:rPr lang="en-US" altLang="en-US">
                <a:latin typeface="Verdana" pitchFamily="34" charset="0"/>
              </a:rPr>
              <a:t>Daoist teachings.</a:t>
            </a:r>
            <a:endParaRPr lang="en-US" altLang="en-US">
              <a:solidFill>
                <a:srgbClr val="33339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5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1"/>
          <p:cNvSpPr txBox="1">
            <a:spLocks noChangeArrowheads="1"/>
          </p:cNvSpPr>
          <p:nvPr/>
        </p:nvSpPr>
        <p:spPr bwMode="auto">
          <a:xfrm>
            <a:off x="4610100" y="1320800"/>
            <a:ext cx="36957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1">
                <a:latin typeface="Verdana" pitchFamily="34" charset="0"/>
              </a:rPr>
              <a:t>Shi Huangdi and the Han rulers united China and its civilization flourished.</a:t>
            </a:r>
            <a:endParaRPr lang="en-US" altLang="en-US" b="1">
              <a:solidFill>
                <a:srgbClr val="0033CC"/>
              </a:solidFill>
              <a:latin typeface="Verdana" pitchFamily="34" charset="0"/>
            </a:endParaRPr>
          </a:p>
          <a:p>
            <a:pPr eaLnBrk="1" hangingPunct="1">
              <a:spcAft>
                <a:spcPct val="60000"/>
              </a:spcAft>
            </a:pPr>
            <a:r>
              <a:rPr lang="en-US" altLang="en-US">
                <a:solidFill>
                  <a:srgbClr val="0033CC"/>
                </a:solidFill>
                <a:latin typeface="Verdana" pitchFamily="34" charset="0"/>
              </a:rPr>
              <a:t>China would break up and be united many times through the centuries.</a:t>
            </a:r>
          </a:p>
          <a:p>
            <a:pPr eaLnBrk="1" hangingPunct="1">
              <a:spcAft>
                <a:spcPct val="60000"/>
              </a:spcAft>
            </a:pPr>
            <a:r>
              <a:rPr lang="en-US" altLang="en-US">
                <a:latin typeface="Verdana" pitchFamily="34" charset="0"/>
              </a:rPr>
              <a:t>After centuries of disunity, the Sui dynasty appeared in A.D. 581.</a:t>
            </a:r>
            <a:endParaRPr lang="en-US" altLang="en-US">
              <a:solidFill>
                <a:srgbClr val="0033CC"/>
              </a:solidFill>
              <a:latin typeface="Verdana" pitchFamily="34" charset="0"/>
            </a:endParaRPr>
          </a:p>
        </p:txBody>
      </p:sp>
      <p:pic>
        <p:nvPicPr>
          <p:cNvPr id="17411" name="Picture 6" descr="WH_ch3_S5_ChineseDynasty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344805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20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AutoShape 5"/>
          <p:cNvSpPr>
            <a:spLocks noChangeArrowheads="1"/>
          </p:cNvSpPr>
          <p:nvPr/>
        </p:nvSpPr>
        <p:spPr bwMode="auto">
          <a:xfrm rot="10792560" flipH="1">
            <a:off x="835025" y="1752600"/>
            <a:ext cx="7469188" cy="1905000"/>
          </a:xfrm>
          <a:prstGeom prst="upArrowCallout">
            <a:avLst>
              <a:gd name="adj1" fmla="val 29806"/>
              <a:gd name="adj2" fmla="val 25812"/>
              <a:gd name="adj3" fmla="val 18653"/>
              <a:gd name="adj4" fmla="val 70060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939800" y="1841500"/>
            <a:ext cx="7366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Verdana" pitchFamily="34" charset="0"/>
              </a:rPr>
              <a:t>Archaeologists believe the Indus people were polytheistic and viewed </a:t>
            </a:r>
            <a:r>
              <a:rPr lang="en-US" altLang="en-US">
                <a:solidFill>
                  <a:srgbClr val="0033CC"/>
                </a:solidFill>
                <a:latin typeface="Verdana" pitchFamily="34" charset="0"/>
              </a:rPr>
              <a:t>some animals as sacred,</a:t>
            </a:r>
            <a:r>
              <a:rPr lang="en-US" altLang="en-US">
                <a:latin typeface="Verdana" pitchFamily="34" charset="0"/>
              </a:rPr>
              <a:t> including the buffalo and the bull.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00200" y="3962400"/>
            <a:ext cx="6858000" cy="1828800"/>
            <a:chOff x="1008" y="2496"/>
            <a:chExt cx="4320" cy="1152"/>
          </a:xfrm>
        </p:grpSpPr>
        <p:pic>
          <p:nvPicPr>
            <p:cNvPr id="3" name="Picture 10" descr="j019738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496"/>
              <a:ext cx="168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2640" y="2496"/>
              <a:ext cx="268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latin typeface="Verdana" pitchFamily="34" charset="0"/>
                </a:rPr>
                <a:t>This may have influenced later </a:t>
              </a:r>
              <a:r>
                <a:rPr lang="en-US" altLang="en-US">
                  <a:solidFill>
                    <a:srgbClr val="0033CC"/>
                  </a:solidFill>
                  <a:latin typeface="Verdana" pitchFamily="34" charset="0"/>
                </a:rPr>
                <a:t>Indian</a:t>
              </a:r>
              <a:r>
                <a:rPr lang="en-US" altLang="en-US">
                  <a:latin typeface="Verdana" pitchFamily="34" charset="0"/>
                </a:rPr>
                <a:t> </a:t>
              </a:r>
              <a:r>
                <a:rPr lang="en-US" altLang="en-US" b="1">
                  <a:solidFill>
                    <a:srgbClr val="FF0000"/>
                  </a:solidFill>
                  <a:latin typeface="Verdana" pitchFamily="34" charset="0"/>
                </a:rPr>
                <a:t>veneration</a:t>
              </a:r>
              <a:r>
                <a:rPr lang="en-US" altLang="en-US">
                  <a:latin typeface="Verdana" pitchFamily="34" charset="0"/>
                </a:rPr>
                <a:t> </a:t>
              </a:r>
              <a:br>
                <a:rPr lang="en-US" altLang="en-US">
                  <a:latin typeface="Verdana" pitchFamily="34" charset="0"/>
                </a:rPr>
              </a:br>
              <a:r>
                <a:rPr lang="en-US" altLang="en-US">
                  <a:solidFill>
                    <a:srgbClr val="0033CC"/>
                  </a:solidFill>
                  <a:latin typeface="Verdana" pitchFamily="34" charset="0"/>
                </a:rPr>
                <a:t>of cattle.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946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838200" y="1422400"/>
            <a:ext cx="7467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sz="2200" b="1" smtClean="0">
                <a:latin typeface="Verdana" pitchFamily="34" charset="0"/>
              </a:rPr>
              <a:t>Nomads from Central Asia traveled to the Indian subcontinent after 2000 B.C.</a:t>
            </a:r>
          </a:p>
        </p:txBody>
      </p:sp>
      <p:pic>
        <p:nvPicPr>
          <p:cNvPr id="16387" name="Picture 4" descr="WH_ch3_S1_HinduStat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33226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191000" y="2590800"/>
            <a:ext cx="4114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>
                <a:latin typeface="Verdana" pitchFamily="34" charset="0"/>
              </a:rPr>
              <a:t>They mingled with local people. This </a:t>
            </a:r>
            <a:r>
              <a:rPr lang="en-US" altLang="en-US" b="1">
                <a:solidFill>
                  <a:srgbClr val="FF0000"/>
                </a:solidFill>
                <a:latin typeface="Verdana" pitchFamily="34" charset="0"/>
              </a:rPr>
              <a:t>acculturation</a:t>
            </a:r>
          </a:p>
          <a:p>
            <a:r>
              <a:rPr lang="en-US" altLang="en-US">
                <a:latin typeface="Verdana" pitchFamily="34" charset="0"/>
              </a:rPr>
              <a:t>created the Aryan people.</a:t>
            </a:r>
          </a:p>
          <a:p>
            <a:endParaRPr lang="en-US" altLang="en-US">
              <a:latin typeface="Verdana" pitchFamily="34" charset="0"/>
            </a:endParaRPr>
          </a:p>
          <a:p>
            <a:r>
              <a:rPr lang="en-US" altLang="en-US">
                <a:latin typeface="Verdana" pitchFamily="34" charset="0"/>
              </a:rPr>
              <a:t>Clues about their lives are now found in the </a:t>
            </a:r>
            <a:r>
              <a:rPr lang="en-US" altLang="en-US" b="1">
                <a:solidFill>
                  <a:srgbClr val="FF0000"/>
                </a:solidFill>
                <a:latin typeface="Verdana" pitchFamily="34" charset="0"/>
              </a:rPr>
              <a:t>Vedas.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901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9" name="Rectangle 69"/>
          <p:cNvSpPr>
            <a:spLocks noChangeArrowheads="1"/>
          </p:cNvSpPr>
          <p:nvPr/>
        </p:nvSpPr>
        <p:spPr bwMode="auto">
          <a:xfrm>
            <a:off x="838200" y="2514600"/>
            <a:ext cx="7467600" cy="2667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35" name="Text Box 16"/>
          <p:cNvSpPr txBox="1">
            <a:spLocks noChangeArrowheads="1"/>
          </p:cNvSpPr>
          <p:nvPr/>
        </p:nvSpPr>
        <p:spPr bwMode="auto">
          <a:xfrm>
            <a:off x="838200" y="14224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latin typeface="Verdana" pitchFamily="34" charset="0"/>
              </a:rPr>
              <a:t>Aryans organized their society into </a:t>
            </a:r>
            <a:br>
              <a:rPr lang="en-US" altLang="en-US" b="1">
                <a:latin typeface="Verdana" pitchFamily="34" charset="0"/>
              </a:rPr>
            </a:br>
            <a:r>
              <a:rPr lang="en-US" altLang="en-US" b="1">
                <a:latin typeface="Verdana" pitchFamily="34" charset="0"/>
              </a:rPr>
              <a:t>ranked groups.</a:t>
            </a:r>
            <a:endParaRPr lang="en-US" altLang="en-US">
              <a:latin typeface="Verdana" pitchFamily="34" charset="0"/>
            </a:endParaRPr>
          </a:p>
        </p:txBody>
      </p:sp>
      <p:graphicFrame>
        <p:nvGraphicFramePr>
          <p:cNvPr id="18457" name="Group 25"/>
          <p:cNvGraphicFramePr>
            <a:graphicFrameLocks noGrp="1"/>
          </p:cNvGraphicFramePr>
          <p:nvPr/>
        </p:nvGraphicFramePr>
        <p:xfrm>
          <a:off x="914400" y="2590800"/>
          <a:ext cx="7315200" cy="2514600"/>
        </p:xfrm>
        <a:graphic>
          <a:graphicData uri="http://schemas.openxmlformats.org/drawingml/2006/table">
            <a:tbl>
              <a:tblPr/>
              <a:tblGrid>
                <a:gridCol w="2057400"/>
                <a:gridCol w="5257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Brahmins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priests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Kshatriyas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warriors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Vaisyas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herders, farmers, artisans, merchants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Sudras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farmworkers, servants, other laborers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5181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Dalits</a:t>
            </a:r>
            <a:r>
              <a:rPr lang="en-US" sz="2400" dirty="0" smtClean="0"/>
              <a:t>  - 		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5227766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 Untouchables” - had to do the jobs no one else wanted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094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29"/>
          <p:cNvSpPr txBox="1">
            <a:spLocks noChangeArrowheads="1"/>
          </p:cNvSpPr>
          <p:nvPr/>
        </p:nvSpPr>
        <p:spPr bwMode="auto">
          <a:xfrm>
            <a:off x="5410200" y="1638300"/>
            <a:ext cx="28956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>
                <a:solidFill>
                  <a:srgbClr val="0033CC"/>
                </a:solidFill>
              </a:rPr>
              <a:t>As a result, it is one of the most complex religions in the world.</a:t>
            </a:r>
          </a:p>
          <a:p>
            <a:pPr eaLnBrk="1" hangingPunct="1">
              <a:spcAft>
                <a:spcPct val="60000"/>
              </a:spcAft>
            </a:pPr>
            <a:r>
              <a:rPr lang="en-US" altLang="en-US"/>
              <a:t>Hindu teachings were recorded over hundreds of years in sacred texts called the Vedas.</a:t>
            </a:r>
          </a:p>
        </p:txBody>
      </p:sp>
      <p:sp>
        <p:nvSpPr>
          <p:cNvPr id="6247" name="AutoShape 103"/>
          <p:cNvSpPr>
            <a:spLocks noChangeArrowheads="1"/>
          </p:cNvSpPr>
          <p:nvPr/>
        </p:nvSpPr>
        <p:spPr bwMode="auto">
          <a:xfrm rot="5400000" flipH="1">
            <a:off x="1676400" y="914400"/>
            <a:ext cx="2667000" cy="4343400"/>
          </a:xfrm>
          <a:prstGeom prst="upArrowCallout">
            <a:avLst>
              <a:gd name="adj1" fmla="val 17741"/>
              <a:gd name="adj2" fmla="val 16977"/>
              <a:gd name="adj3" fmla="val 16844"/>
              <a:gd name="adj4" fmla="val 81616"/>
            </a:avLst>
          </a:prstGeom>
          <a:gradFill rotWithShape="1">
            <a:gsLst>
              <a:gs pos="0">
                <a:srgbClr val="C9C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0" name="Text Box 104"/>
          <p:cNvSpPr txBox="1">
            <a:spLocks noChangeArrowheads="1"/>
          </p:cNvSpPr>
          <p:nvPr/>
        </p:nvSpPr>
        <p:spPr bwMode="auto">
          <a:xfrm>
            <a:off x="939800" y="1854200"/>
            <a:ext cx="34036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The beliefs of Hinduism developed over time with contributions from many different groups who settled in India.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33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0"/>
          <p:cNvSpPr>
            <a:spLocks noChangeArrowheads="1"/>
          </p:cNvSpPr>
          <p:nvPr/>
        </p:nvSpPr>
        <p:spPr bwMode="auto">
          <a:xfrm>
            <a:off x="838200" y="2514600"/>
            <a:ext cx="7467600" cy="2590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57200" y="142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Despite the complexity of the religion, </a:t>
            </a:r>
            <a:br>
              <a:rPr lang="en-US" altLang="en-US" b="1"/>
            </a:br>
            <a:r>
              <a:rPr lang="en-US" altLang="en-US" b="1"/>
              <a:t>all Hindus have the same goal and core beliefs.</a:t>
            </a:r>
            <a:endParaRPr lang="en-US" altLang="en-US"/>
          </a:p>
        </p:txBody>
      </p:sp>
      <p:graphicFrame>
        <p:nvGraphicFramePr>
          <p:cNvPr id="10302" name="Group 62"/>
          <p:cNvGraphicFramePr>
            <a:graphicFrameLocks noGrp="1"/>
          </p:cNvGraphicFramePr>
          <p:nvPr/>
        </p:nvGraphicFramePr>
        <p:xfrm>
          <a:off x="914400" y="2667000"/>
          <a:ext cx="7315200" cy="2339975"/>
        </p:xfrm>
        <a:graphic>
          <a:graphicData uri="http://schemas.openxmlformats.org/drawingml/2006/table">
            <a:tbl>
              <a:tblPr/>
              <a:tblGrid>
                <a:gridCol w="2362200"/>
                <a:gridCol w="2514600"/>
                <a:gridCol w="2438400"/>
              </a:tblGrid>
              <a:tr h="434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685800" y="2590800"/>
            <a:ext cx="8001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33CC"/>
                </a:solidFill>
              </a:rPr>
              <a:t>One force, brahman, underlies everything.</a:t>
            </a:r>
            <a:endParaRPr lang="en-US" altLang="en-US"/>
          </a:p>
        </p:txBody>
      </p:sp>
      <p:sp>
        <p:nvSpPr>
          <p:cNvPr id="243720" name="Text Box 8"/>
          <p:cNvSpPr txBox="1">
            <a:spLocks noChangeArrowheads="1"/>
          </p:cNvSpPr>
          <p:nvPr/>
        </p:nvSpPr>
        <p:spPr bwMode="auto">
          <a:xfrm>
            <a:off x="3276600" y="3200400"/>
            <a:ext cx="2514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/>
              <a:t>Every person </a:t>
            </a:r>
            <a:br>
              <a:rPr lang="en-US" altLang="en-US" sz="2000"/>
            </a:br>
            <a:r>
              <a:rPr lang="en-US" altLang="en-US" sz="2000"/>
              <a:t>has an </a:t>
            </a:r>
            <a:r>
              <a:rPr lang="en-US" altLang="en-US" sz="2000" b="1">
                <a:solidFill>
                  <a:srgbClr val="FF0000"/>
                </a:solidFill>
              </a:rPr>
              <a:t>atman, </a:t>
            </a:r>
            <a:br>
              <a:rPr lang="en-US" altLang="en-US" sz="2000" b="1">
                <a:solidFill>
                  <a:srgbClr val="FF0000"/>
                </a:solidFill>
              </a:rPr>
            </a:br>
            <a:r>
              <a:rPr lang="en-US" altLang="en-US" sz="2000"/>
              <a:t>or essential self, </a:t>
            </a:r>
            <a:br>
              <a:rPr lang="en-US" altLang="en-US" sz="2000"/>
            </a:br>
            <a:r>
              <a:rPr lang="en-US" altLang="en-US" sz="2000"/>
              <a:t>and experiences </a:t>
            </a:r>
            <a:r>
              <a:rPr lang="en-US" altLang="en-US" sz="2000" b="1">
                <a:solidFill>
                  <a:srgbClr val="FF0000"/>
                </a:solidFill>
              </a:rPr>
              <a:t>reincarnation.</a:t>
            </a:r>
            <a:endParaRPr lang="en-US" altLang="en-US" sz="2000"/>
          </a:p>
        </p:txBody>
      </p:sp>
      <p:sp>
        <p:nvSpPr>
          <p:cNvPr id="243721" name="Text Box 9"/>
          <p:cNvSpPr txBox="1">
            <a:spLocks noChangeArrowheads="1"/>
          </p:cNvSpPr>
          <p:nvPr/>
        </p:nvSpPr>
        <p:spPr bwMode="auto">
          <a:xfrm>
            <a:off x="838200" y="3200400"/>
            <a:ext cx="2438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/>
              <a:t>The goal of life is to achieve </a:t>
            </a:r>
            <a:r>
              <a:rPr lang="en-US" altLang="en-US" sz="2000" b="1">
                <a:solidFill>
                  <a:srgbClr val="FF0000"/>
                </a:solidFill>
              </a:rPr>
              <a:t>moksha, </a:t>
            </a:r>
            <a:r>
              <a:rPr lang="en-US" altLang="en-US" sz="2000"/>
              <a:t>or union with brahman.</a:t>
            </a:r>
          </a:p>
        </p:txBody>
      </p:sp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5791200" y="3200400"/>
            <a:ext cx="24114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</a:rPr>
              <a:t>Karma </a:t>
            </a:r>
            <a:r>
              <a:rPr lang="en-US" altLang="en-US" sz="2000"/>
              <a:t>holds that our actions affect our fate in the next life.</a:t>
            </a:r>
          </a:p>
        </p:txBody>
      </p:sp>
    </p:spTree>
    <p:extLst>
      <p:ext uri="{BB962C8B-B14F-4D97-AF65-F5344CB8AC3E}">
        <p14:creationId xmlns:p14="http://schemas.microsoft.com/office/powerpoint/2010/main" val="1019209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9" grpId="0"/>
      <p:bldP spid="243720" grpId="0"/>
      <p:bldP spid="243721" grpId="0"/>
      <p:bldP spid="2437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1" name="AutoShape 5"/>
          <p:cNvSpPr>
            <a:spLocks noChangeArrowheads="1"/>
          </p:cNvSpPr>
          <p:nvPr/>
        </p:nvSpPr>
        <p:spPr bwMode="auto">
          <a:xfrm rot="5400000" flipH="1">
            <a:off x="1981200" y="2438400"/>
            <a:ext cx="1676400" cy="3352800"/>
          </a:xfrm>
          <a:prstGeom prst="upArrowCallout">
            <a:avLst>
              <a:gd name="adj1" fmla="val 27463"/>
              <a:gd name="adj2" fmla="val 25000"/>
              <a:gd name="adj3" fmla="val 20917"/>
              <a:gd name="adj4" fmla="val 82583"/>
            </a:avLst>
          </a:prstGeom>
          <a:gradFill rotWithShape="1">
            <a:gsLst>
              <a:gs pos="0">
                <a:srgbClr val="C9C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 algn="ctr" eaLnBrk="0" hangingPunct="0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838200" y="1600200"/>
            <a:ext cx="74676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Hindus believe in </a:t>
            </a:r>
            <a:r>
              <a:rPr lang="en-US" altLang="en-US" b="1">
                <a:solidFill>
                  <a:srgbClr val="FF0000"/>
                </a:solidFill>
              </a:rPr>
              <a:t>dharma,</a:t>
            </a:r>
            <a:r>
              <a:rPr lang="en-US" altLang="en-US"/>
              <a:t> the religious and moral duties of the person.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They practice </a:t>
            </a:r>
            <a:r>
              <a:rPr lang="en-US" altLang="en-US" b="1">
                <a:solidFill>
                  <a:srgbClr val="FF0000"/>
                </a:solidFill>
              </a:rPr>
              <a:t>ahimsa,</a:t>
            </a:r>
            <a:r>
              <a:rPr lang="en-US" altLang="en-US"/>
              <a:t> nonviolence.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00600" y="3352800"/>
            <a:ext cx="41148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>
                <a:solidFill>
                  <a:srgbClr val="0033CC"/>
                </a:solidFill>
              </a:rPr>
              <a:t>Brahma,</a:t>
            </a:r>
            <a:r>
              <a:rPr lang="en-US" altLang="en-US"/>
              <a:t> the Creator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>
                <a:solidFill>
                  <a:srgbClr val="0033CC"/>
                </a:solidFill>
              </a:rPr>
              <a:t>Vishnu,</a:t>
            </a:r>
            <a:r>
              <a:rPr lang="en-US" altLang="en-US"/>
              <a:t> the Preserver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>
                <a:solidFill>
                  <a:srgbClr val="0033CC"/>
                </a:solidFill>
              </a:rPr>
              <a:t>Shiva,</a:t>
            </a:r>
            <a:r>
              <a:rPr lang="en-US" altLang="en-US"/>
              <a:t> the Destroyer</a:t>
            </a:r>
          </a:p>
        </p:txBody>
      </p:sp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1257300" y="3381375"/>
            <a:ext cx="2667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/>
              <a:t>Hindus worship many gods. The most important are:</a:t>
            </a:r>
          </a:p>
        </p:txBody>
      </p:sp>
    </p:spTree>
    <p:extLst>
      <p:ext uri="{BB962C8B-B14F-4D97-AF65-F5344CB8AC3E}">
        <p14:creationId xmlns:p14="http://schemas.microsoft.com/office/powerpoint/2010/main" val="2570889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WH_ch3_S2_BuddahStat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514600"/>
            <a:ext cx="25669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59"/>
          <p:cNvSpPr>
            <a:spLocks noChangeArrowheads="1"/>
          </p:cNvSpPr>
          <p:nvPr/>
        </p:nvSpPr>
        <p:spPr bwMode="auto">
          <a:xfrm>
            <a:off x="838200" y="14224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Buddhism emerged in the foothills of the Himalayas around 500 B.C.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714750" y="2514600"/>
            <a:ext cx="47244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teachings of a reformer named </a:t>
            </a:r>
            <a:r>
              <a:rPr lang="en-US" altLang="en-US" b="1">
                <a:solidFill>
                  <a:srgbClr val="FF0000"/>
                </a:solidFill>
              </a:rPr>
              <a:t>Siddhartha Gautama</a:t>
            </a:r>
            <a:r>
              <a:rPr lang="en-US" altLang="en-US"/>
              <a:t> spread to form the religion.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It began when Gautama left his palace home to find an answer to why people suffer.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0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908</Words>
  <Application>Microsoft Office PowerPoint</Application>
  <PresentationFormat>On-screen Show (4:3)</PresentationFormat>
  <Paragraphs>120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Unit 1  Part 2 India and China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Marion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 Part 2 India and China</dc:title>
  <dc:creator>shawiakm</dc:creator>
  <cp:lastModifiedBy>shawiakm</cp:lastModifiedBy>
  <cp:revision>3</cp:revision>
  <dcterms:created xsi:type="dcterms:W3CDTF">2013-08-27T14:48:21Z</dcterms:created>
  <dcterms:modified xsi:type="dcterms:W3CDTF">2013-08-27T15:20:03Z</dcterms:modified>
</cp:coreProperties>
</file>