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6BA6-B646-4D9B-8DA2-EE8F5ABA6EAC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5528-77B9-4CD7-A74B-A35A5682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299A65AC-C021-4CFF-90F2-3DB66C9B8905}" type="slidenum">
              <a:rPr lang="en-US" altLang="en-US" sz="1200" b="0">
                <a:latin typeface="Arial" charset="0"/>
              </a:rPr>
              <a:pPr algn="r" eaLnBrk="1" hangingPunct="1"/>
              <a:t>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BD61B66F-7B0F-4467-B32B-63817548FFF3}" type="slidenum">
              <a:rPr lang="en-US" altLang="en-US" sz="1200" b="0">
                <a:latin typeface="Arial" charset="0"/>
              </a:rPr>
              <a:pPr algn="r" eaLnBrk="1" hangingPunct="1"/>
              <a:t>13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FAEBD7C-674D-42DE-8275-00CD44A5EDDB}" type="slidenum">
              <a:rPr lang="en-US" altLang="en-US" sz="1200" b="0" smtClean="0">
                <a:latin typeface="Arial" charset="0"/>
              </a:rPr>
              <a:pPr eaLnBrk="1" hangingPunct="1"/>
              <a:t>14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456CDA4-4EC2-4670-9A68-B54CF0B5BE11}" type="slidenum">
              <a:rPr lang="en-US" altLang="en-US" sz="1200" b="0" smtClean="0">
                <a:latin typeface="Arial" charset="0"/>
              </a:rPr>
              <a:pPr eaLnBrk="1" hangingPunct="1"/>
              <a:t>19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EE41BB1-BD5C-4532-AFC1-340980AC932F}" type="slidenum">
              <a:rPr lang="en-US" altLang="en-US" sz="1200" b="0" smtClean="0">
                <a:latin typeface="Arial" charset="0"/>
              </a:rPr>
              <a:pPr eaLnBrk="1" hangingPunct="1"/>
              <a:t>21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15414DB-135D-4E68-84DD-F8FA070AE2D5}" type="slidenum">
              <a:rPr lang="en-US" altLang="en-US" sz="1200" b="0" smtClean="0">
                <a:latin typeface="Arial" charset="0"/>
              </a:rPr>
              <a:pPr eaLnBrk="1" hangingPunct="1"/>
              <a:t>22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2A622BC-BD65-4C09-A0BE-694796C530B6}" type="slidenum">
              <a:rPr lang="en-US" altLang="en-US" sz="1200" b="0" smtClean="0">
                <a:latin typeface="Arial" charset="0"/>
              </a:rPr>
              <a:pPr eaLnBrk="1" hangingPunct="1"/>
              <a:t>4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A608F48-D083-4EC2-8D9E-32748EFED8BC}" type="slidenum">
              <a:rPr lang="en-US" altLang="en-US" sz="1200" b="0" smtClean="0">
                <a:latin typeface="Arial" charset="0"/>
              </a:rPr>
              <a:pPr eaLnBrk="1" hangingPunct="1"/>
              <a:t>6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18D7DD7-0A57-4FA9-B058-C4FA47068737}" type="slidenum">
              <a:rPr lang="en-US" altLang="en-US" sz="1200" b="0" smtClean="0">
                <a:latin typeface="Arial" charset="0"/>
              </a:rPr>
              <a:pPr eaLnBrk="1" hangingPunct="1"/>
              <a:t>7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1496614-9F0F-48CA-824B-A191B2310A09}" type="slidenum">
              <a:rPr lang="en-US" altLang="en-US" sz="1200" b="0" smtClean="0">
                <a:latin typeface="Arial" charset="0"/>
              </a:rPr>
              <a:pPr eaLnBrk="1" hangingPunct="1"/>
              <a:t>10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BEFDBA7-E82A-4F18-8B2D-DDA93472C45A}" type="slidenum">
              <a:rPr lang="en-US" altLang="en-US" sz="1200" b="0" smtClean="0">
                <a:latin typeface="Arial" charset="0"/>
              </a:rPr>
              <a:pPr eaLnBrk="1" hangingPunct="1"/>
              <a:t>11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5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4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0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2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954F-AEDD-4892-9583-4141A1F62A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B431-F526-4710-A36C-EEF6B9731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3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060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10 </a:t>
            </a:r>
            <a:br>
              <a:rPr lang="en-US" dirty="0" smtClean="0"/>
            </a:br>
            <a:r>
              <a:rPr lang="en-US" dirty="0" smtClean="0"/>
              <a:t>Nationalism, Militarism and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Part 1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8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 rot="10792560" flipH="1">
            <a:off x="454025" y="1746250"/>
            <a:ext cx="8229600" cy="1606550"/>
          </a:xfrm>
          <a:prstGeom prst="upArrowCallout">
            <a:avLst>
              <a:gd name="adj1" fmla="val 29455"/>
              <a:gd name="adj2" fmla="val 27747"/>
              <a:gd name="adj3" fmla="val 24009"/>
              <a:gd name="adj4" fmla="val 6214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58800" y="1841500"/>
            <a:ext cx="812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Leaders in many German states urged William I </a:t>
            </a:r>
            <a:br>
              <a:rPr lang="en-US" altLang="en-US"/>
            </a:br>
            <a:r>
              <a:rPr lang="en-US" altLang="en-US"/>
              <a:t>of Prussia to take the title </a:t>
            </a:r>
            <a:r>
              <a:rPr lang="en-US" altLang="en-US">
                <a:solidFill>
                  <a:srgbClr val="FF0000"/>
                </a:solidFill>
              </a:rPr>
              <a:t>kaiser.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8229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 b="0"/>
              <a:t>German nationalists celebrated the beginning of the second </a:t>
            </a:r>
            <a:r>
              <a:rPr lang="en-US" altLang="en-US">
                <a:solidFill>
                  <a:srgbClr val="FF0000"/>
                </a:solidFill>
              </a:rPr>
              <a:t>Reich,</a:t>
            </a:r>
            <a:r>
              <a:rPr lang="en-US" altLang="en-US" b="0"/>
              <a:t> the second German empire after the Holy Roman Empire.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Bismarck wrote a constitution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and set up a two-house legislature. However, real power remained with the emperor and chancellor.</a:t>
            </a:r>
          </a:p>
        </p:txBody>
      </p:sp>
    </p:spTree>
    <p:extLst>
      <p:ext uri="{BB962C8B-B14F-4D97-AF65-F5344CB8AC3E}">
        <p14:creationId xmlns:p14="http://schemas.microsoft.com/office/powerpoint/2010/main" val="211291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219200" y="1625600"/>
            <a:ext cx="7086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How did Otto von Bismarck, the chancellor of Prussia, lead the drive for German unity?</a:t>
            </a:r>
            <a:endParaRPr lang="en-US" altLang="en-US"/>
          </a:p>
        </p:txBody>
      </p:sp>
      <p:pic>
        <p:nvPicPr>
          <p:cNvPr id="7172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3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22-2</a:t>
            </a:r>
            <a:br>
              <a:rPr lang="en-US" dirty="0" smtClean="0"/>
            </a:br>
            <a:r>
              <a:rPr lang="en-US" dirty="0" smtClean="0"/>
              <a:t>Germany Strengthens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00"/>
          <p:cNvSpPr txBox="1">
            <a:spLocks noChangeArrowheads="1"/>
          </p:cNvSpPr>
          <p:nvPr/>
        </p:nvSpPr>
        <p:spPr bwMode="auto">
          <a:xfrm>
            <a:off x="838200" y="3124200"/>
            <a:ext cx="7708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Germany’s iron and coal resources, as well as </a:t>
            </a:r>
            <a:r>
              <a:rPr lang="en-US" altLang="en-US" b="0">
                <a:solidFill>
                  <a:srgbClr val="0033CC"/>
                </a:solidFill>
              </a:rPr>
              <a:t>its disciplined workforce, </a:t>
            </a:r>
            <a:r>
              <a:rPr lang="en-US" altLang="en-US" b="0"/>
              <a:t>helped make this possible.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The nation had a </a:t>
            </a:r>
            <a:r>
              <a:rPr lang="en-US" altLang="en-US" b="0">
                <a:solidFill>
                  <a:srgbClr val="0033CC"/>
                </a:solidFill>
              </a:rPr>
              <a:t>rapidly growing population,</a:t>
            </a:r>
            <a:r>
              <a:rPr lang="en-US" altLang="en-US" b="0"/>
              <a:t> which fed industrialization.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Germany had also laid the groundwork for progress </a:t>
            </a:r>
            <a:br>
              <a:rPr lang="en-US" altLang="en-US" b="0"/>
            </a:br>
            <a:r>
              <a:rPr lang="en-US" altLang="en-US" b="0"/>
              <a:t>in the 1850s and 1860s by </a:t>
            </a:r>
            <a:r>
              <a:rPr lang="en-US" altLang="en-US" b="0">
                <a:solidFill>
                  <a:srgbClr val="0033CC"/>
                </a:solidFill>
              </a:rPr>
              <a:t>founding large companies and building railroads.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10792560" flipH="1">
            <a:off x="835025" y="1517650"/>
            <a:ext cx="7467600" cy="1454150"/>
          </a:xfrm>
          <a:prstGeom prst="upArrowCallout">
            <a:avLst>
              <a:gd name="adj1" fmla="val 34759"/>
              <a:gd name="adj2" fmla="val 29505"/>
              <a:gd name="adj3" fmla="val 19847"/>
              <a:gd name="adj4" fmla="val 7060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939800" y="1622425"/>
            <a:ext cx="736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After Germany unified, it became the industrial leader of the European continent.</a:t>
            </a:r>
          </a:p>
        </p:txBody>
      </p:sp>
    </p:spTree>
    <p:extLst>
      <p:ext uri="{BB962C8B-B14F-4D97-AF65-F5344CB8AC3E}">
        <p14:creationId xmlns:p14="http://schemas.microsoft.com/office/powerpoint/2010/main" val="283446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457200" y="17526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Both the government and industrialists supported scientific research and economic development.</a:t>
            </a:r>
            <a:endParaRPr lang="en-US" altLang="en-US" b="0"/>
          </a:p>
        </p:txBody>
      </p:sp>
      <p:sp>
        <p:nvSpPr>
          <p:cNvPr id="8195" name="Text Box 43"/>
          <p:cNvSpPr txBox="1">
            <a:spLocks noChangeArrowheads="1"/>
          </p:cNvSpPr>
          <p:nvPr/>
        </p:nvSpPr>
        <p:spPr bwMode="auto">
          <a:xfrm>
            <a:off x="457200" y="2819400"/>
            <a:ext cx="8229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Scientists were encouraged to develop new materials</a:t>
            </a:r>
            <a:r>
              <a:rPr lang="en-US" altLang="en-US" b="0"/>
              <a:t> and were hired to solve technical problems in factories.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At the same time, the government pursued sound economic policies such as issuing a single currency and raising tariffs to protect home industries.</a:t>
            </a:r>
          </a:p>
        </p:txBody>
      </p:sp>
    </p:spTree>
    <p:extLst>
      <p:ext uri="{BB962C8B-B14F-4D97-AF65-F5344CB8AC3E}">
        <p14:creationId xmlns:p14="http://schemas.microsoft.com/office/powerpoint/2010/main" val="237447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 rot="5400000" flipH="1">
            <a:off x="1562100" y="876300"/>
            <a:ext cx="1981200" cy="3733800"/>
          </a:xfrm>
          <a:prstGeom prst="upArrowCallout">
            <a:avLst>
              <a:gd name="adj1" fmla="val 20843"/>
              <a:gd name="adj2" fmla="val 18875"/>
              <a:gd name="adj3" fmla="val 24064"/>
              <a:gd name="adj4" fmla="val 81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42343" name="Text Box 1031"/>
          <p:cNvSpPr txBox="1">
            <a:spLocks noChangeArrowheads="1"/>
          </p:cNvSpPr>
          <p:nvPr/>
        </p:nvSpPr>
        <p:spPr bwMode="auto">
          <a:xfrm>
            <a:off x="4800600" y="1625600"/>
            <a:ext cx="3962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He wanted to keep France weak and sought strong links with Austria and Russia.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He did not want to compete with British naval power.</a:t>
            </a:r>
          </a:p>
        </p:txBody>
      </p:sp>
      <p:sp>
        <p:nvSpPr>
          <p:cNvPr id="9219" name="Text Box 1048"/>
          <p:cNvSpPr txBox="1">
            <a:spLocks noChangeArrowheads="1"/>
          </p:cNvSpPr>
          <p:nvPr/>
        </p:nvSpPr>
        <p:spPr bwMode="auto">
          <a:xfrm>
            <a:off x="4800600" y="4452938"/>
            <a:ext cx="4114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33CC"/>
                </a:solidFill>
              </a:rPr>
              <a:t>He wanted to ensure complete loyalty to the state.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4343400"/>
            <a:ext cx="3733800" cy="1371600"/>
            <a:chOff x="288" y="2736"/>
            <a:chExt cx="2496" cy="864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 rot="5400000" flipH="1">
              <a:off x="1104" y="1920"/>
              <a:ext cx="864" cy="2496"/>
            </a:xfrm>
            <a:prstGeom prst="upArrowCallout">
              <a:avLst>
                <a:gd name="adj1" fmla="val 31713"/>
                <a:gd name="adj2" fmla="val 29051"/>
                <a:gd name="adj3" fmla="val 36914"/>
                <a:gd name="adj4" fmla="val 81333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9224" name="Text Box 1050"/>
            <p:cNvSpPr txBox="1">
              <a:spLocks noChangeArrowheads="1"/>
            </p:cNvSpPr>
            <p:nvPr/>
          </p:nvSpPr>
          <p:spPr bwMode="auto">
            <a:xfrm>
              <a:off x="360" y="2800"/>
              <a:ext cx="2088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On the domestic </a:t>
              </a:r>
              <a:br>
                <a:rPr lang="en-US" altLang="en-US" b="0"/>
              </a:br>
              <a:r>
                <a:rPr lang="en-US" altLang="en-US" b="0"/>
                <a:t>front, Bismarck </a:t>
              </a:r>
              <a:br>
                <a:rPr lang="en-US" altLang="en-US" b="0"/>
              </a:br>
              <a:r>
                <a:rPr lang="en-US" altLang="en-US" b="0"/>
                <a:t>was ruthless.</a:t>
              </a:r>
            </a:p>
          </p:txBody>
        </p:sp>
      </p:grpSp>
      <p:sp>
        <p:nvSpPr>
          <p:cNvPr id="9222" name="Text Box 1057"/>
          <p:cNvSpPr txBox="1">
            <a:spLocks noChangeArrowheads="1"/>
          </p:cNvSpPr>
          <p:nvPr/>
        </p:nvSpPr>
        <p:spPr bwMode="auto">
          <a:xfrm>
            <a:off x="800100" y="1854200"/>
            <a:ext cx="3314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Bismarck pursued several foreign </a:t>
            </a:r>
            <a:br>
              <a:rPr lang="en-US" altLang="en-US" b="0"/>
            </a:br>
            <a:r>
              <a:rPr lang="en-US" altLang="en-US" b="0"/>
              <a:t>policy goals as the “Iron Chancellor” </a:t>
            </a:r>
            <a:br>
              <a:rPr lang="en-US" altLang="en-US" b="0"/>
            </a:br>
            <a:r>
              <a:rPr lang="en-US" altLang="en-US" b="0"/>
              <a:t>of Germany.</a:t>
            </a:r>
          </a:p>
        </p:txBody>
      </p:sp>
    </p:spTree>
    <p:extLst>
      <p:ext uri="{BB962C8B-B14F-4D97-AF65-F5344CB8AC3E}">
        <p14:creationId xmlns:p14="http://schemas.microsoft.com/office/powerpoint/2010/main" val="56516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build="p"/>
      <p:bldP spid="92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 rot="5400000" flipH="1">
            <a:off x="1638300" y="952500"/>
            <a:ext cx="1981200" cy="3581400"/>
          </a:xfrm>
          <a:prstGeom prst="upArrowCallout">
            <a:avLst>
              <a:gd name="adj1" fmla="val 20843"/>
              <a:gd name="adj2" fmla="val 18875"/>
              <a:gd name="adj3" fmla="val 23082"/>
              <a:gd name="adj4" fmla="val 8112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952500" y="1854200"/>
            <a:ext cx="2781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Bismarck began a campaign against the Catholic Church in 1871.</a:t>
            </a:r>
          </a:p>
        </p:txBody>
      </p:sp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699000" y="1852613"/>
            <a:ext cx="3606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He distrusted Catholics because he believed their first loyalty was to the pope instead of the German state.</a:t>
            </a:r>
          </a:p>
        </p:txBody>
      </p:sp>
    </p:spTree>
    <p:extLst>
      <p:ext uri="{BB962C8B-B14F-4D97-AF65-F5344CB8AC3E}">
        <p14:creationId xmlns:p14="http://schemas.microsoft.com/office/powerpoint/2010/main" val="375394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40386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0"/>
              <a:t>Bismarck launched the </a:t>
            </a:r>
            <a:r>
              <a:rPr lang="en-US" altLang="en-US" i="1">
                <a:solidFill>
                  <a:srgbClr val="FF0000"/>
                </a:solidFill>
              </a:rPr>
              <a:t>Kulturkampf,</a:t>
            </a:r>
            <a:r>
              <a:rPr lang="en-US" altLang="en-US" b="0"/>
              <a:t> which lasted between 1871 </a:t>
            </a:r>
            <a:br>
              <a:rPr lang="en-US" altLang="en-US" b="0"/>
            </a:br>
            <a:r>
              <a:rPr lang="en-US" altLang="en-US" b="0"/>
              <a:t>and 1878.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0"/>
              <a:t>He had laws passed that </a:t>
            </a:r>
            <a:r>
              <a:rPr lang="en-US" altLang="en-US" b="0">
                <a:solidFill>
                  <a:srgbClr val="0033CC"/>
                </a:solidFill>
              </a:rPr>
              <a:t>increased state power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over Church actions.</a:t>
            </a:r>
            <a:r>
              <a:rPr lang="en-US" altLang="en-US" b="0"/>
              <a:t> 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838200" y="48768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When the faithful rallied behind the Church, however, </a:t>
            </a:r>
            <a:r>
              <a:rPr lang="en-US" altLang="en-US" b="0">
                <a:solidFill>
                  <a:srgbClr val="0033CC"/>
                </a:solidFill>
              </a:rPr>
              <a:t>Bismarck retreated.</a:t>
            </a:r>
          </a:p>
        </p:txBody>
      </p:sp>
      <p:pic>
        <p:nvPicPr>
          <p:cNvPr id="11268" name="Picture 5" descr="WH-Ch22_S2_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7338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5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addition to Catholics, Bismarck targeted socialists.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7467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He worried that socialists would create a revolution among German workers.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Bismarck dissolved socialist groups, shut down their newspapers, and banned their meetings.</a:t>
            </a:r>
          </a:p>
        </p:txBody>
      </p:sp>
    </p:spTree>
    <p:extLst>
      <p:ext uri="{BB962C8B-B14F-4D97-AF65-F5344CB8AC3E}">
        <p14:creationId xmlns:p14="http://schemas.microsoft.com/office/powerpoint/2010/main" val="315169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/>
          <p:cNvSpPr>
            <a:spLocks noChangeArrowheads="1"/>
          </p:cNvSpPr>
          <p:nvPr/>
        </p:nvSpPr>
        <p:spPr bwMode="auto">
          <a:xfrm rot="10792560" flipH="1">
            <a:off x="836613" y="1746250"/>
            <a:ext cx="7467600" cy="1831975"/>
          </a:xfrm>
          <a:prstGeom prst="upArrowCallout">
            <a:avLst>
              <a:gd name="adj1" fmla="val 27590"/>
              <a:gd name="adj2" fmla="val 23420"/>
              <a:gd name="adj3" fmla="val 19847"/>
              <a:gd name="adj4" fmla="val 7060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74676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33CC"/>
                </a:solidFill>
              </a:rPr>
              <a:t>Germany became a leader in social reform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/>
              <a:t>with its health and old-age insurance.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Still, the socialist party grew.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939800" y="1851025"/>
            <a:ext cx="73660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When these measures failed, Bismarck sponsored laws to protect workers and thereby woo them away from socialists.</a:t>
            </a:r>
          </a:p>
        </p:txBody>
      </p:sp>
    </p:spTree>
    <p:extLst>
      <p:ext uri="{BB962C8B-B14F-4D97-AF65-F5344CB8AC3E}">
        <p14:creationId xmlns:p14="http://schemas.microsoft.com/office/powerpoint/2010/main" val="110403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22-1</a:t>
            </a:r>
            <a:br>
              <a:rPr lang="en-US" dirty="0" smtClean="0"/>
            </a:br>
            <a:r>
              <a:rPr lang="en-US" dirty="0" smtClean="0"/>
              <a:t>Building a German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0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772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William II</a:t>
            </a:r>
            <a:r>
              <a:rPr lang="en-US" altLang="en-US"/>
              <a:t> succeeded his grandfather William I as kaiser in 1888.</a:t>
            </a:r>
            <a:endParaRPr lang="en-US" altLang="en-US" b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38200" y="2667000"/>
            <a:ext cx="7467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asked Bismarck to resign</a:t>
            </a:r>
            <a:r>
              <a:rPr lang="en-US" altLang="en-US" b="0"/>
              <a:t> as chancellor, saying </a:t>
            </a:r>
            <a:r>
              <a:rPr lang="en-US" altLang="en-US" b="0" i="1"/>
              <a:t>“There is only one master in the Reich, and that is I.”</a:t>
            </a:r>
            <a:r>
              <a:rPr lang="en-US" altLang="en-US" b="0"/>
              <a:t> 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He believed that his right to rule came from God.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69983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William was very confident and wanted to leave his mark.</a:t>
            </a:r>
            <a:r>
              <a:rPr lang="en-US" altLang="en-US" b="0"/>
              <a:t>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38200" y="2819400"/>
            <a:ext cx="7467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His government </a:t>
            </a:r>
            <a:r>
              <a:rPr lang="en-US" altLang="en-US" b="0">
                <a:solidFill>
                  <a:srgbClr val="0033CC"/>
                </a:solidFill>
              </a:rPr>
              <a:t>provided </a:t>
            </a:r>
            <a:r>
              <a:rPr lang="en-US" altLang="en-US">
                <a:solidFill>
                  <a:srgbClr val="FF0000"/>
                </a:solidFill>
              </a:rPr>
              <a:t>social welfare</a:t>
            </a:r>
            <a:r>
              <a:rPr lang="en-US" altLang="en-US" b="0">
                <a:solidFill>
                  <a:srgbClr val="0033CC"/>
                </a:solidFill>
              </a:rPr>
              <a:t> programs and services,</a:t>
            </a:r>
            <a:r>
              <a:rPr lang="en-US" altLang="en-US" b="0"/>
              <a:t> such as public transportation, electricity, and excellent public schools.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He also </a:t>
            </a:r>
            <a:r>
              <a:rPr lang="en-US" altLang="en-US" b="0">
                <a:solidFill>
                  <a:srgbClr val="0033CC"/>
                </a:solidFill>
              </a:rPr>
              <a:t>developed the already huge German military,</a:t>
            </a:r>
            <a:r>
              <a:rPr lang="en-US" altLang="en-US" b="0"/>
              <a:t> hoping to win an overseas empire like those of Britain and France. 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9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168400" y="1625600"/>
            <a:ext cx="713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How did Germany increase its power after unifying in 1871?</a:t>
            </a:r>
            <a:endParaRPr lang="en-US" altLang="en-US"/>
          </a:p>
        </p:txBody>
      </p:sp>
      <p:pic>
        <p:nvPicPr>
          <p:cNvPr id="6148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4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/>
          <p:cNvSpPr>
            <a:spLocks noChangeArrowheads="1"/>
          </p:cNvSpPr>
          <p:nvPr/>
        </p:nvSpPr>
        <p:spPr bwMode="auto">
          <a:xfrm rot="5400000" flipH="1">
            <a:off x="1562100" y="1028700"/>
            <a:ext cx="2286000" cy="3733800"/>
          </a:xfrm>
          <a:prstGeom prst="upArrowCallout">
            <a:avLst>
              <a:gd name="adj1" fmla="val 20843"/>
              <a:gd name="adj2" fmla="val 18875"/>
              <a:gd name="adj3" fmla="val 20855"/>
              <a:gd name="adj4" fmla="val 84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8194" name="Text Box 1100"/>
          <p:cNvSpPr txBox="1">
            <a:spLocks noChangeArrowheads="1"/>
          </p:cNvSpPr>
          <p:nvPr/>
        </p:nvSpPr>
        <p:spPr bwMode="auto">
          <a:xfrm>
            <a:off x="4648200" y="1752600"/>
            <a:ext cx="3962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9100" indent="-4191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AutoNum type="arabicPeriod"/>
            </a:pPr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dissolved the Holy Roman Empire.</a:t>
            </a:r>
          </a:p>
          <a:p>
            <a:pPr eaLnBrk="1" hangingPunct="1">
              <a:spcAft>
                <a:spcPct val="60000"/>
              </a:spcAft>
              <a:buFontTx/>
              <a:buAutoNum type="arabicPeriod"/>
            </a:pPr>
            <a:r>
              <a:rPr lang="en-US" altLang="en-US" b="0"/>
              <a:t>He organized several German states into the </a:t>
            </a:r>
            <a:r>
              <a:rPr lang="en-US" altLang="en-US" b="0">
                <a:solidFill>
                  <a:srgbClr val="0033CC"/>
                </a:solidFill>
              </a:rPr>
              <a:t>Rhine Confederation.</a:t>
            </a:r>
          </a:p>
          <a:p>
            <a:pPr eaLnBrk="1" hangingPunct="1">
              <a:spcAft>
                <a:spcPct val="60000"/>
              </a:spcAft>
              <a:buFontTx/>
              <a:buAutoNum type="arabicPeriod"/>
            </a:pPr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made trade easier</a:t>
            </a:r>
            <a:r>
              <a:rPr lang="en-US" altLang="en-US" b="0"/>
              <a:t> in the region.</a:t>
            </a:r>
          </a:p>
        </p:txBody>
      </p:sp>
      <p:sp>
        <p:nvSpPr>
          <p:cNvPr id="8195" name="Text Box 1104"/>
          <p:cNvSpPr txBox="1">
            <a:spLocks noChangeArrowheads="1"/>
          </p:cNvSpPr>
          <p:nvPr/>
        </p:nvSpPr>
        <p:spPr bwMode="auto">
          <a:xfrm>
            <a:off x="914400" y="4922838"/>
            <a:ext cx="7772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German-speaking people fought together to free themselves from French rule and began to consider creating a united German state.</a:t>
            </a:r>
          </a:p>
        </p:txBody>
      </p:sp>
      <p:sp>
        <p:nvSpPr>
          <p:cNvPr id="8197" name="Text Box 1109"/>
          <p:cNvSpPr txBox="1">
            <a:spLocks noChangeArrowheads="1"/>
          </p:cNvSpPr>
          <p:nvPr/>
        </p:nvSpPr>
        <p:spPr bwMode="auto">
          <a:xfrm>
            <a:off x="939800" y="1841500"/>
            <a:ext cx="3200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Napoleon’s invasions into German-speaking states produced changes in these territories.</a:t>
            </a:r>
          </a:p>
        </p:txBody>
      </p:sp>
    </p:spTree>
    <p:extLst>
      <p:ext uri="{BB962C8B-B14F-4D97-AF65-F5344CB8AC3E}">
        <p14:creationId xmlns:p14="http://schemas.microsoft.com/office/powerpoint/2010/main" val="30770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838200" y="1752600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Creating a united Germany was difficult.</a:t>
            </a:r>
            <a:endParaRPr lang="en-US" altLang="en-US" b="0"/>
          </a:p>
        </p:txBody>
      </p:sp>
      <p:sp>
        <p:nvSpPr>
          <p:cNvPr id="9219" name="Text Box 43"/>
          <p:cNvSpPr txBox="1">
            <a:spLocks noChangeArrowheads="1"/>
          </p:cNvSpPr>
          <p:nvPr/>
        </p:nvSpPr>
        <p:spPr bwMode="auto">
          <a:xfrm>
            <a:off x="838200" y="2590800"/>
            <a:ext cx="74676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It required </a:t>
            </a:r>
            <a:r>
              <a:rPr lang="en-US" altLang="en-US" b="0">
                <a:solidFill>
                  <a:srgbClr val="0033CC"/>
                </a:solidFill>
              </a:rPr>
              <a:t>dissolving the small governments</a:t>
            </a:r>
            <a:r>
              <a:rPr lang="en-US" altLang="en-US" b="0"/>
              <a:t> of each German state.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Instead, </a:t>
            </a:r>
            <a:r>
              <a:rPr lang="en-US" altLang="en-US" b="0">
                <a:solidFill>
                  <a:srgbClr val="0033CC"/>
                </a:solidFill>
              </a:rPr>
              <a:t>leaders created a weak alliance</a:t>
            </a:r>
            <a:r>
              <a:rPr lang="en-US" altLang="en-US" b="0"/>
              <a:t> called the German Confederation.</a:t>
            </a:r>
            <a:endParaRPr lang="en-US" altLang="en-US" b="0">
              <a:solidFill>
                <a:srgbClr val="0033CC"/>
              </a:solidFill>
            </a:endParaRP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Prussia created an economic union in the 1830s called the </a:t>
            </a:r>
            <a:r>
              <a:rPr lang="en-US" altLang="en-US" b="0" i="1"/>
              <a:t>Zollverein,</a:t>
            </a:r>
            <a:r>
              <a:rPr lang="en-US" altLang="en-US" b="0"/>
              <a:t> but </a:t>
            </a:r>
            <a:r>
              <a:rPr lang="en-US" altLang="en-US" b="0">
                <a:solidFill>
                  <a:srgbClr val="0033CC"/>
                </a:solidFill>
              </a:rPr>
              <a:t>Germany remained fragmented politically. </a:t>
            </a:r>
          </a:p>
        </p:txBody>
      </p:sp>
    </p:spTree>
    <p:extLst>
      <p:ext uri="{BB962C8B-B14F-4D97-AF65-F5344CB8AC3E}">
        <p14:creationId xmlns:p14="http://schemas.microsoft.com/office/powerpoint/2010/main" val="117877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31"/>
          <p:cNvSpPr txBox="1">
            <a:spLocks noChangeArrowheads="1"/>
          </p:cNvSpPr>
          <p:nvPr/>
        </p:nvSpPr>
        <p:spPr bwMode="auto">
          <a:xfrm>
            <a:off x="4191000" y="2387600"/>
            <a:ext cx="40386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He became prime minister in 1862, then rose to</a:t>
            </a:r>
            <a:r>
              <a:rPr lang="en-US" altLang="en-US" b="0">
                <a:solidFill>
                  <a:srgbClr val="0033CC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chancellor.</a:t>
            </a:r>
          </a:p>
          <a:p>
            <a:pPr eaLnBrk="1" hangingPunct="1"/>
            <a:endParaRPr lang="en-US" altLang="en-US" b="0"/>
          </a:p>
          <a:p>
            <a:pPr eaLnBrk="1" hangingPunct="1"/>
            <a:r>
              <a:rPr lang="en-US" altLang="en-US" b="0"/>
              <a:t>Bismarck was </a:t>
            </a:r>
            <a:r>
              <a:rPr lang="en-US" altLang="en-US" b="0">
                <a:solidFill>
                  <a:srgbClr val="0033CC"/>
                </a:solidFill>
              </a:rPr>
              <a:t>determined to unite Germany under Prussian rule</a:t>
            </a:r>
            <a:r>
              <a:rPr lang="en-US" altLang="en-US" b="0"/>
              <a:t> and used a policy of “blood and iron” to do so.</a:t>
            </a:r>
          </a:p>
        </p:txBody>
      </p:sp>
      <p:sp>
        <p:nvSpPr>
          <p:cNvPr id="10243" name="Text Box 1057"/>
          <p:cNvSpPr txBox="1">
            <a:spLocks noChangeArrowheads="1"/>
          </p:cNvSpPr>
          <p:nvPr/>
        </p:nvSpPr>
        <p:spPr bwMode="auto">
          <a:xfrm>
            <a:off x="838200" y="14351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This changed when Otto von Bismarck rose to power in Prussia.</a:t>
            </a:r>
          </a:p>
        </p:txBody>
      </p:sp>
      <p:pic>
        <p:nvPicPr>
          <p:cNvPr id="10244" name="Picture 5" descr="WH-Ch22_S1_OttoBismar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41550"/>
            <a:ext cx="26384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9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 rot="5400000" flipH="1">
            <a:off x="1943100" y="647700"/>
            <a:ext cx="1676400" cy="3886200"/>
          </a:xfrm>
          <a:prstGeom prst="upArrowCallout">
            <a:avLst>
              <a:gd name="adj1" fmla="val 20843"/>
              <a:gd name="adj2" fmla="val 18875"/>
              <a:gd name="adj3" fmla="val 29600"/>
              <a:gd name="adj4" fmla="val 8010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927600" y="1638300"/>
            <a:ext cx="33401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Realpolitik was </a:t>
            </a:r>
            <a:br>
              <a:rPr lang="en-US" altLang="en-US" b="0"/>
            </a:br>
            <a:r>
              <a:rPr lang="en-US" altLang="en-US" b="0"/>
              <a:t>an ideology that favored power </a:t>
            </a:r>
            <a:br>
              <a:rPr lang="en-US" altLang="en-US" b="0"/>
            </a:br>
            <a:r>
              <a:rPr lang="en-US" altLang="en-US" b="0"/>
              <a:t>over principle.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He then </a:t>
            </a:r>
            <a:r>
              <a:rPr lang="en-US" altLang="en-US" b="0">
                <a:solidFill>
                  <a:srgbClr val="0033CC"/>
                </a:solidFill>
              </a:rPr>
              <a:t>led Prussia into three wars.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These actions all paved the way for German unification.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39800" y="1854200"/>
            <a:ext cx="2895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Bismarck mastered </a:t>
            </a:r>
            <a:r>
              <a:rPr lang="en-US" altLang="en-US">
                <a:solidFill>
                  <a:srgbClr val="FF0000"/>
                </a:solidFill>
              </a:rPr>
              <a:t>Realpolitik</a:t>
            </a:r>
            <a:r>
              <a:rPr lang="en-US" altLang="en-US" b="0"/>
              <a:t> and </a:t>
            </a:r>
            <a:r>
              <a:rPr lang="en-US" altLang="en-US" b="0">
                <a:solidFill>
                  <a:srgbClr val="0033CC"/>
                </a:solidFill>
              </a:rPr>
              <a:t>strengthened the Prussian army.</a:t>
            </a:r>
          </a:p>
        </p:txBody>
      </p:sp>
    </p:spTree>
    <p:extLst>
      <p:ext uri="{BB962C8B-B14F-4D97-AF65-F5344CB8AC3E}">
        <p14:creationId xmlns:p14="http://schemas.microsoft.com/office/powerpoint/2010/main" val="133737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Otto von Bismarck took methodical steps to increase Prussia’s power and territory.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5400000" flipH="1">
            <a:off x="914400" y="2286000"/>
            <a:ext cx="2286000" cy="3200400"/>
          </a:xfrm>
          <a:prstGeom prst="upArrowCallout">
            <a:avLst>
              <a:gd name="adj1" fmla="val 20843"/>
              <a:gd name="adj2" fmla="val 18875"/>
              <a:gd name="adj3" fmla="val 20857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2286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He formed </a:t>
            </a:r>
            <a:br>
              <a:rPr lang="en-US" altLang="en-US" b="0"/>
            </a:br>
            <a:r>
              <a:rPr lang="en-US" altLang="en-US" b="0"/>
              <a:t>an alliance with Austria, </a:t>
            </a:r>
            <a:br>
              <a:rPr lang="en-US" altLang="en-US" b="0"/>
            </a:br>
            <a:r>
              <a:rPr lang="en-US" altLang="en-US" b="0"/>
              <a:t>then seized provinces from Denmark.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2743200"/>
            <a:ext cx="2590800" cy="2286000"/>
            <a:chOff x="2208" y="1104"/>
            <a:chExt cx="1728" cy="1872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 rot="5400000" flipH="1">
              <a:off x="2136" y="1176"/>
              <a:ext cx="1872" cy="1728"/>
            </a:xfrm>
            <a:prstGeom prst="upArrowCallout">
              <a:avLst>
                <a:gd name="adj1" fmla="val 22579"/>
                <a:gd name="adj2" fmla="val 20448"/>
                <a:gd name="adj3" fmla="val 14898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2256" y="1147"/>
              <a:ext cx="1248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Next, he attacked Austria and </a:t>
              </a:r>
              <a:r>
                <a:rPr lang="en-US" altLang="en-US">
                  <a:solidFill>
                    <a:srgbClr val="FF0000"/>
                  </a:solidFill>
                </a:rPr>
                <a:t>annexed </a:t>
              </a:r>
              <a:r>
                <a:rPr lang="en-US" altLang="en-US" b="0"/>
                <a:t>several states.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248400" y="2743200"/>
            <a:ext cx="2438400" cy="2286000"/>
            <a:chOff x="4128" y="1104"/>
            <a:chExt cx="1344" cy="1872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4128" y="1104"/>
              <a:ext cx="1344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6" name="Text Box 14"/>
            <p:cNvSpPr txBox="1">
              <a:spLocks noChangeArrowheads="1"/>
            </p:cNvSpPr>
            <p:nvPr/>
          </p:nvSpPr>
          <p:spPr bwMode="auto">
            <a:xfrm>
              <a:off x="4176" y="1147"/>
              <a:ext cx="1248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He dissolved the German Confederation and replaced it with one led by Prussia.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99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unification of Germany under Prussian rule occurred mainly between 1865 and 1871.</a:t>
            </a:r>
          </a:p>
        </p:txBody>
      </p:sp>
      <p:pic>
        <p:nvPicPr>
          <p:cNvPr id="13315" name="Picture 5" descr="WH-Ch22_S1_Germany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2800"/>
            <a:ext cx="74676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5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 flipH="1">
            <a:off x="1409700" y="2019300"/>
            <a:ext cx="2971800" cy="4114800"/>
          </a:xfrm>
          <a:prstGeom prst="upArrowCallout">
            <a:avLst>
              <a:gd name="adj1" fmla="val 20843"/>
              <a:gd name="adj2" fmla="val 18875"/>
              <a:gd name="adj3" fmla="val 17679"/>
              <a:gd name="adj4" fmla="val 8086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Franco-Prussian War broke out in 1870.</a:t>
            </a:r>
            <a:endParaRPr lang="en-US" altLang="en-US" b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39800" y="2692400"/>
            <a:ext cx="3200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Bismarck stoked the rivalry between the two states by editing a telegram to make it appear that King William I of Prussia had insulted a French ambassador.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181600" y="2438400"/>
            <a:ext cx="3200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After a furious Napoleon III declared war, </a:t>
            </a:r>
            <a:r>
              <a:rPr lang="en-US" altLang="en-US" b="0">
                <a:solidFill>
                  <a:srgbClr val="0033CC"/>
                </a:solidFill>
              </a:rPr>
              <a:t>Prussia and other German states easily defeated the French</a:t>
            </a:r>
            <a:r>
              <a:rPr lang="en-US" altLang="en-US" b="0"/>
              <a:t> within weeks.</a:t>
            </a:r>
          </a:p>
        </p:txBody>
      </p:sp>
    </p:spTree>
    <p:extLst>
      <p:ext uri="{BB962C8B-B14F-4D97-AF65-F5344CB8AC3E}">
        <p14:creationId xmlns:p14="http://schemas.microsoft.com/office/powerpoint/2010/main" val="395108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731</Words>
  <Application>Microsoft Office PowerPoint</Application>
  <PresentationFormat>On-screen Show (4:3)</PresentationFormat>
  <Paragraphs>74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Unit 10  Nationalism, Militarism and Imperialism</vt:lpstr>
      <vt:lpstr>22-1 Building a German 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22-2 Germany Strengthens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 Nationalism, Militarism and Imperialism</dc:title>
  <dc:creator>shawiakm</dc:creator>
  <cp:lastModifiedBy>shawiakm</cp:lastModifiedBy>
  <cp:revision>1</cp:revision>
  <dcterms:created xsi:type="dcterms:W3CDTF">2014-01-31T16:25:47Z</dcterms:created>
  <dcterms:modified xsi:type="dcterms:W3CDTF">2014-01-31T16:33:11Z</dcterms:modified>
</cp:coreProperties>
</file>