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33FC5-BAEB-4740-8597-2BB041352963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F8E3-76DA-491C-A6A1-37A97A70B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0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6C3B133-CDFA-4817-8794-91085AB00D60}" type="slidenum">
              <a:rPr lang="en-US" altLang="en-US" sz="1200" b="0" smtClean="0">
                <a:latin typeface="Arial" charset="0"/>
              </a:rPr>
              <a:pPr eaLnBrk="1" hangingPunct="1"/>
              <a:t>3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679280D-857A-46BD-84ED-7E4E2073ED94}" type="slidenum">
              <a:rPr lang="en-US" altLang="en-US" sz="1200" b="0" smtClean="0">
                <a:latin typeface="Arial" charset="0"/>
              </a:rPr>
              <a:pPr eaLnBrk="1" hangingPunct="1"/>
              <a:t>12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C260BE5-50BB-4BD7-B8DB-C1E611E3E812}" type="slidenum">
              <a:rPr lang="en-US" altLang="en-US" sz="1200" b="0" smtClean="0">
                <a:latin typeface="Arial" charset="0"/>
              </a:rPr>
              <a:pPr eaLnBrk="1" hangingPunct="1"/>
              <a:t>13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41A18FD6-FCFE-4746-9846-3526285A87FC}" type="slidenum">
              <a:rPr lang="en-US" altLang="en-US" sz="1200" b="0">
                <a:latin typeface="Arial" charset="0"/>
              </a:rPr>
              <a:pPr algn="r" eaLnBrk="1" hangingPunct="1"/>
              <a:t>4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F133B12-AC26-419C-A687-1E338FE1738E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5B960A8-9C47-41FD-8FB9-30962D2BB765}" type="slidenum">
              <a:rPr lang="en-US" altLang="en-US" sz="1200" b="0" smtClean="0">
                <a:latin typeface="Arial" charset="0"/>
              </a:rPr>
              <a:pPr eaLnBrk="1" hangingPunct="1"/>
              <a:t>5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6E0410E-5390-4B54-9456-B74F9F99B860}" type="slidenum">
              <a:rPr lang="en-US" altLang="en-US" sz="1200" b="0" smtClean="0">
                <a:latin typeface="Arial" charset="0"/>
              </a:rPr>
              <a:pPr eaLnBrk="1" hangingPunct="1"/>
              <a:t>6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D931483-4A64-48F7-AD60-600692E80A09}" type="slidenum">
              <a:rPr lang="en-US" altLang="en-US" sz="1200" b="0" smtClean="0">
                <a:latin typeface="Arial" charset="0"/>
              </a:rPr>
              <a:pPr eaLnBrk="1" hangingPunct="1"/>
              <a:t>10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22D6F91-D389-4FF1-957C-FBC5E3A83B0F}" type="slidenum">
              <a:rPr lang="en-US" altLang="en-US" sz="1200" b="0" smtClean="0">
                <a:latin typeface="Arial" charset="0"/>
              </a:rPr>
              <a:pPr eaLnBrk="1" hangingPunct="1"/>
              <a:t>11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5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1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9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2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1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5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008A-FF9D-449A-973F-C680B30510C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9A07-06B5-4BF8-9952-A70B3D3E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060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10 </a:t>
            </a:r>
            <a:br>
              <a:rPr lang="en-US" dirty="0" smtClean="0"/>
            </a:br>
            <a:r>
              <a:rPr lang="en-US" dirty="0" smtClean="0"/>
              <a:t>Nationalism, Militarism and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Part </a:t>
            </a:r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6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3886200" y="1631950"/>
            <a:ext cx="48006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Regional rivalries</a:t>
            </a:r>
            <a:r>
              <a:rPr lang="en-US" altLang="en-US" b="0"/>
              <a:t> and differences made it hard to solve problems.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The north was rich</a:t>
            </a:r>
            <a:r>
              <a:rPr lang="en-US" altLang="en-US" b="0"/>
              <a:t> and had </a:t>
            </a:r>
            <a:br>
              <a:rPr lang="en-US" altLang="en-US" b="0"/>
            </a:br>
            <a:r>
              <a:rPr lang="en-US" altLang="en-US" b="0"/>
              <a:t>a tradition of business and culture, whereas </a:t>
            </a:r>
            <a:r>
              <a:rPr lang="en-US" altLang="en-US" b="0">
                <a:solidFill>
                  <a:srgbClr val="0033CC"/>
                </a:solidFill>
              </a:rPr>
              <a:t>the south was rural and poor.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Further, </a:t>
            </a:r>
            <a:r>
              <a:rPr lang="en-US" altLang="en-US" b="0">
                <a:solidFill>
                  <a:srgbClr val="0033CC"/>
                </a:solidFill>
              </a:rPr>
              <a:t>popes urged Italian Catholics not to cooperate</a:t>
            </a:r>
            <a:r>
              <a:rPr lang="en-US" altLang="en-US" b="0"/>
              <a:t> </a:t>
            </a:r>
            <a:br>
              <a:rPr lang="en-US" altLang="en-US" b="0"/>
            </a:br>
            <a:r>
              <a:rPr lang="en-US" altLang="en-US" b="0"/>
              <a:t>with the Italian government.</a:t>
            </a:r>
          </a:p>
        </p:txBody>
      </p:sp>
      <p:sp>
        <p:nvSpPr>
          <p:cNvPr id="194569" name="AutoShape 9"/>
          <p:cNvSpPr>
            <a:spLocks noChangeArrowheads="1"/>
          </p:cNvSpPr>
          <p:nvPr/>
        </p:nvSpPr>
        <p:spPr bwMode="auto">
          <a:xfrm rot="5400000" flipH="1">
            <a:off x="1257300" y="1333500"/>
            <a:ext cx="1981200" cy="2819400"/>
          </a:xfrm>
          <a:prstGeom prst="upArrowCallout">
            <a:avLst>
              <a:gd name="adj1" fmla="val 20843"/>
              <a:gd name="adj2" fmla="val 18875"/>
              <a:gd name="adj3" fmla="val 18171"/>
              <a:gd name="adj4" fmla="val 7912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939800" y="1854200"/>
            <a:ext cx="2260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/>
              <a:t>Italy faced many problems once it was unified.</a:t>
            </a:r>
          </a:p>
        </p:txBody>
      </p:sp>
    </p:spTree>
    <p:extLst>
      <p:ext uri="{BB962C8B-B14F-4D97-AF65-F5344CB8AC3E}">
        <p14:creationId xmlns:p14="http://schemas.microsoft.com/office/powerpoint/2010/main" val="424098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AutoShape 6"/>
          <p:cNvSpPr>
            <a:spLocks noChangeArrowheads="1"/>
          </p:cNvSpPr>
          <p:nvPr/>
        </p:nvSpPr>
        <p:spPr bwMode="auto">
          <a:xfrm rot="5400000" flipH="1">
            <a:off x="990600" y="3048000"/>
            <a:ext cx="2286000" cy="2590800"/>
          </a:xfrm>
          <a:prstGeom prst="upArrowCallout">
            <a:avLst>
              <a:gd name="adj1" fmla="val 20843"/>
              <a:gd name="adj2" fmla="val 18875"/>
              <a:gd name="adj3" fmla="val 16885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2514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33CC"/>
                </a:solidFill>
              </a:rPr>
              <a:t>Socialists organized strikes</a:t>
            </a:r>
            <a:r>
              <a:rPr lang="en-US" altLang="en-US" b="0"/>
              <a:t> and </a:t>
            </a:r>
            <a:r>
              <a:rPr lang="en-US" altLang="en-US">
                <a:solidFill>
                  <a:srgbClr val="FF0000"/>
                </a:solidFill>
              </a:rPr>
              <a:t>anarchists</a:t>
            </a:r>
            <a:r>
              <a:rPr lang="en-US" altLang="en-US" b="0"/>
              <a:t> turned to violence.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29000" y="3200400"/>
            <a:ext cx="5181600" cy="2286000"/>
            <a:chOff x="2160" y="2016"/>
            <a:chExt cx="3264" cy="1440"/>
          </a:xfrm>
        </p:grpSpPr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 rot="16200000" flipH="1">
              <a:off x="3024" y="1152"/>
              <a:ext cx="1440" cy="3168"/>
            </a:xfrm>
            <a:prstGeom prst="upArrowCallout">
              <a:avLst>
                <a:gd name="adj1" fmla="val 22787"/>
                <a:gd name="adj2" fmla="val 18875"/>
                <a:gd name="adj3" fmla="val 16317"/>
                <a:gd name="adj4" fmla="val 8882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2568" y="2080"/>
              <a:ext cx="2856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In response, </a:t>
              </a:r>
              <a:r>
                <a:rPr lang="en-US" altLang="en-US" b="0">
                  <a:solidFill>
                    <a:srgbClr val="0033CC"/>
                  </a:solidFill>
                </a:rPr>
                <a:t>the government extended suffrage to more men,</a:t>
              </a:r>
              <a:r>
                <a:rPr lang="en-US" altLang="en-US" b="0"/>
                <a:t> passed laws to improve social conditions, and set out to win an overseas empire in Africa.</a:t>
              </a:r>
            </a:p>
          </p:txBody>
        </p:sp>
      </p:grp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Turmoil broke out in the late 1800s as the left struggled against a conservative Italian government.</a:t>
            </a:r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96868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AutoShape 4"/>
          <p:cNvSpPr>
            <a:spLocks noChangeArrowheads="1"/>
          </p:cNvSpPr>
          <p:nvPr/>
        </p:nvSpPr>
        <p:spPr bwMode="auto">
          <a:xfrm rot="10792560" flipH="1">
            <a:off x="833438" y="1746250"/>
            <a:ext cx="7467600" cy="1454150"/>
          </a:xfrm>
          <a:prstGeom prst="upArrowCallout">
            <a:avLst>
              <a:gd name="adj1" fmla="val 38943"/>
              <a:gd name="adj2" fmla="val 31240"/>
              <a:gd name="adj3" fmla="val 17079"/>
              <a:gd name="adj4" fmla="val 6420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7" name="Text Box 129"/>
          <p:cNvSpPr txBox="1">
            <a:spLocks noChangeArrowheads="1"/>
          </p:cNvSpPr>
          <p:nvPr/>
        </p:nvSpPr>
        <p:spPr bwMode="auto">
          <a:xfrm>
            <a:off x="838200" y="18288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Italy developed economically, particularly after 1900.</a:t>
            </a:r>
          </a:p>
        </p:txBody>
      </p:sp>
      <p:sp>
        <p:nvSpPr>
          <p:cNvPr id="203782" name="Text Box 130"/>
          <p:cNvSpPr txBox="1">
            <a:spLocks noChangeArrowheads="1"/>
          </p:cNvSpPr>
          <p:nvPr/>
        </p:nvSpPr>
        <p:spPr bwMode="auto">
          <a:xfrm>
            <a:off x="838200" y="3429000"/>
            <a:ext cx="7467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Industries developed in northern regions and people moved to cities.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Though </a:t>
            </a:r>
            <a:r>
              <a:rPr lang="en-US" altLang="en-US" b="0">
                <a:solidFill>
                  <a:srgbClr val="0033CC"/>
                </a:solidFill>
              </a:rPr>
              <a:t>a population explosion created tensions,</a:t>
            </a:r>
            <a:r>
              <a:rPr lang="en-US" altLang="en-US" b="0"/>
              <a:t> many people chose to </a:t>
            </a:r>
            <a:r>
              <a:rPr lang="en-US" altLang="en-US">
                <a:solidFill>
                  <a:srgbClr val="FF0000"/>
                </a:solidFill>
              </a:rPr>
              <a:t>emigrate,</a:t>
            </a:r>
            <a:r>
              <a:rPr lang="en-US" altLang="en-US" b="0"/>
              <a:t> which calmed things at home.</a:t>
            </a:r>
          </a:p>
        </p:txBody>
      </p:sp>
    </p:spTree>
    <p:extLst>
      <p:ext uri="{BB962C8B-B14F-4D97-AF65-F5344CB8AC3E}">
        <p14:creationId xmlns:p14="http://schemas.microsoft.com/office/powerpoint/2010/main" val="224768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219200" y="1625600"/>
            <a:ext cx="7086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How did influential leaders help to create a unified Italy?</a:t>
            </a:r>
            <a:endParaRPr lang="en-US" altLang="en-US"/>
          </a:p>
        </p:txBody>
      </p:sp>
      <p:pic>
        <p:nvPicPr>
          <p:cNvPr id="6148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77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24-1</a:t>
            </a:r>
            <a:br>
              <a:rPr lang="en-US" dirty="0" smtClean="0"/>
            </a:br>
            <a:r>
              <a:rPr lang="en-US" dirty="0" smtClean="0"/>
              <a:t>Building Overseas Empires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8" name="AutoShape 10"/>
          <p:cNvSpPr>
            <a:spLocks noChangeArrowheads="1"/>
          </p:cNvSpPr>
          <p:nvPr/>
        </p:nvSpPr>
        <p:spPr bwMode="auto">
          <a:xfrm rot="10792560" flipH="1">
            <a:off x="836613" y="1522413"/>
            <a:ext cx="7467600" cy="1449387"/>
          </a:xfrm>
          <a:prstGeom prst="upArrowCallout">
            <a:avLst>
              <a:gd name="adj1" fmla="val 55959"/>
              <a:gd name="adj2" fmla="val 50711"/>
              <a:gd name="adj3" fmla="val 20940"/>
              <a:gd name="adj4" fmla="val 6819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7171" name="Text Box 129"/>
          <p:cNvSpPr txBox="1">
            <a:spLocks noChangeArrowheads="1"/>
          </p:cNvSpPr>
          <p:nvPr/>
        </p:nvSpPr>
        <p:spPr bwMode="auto">
          <a:xfrm>
            <a:off x="1143000" y="1644650"/>
            <a:ext cx="685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/>
              <a:t>In the late 1800s, Western imperialism expanded aggressively.</a:t>
            </a:r>
          </a:p>
        </p:txBody>
      </p:sp>
      <p:sp>
        <p:nvSpPr>
          <p:cNvPr id="708620" name="Text Box 130"/>
          <p:cNvSpPr txBox="1">
            <a:spLocks noChangeArrowheads="1"/>
          </p:cNvSpPr>
          <p:nvPr/>
        </p:nvSpPr>
        <p:spPr bwMode="auto">
          <a:xfrm>
            <a:off x="838200" y="3429000"/>
            <a:ext cx="7467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Imperialism</a:t>
            </a:r>
            <a:r>
              <a:rPr lang="en-US" altLang="en-US"/>
              <a:t> is the domination by one country of the political, economic, or cultural life of another country or region. </a:t>
            </a:r>
          </a:p>
          <a:p>
            <a:pPr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Although Europeans had established colonies earlier, they had previously had little direct influence over people in China, Africa, or India.</a:t>
            </a:r>
          </a:p>
        </p:txBody>
      </p:sp>
    </p:spTree>
    <p:extLst>
      <p:ext uri="{BB962C8B-B14F-4D97-AF65-F5344CB8AC3E}">
        <p14:creationId xmlns:p14="http://schemas.microsoft.com/office/powerpoint/2010/main" val="185742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11"/>
          <p:cNvSpPr txBox="1">
            <a:spLocks noChangeArrowheads="1"/>
          </p:cNvSpPr>
          <p:nvPr/>
        </p:nvSpPr>
        <p:spPr bwMode="auto">
          <a:xfrm>
            <a:off x="5105400" y="2171700"/>
            <a:ext cx="33528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/>
              <a:t>Encouraged by their new strength, these nations embarked </a:t>
            </a:r>
            <a:br>
              <a:rPr lang="en-US" altLang="en-US"/>
            </a:br>
            <a:r>
              <a:rPr lang="en-US" altLang="en-US"/>
              <a:t>on a path of  expansion—the new imperialism. 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5400000" flipH="1">
            <a:off x="1447800" y="1219200"/>
            <a:ext cx="2819400" cy="4038600"/>
          </a:xfrm>
          <a:prstGeom prst="upArrowCallout">
            <a:avLst>
              <a:gd name="adj1" fmla="val 28231"/>
              <a:gd name="adj2" fmla="val 23481"/>
              <a:gd name="adj3" fmla="val 15949"/>
              <a:gd name="adj4" fmla="val 8484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90600" y="2008188"/>
            <a:ext cx="3276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/>
              <a:t>The strong, centrally governed nation-states of Europe were greatly enriched </a:t>
            </a:r>
            <a:br>
              <a:rPr lang="en-US" altLang="en-US" b="1"/>
            </a:br>
            <a:r>
              <a:rPr lang="en-US" altLang="en-US" b="1"/>
              <a:t>by the Industrial Revolution</a:t>
            </a:r>
            <a:r>
              <a:rPr lang="en-US" altLang="en-US" b="1"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104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5"/>
          <p:cNvSpPr txBox="1">
            <a:spLocks noChangeArrowheads="1"/>
          </p:cNvSpPr>
          <p:nvPr/>
        </p:nvSpPr>
        <p:spPr bwMode="auto">
          <a:xfrm>
            <a:off x="838200" y="1703388"/>
            <a:ext cx="746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cs typeface="Arial" charset="0"/>
              </a:rPr>
              <a:t>Causes of the “New Imperialism”</a:t>
            </a:r>
            <a:endParaRPr lang="en-US" altLang="en-US"/>
          </a:p>
        </p:txBody>
      </p:sp>
      <p:sp>
        <p:nvSpPr>
          <p:cNvPr id="718884" name="Rectangle 36"/>
          <p:cNvSpPr>
            <a:spLocks noChangeArrowheads="1"/>
          </p:cNvSpPr>
          <p:nvPr/>
        </p:nvSpPr>
        <p:spPr bwMode="auto">
          <a:xfrm>
            <a:off x="838200" y="2514600"/>
            <a:ext cx="7467600" cy="304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graphicFrame>
        <p:nvGraphicFramePr>
          <p:cNvPr id="718885" name="Group 37"/>
          <p:cNvGraphicFramePr>
            <a:graphicFrameLocks noGrp="1"/>
          </p:cNvGraphicFramePr>
          <p:nvPr/>
        </p:nvGraphicFramePr>
        <p:xfrm>
          <a:off x="936625" y="2590800"/>
          <a:ext cx="7270750" cy="2895600"/>
        </p:xfrm>
        <a:graphic>
          <a:graphicData uri="http://schemas.openxmlformats.org/drawingml/2006/table">
            <a:tbl>
              <a:tblPr/>
              <a:tblGrid>
                <a:gridCol w="2111375"/>
                <a:gridCol w="5159375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-96" charset="0"/>
                        </a:rPr>
                        <a:t>Economic needs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New sources of raw materials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New markets to sell goods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New ventures and enterprises</a:t>
                      </a: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42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-96" charset="0"/>
                        </a:rPr>
                        <a:t>Political and military needs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Naval refueling bases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Stopping the expansion of rivals 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Promoting national security and prestige</a:t>
                      </a: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34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42" name="AutoShape 10"/>
          <p:cNvSpPr>
            <a:spLocks noChangeArrowheads="1"/>
          </p:cNvSpPr>
          <p:nvPr/>
        </p:nvSpPr>
        <p:spPr bwMode="auto">
          <a:xfrm rot="5400000" flipH="1">
            <a:off x="1295400" y="1828800"/>
            <a:ext cx="2514600" cy="3429000"/>
          </a:xfrm>
          <a:prstGeom prst="upArrowCallout">
            <a:avLst>
              <a:gd name="adj1" fmla="val 25960"/>
              <a:gd name="adj2" fmla="val 23481"/>
              <a:gd name="adj3" fmla="val 16229"/>
              <a:gd name="adj4" fmla="val 8345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990600" y="2447925"/>
            <a:ext cx="28194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cs typeface="Arial" charset="0"/>
              </a:rPr>
              <a:t>Imperialism </a:t>
            </a:r>
            <a:br>
              <a:rPr lang="en-US" altLang="en-US" b="1">
                <a:cs typeface="Arial" charset="0"/>
              </a:rPr>
            </a:br>
            <a:r>
              <a:rPr lang="en-US" altLang="en-US" b="1">
                <a:cs typeface="Arial" charset="0"/>
              </a:rPr>
              <a:t>was also driven by genuine humanitarian and religious goals. </a:t>
            </a:r>
          </a:p>
        </p:txBody>
      </p:sp>
      <p:sp>
        <p:nvSpPr>
          <p:cNvPr id="658444" name="Text Box 12"/>
          <p:cNvSpPr txBox="1">
            <a:spLocks noChangeArrowheads="1"/>
          </p:cNvSpPr>
          <p:nvPr/>
        </p:nvSpPr>
        <p:spPr bwMode="auto">
          <a:xfrm>
            <a:off x="4495800" y="2219325"/>
            <a:ext cx="39624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Missionaries, doctors, and colonial officials saw it as their duty to spread the blessings of Western civilization.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These included medicine, law, and religion.</a:t>
            </a:r>
          </a:p>
        </p:txBody>
      </p:sp>
    </p:spTree>
    <p:extLst>
      <p:ext uri="{BB962C8B-B14F-4D97-AF65-F5344CB8AC3E}">
        <p14:creationId xmlns:p14="http://schemas.microsoft.com/office/powerpoint/2010/main" val="84354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4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/>
          <p:cNvSpPr>
            <a:spLocks noChangeArrowheads="1"/>
          </p:cNvSpPr>
          <p:nvPr/>
        </p:nvSpPr>
        <p:spPr bwMode="auto">
          <a:xfrm rot="5400000" flipH="1">
            <a:off x="1485900" y="1333500"/>
            <a:ext cx="2362200" cy="3657600"/>
          </a:xfrm>
          <a:prstGeom prst="upArrowCallout">
            <a:avLst>
              <a:gd name="adj1" fmla="val 28233"/>
              <a:gd name="adj2" fmla="val 23481"/>
              <a:gd name="adj3" fmla="val 15948"/>
              <a:gd name="adj4" fmla="val 8484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990600" y="2114550"/>
            <a:ext cx="28194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cs typeface="Arial" charset="0"/>
              </a:rPr>
              <a:t>Behind the West’s civilizing mission was  also a sense  </a:t>
            </a:r>
            <a:br>
              <a:rPr lang="en-US" altLang="en-US" b="1">
                <a:cs typeface="Arial" charset="0"/>
              </a:rPr>
            </a:br>
            <a:r>
              <a:rPr lang="en-US" altLang="en-US" b="1">
                <a:cs typeface="Arial" charset="0"/>
              </a:rPr>
              <a:t>of racial superiority. </a:t>
            </a:r>
          </a:p>
        </p:txBody>
      </p:sp>
      <p:sp>
        <p:nvSpPr>
          <p:cNvPr id="720904" name="Text Box 8"/>
          <p:cNvSpPr txBox="1">
            <a:spLocks noChangeArrowheads="1"/>
          </p:cNvSpPr>
          <p:nvPr/>
        </p:nvSpPr>
        <p:spPr bwMode="auto">
          <a:xfrm>
            <a:off x="4572000" y="2028825"/>
            <a:ext cx="4343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Social Darwinists applied Darwin’s theory of natural selection to societies.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They saw imperialism as nature’s way of improving the human race.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0" y="495300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A result was that many people lost their cultural heritage.</a:t>
            </a:r>
          </a:p>
        </p:txBody>
      </p:sp>
    </p:spTree>
    <p:extLst>
      <p:ext uri="{BB962C8B-B14F-4D97-AF65-F5344CB8AC3E}">
        <p14:creationId xmlns:p14="http://schemas.microsoft.com/office/powerpoint/2010/main" val="319768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2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4" grpId="0" build="p"/>
      <p:bldP spid="235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22-3</a:t>
            </a:r>
            <a:br>
              <a:rPr lang="en-US" dirty="0" smtClean="0"/>
            </a:br>
            <a:r>
              <a:rPr lang="en-US" dirty="0" smtClean="0"/>
              <a:t>Unifying Italy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1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4"/>
          <p:cNvSpPr txBox="1">
            <a:spLocks noChangeArrowheads="1"/>
          </p:cNvSpPr>
          <p:nvPr/>
        </p:nvSpPr>
        <p:spPr bwMode="auto">
          <a:xfrm>
            <a:off x="838200" y="4572000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/>
              <a:t>A driving force behind imperialism was the desire for new markets. This British propaganda poster boasts that Africa would become a gold mine for British-made products. </a:t>
            </a:r>
          </a:p>
        </p:txBody>
      </p:sp>
      <p:sp>
        <p:nvSpPr>
          <p:cNvPr id="12291" name="Text Box 25"/>
          <p:cNvSpPr txBox="1">
            <a:spLocks noChangeArrowheads="1"/>
          </p:cNvSpPr>
          <p:nvPr/>
        </p:nvSpPr>
        <p:spPr bwMode="auto">
          <a:xfrm>
            <a:off x="5562600" y="1905000"/>
            <a:ext cx="2895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>
                <a:solidFill>
                  <a:srgbClr val="0033CC"/>
                </a:solidFill>
              </a:rPr>
              <a:t>National pride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and aggressive foreign policy came to be known as jingoism.</a:t>
            </a:r>
          </a:p>
        </p:txBody>
      </p:sp>
      <p:pic>
        <p:nvPicPr>
          <p:cNvPr id="12292" name="Picture 5" descr="ch24_images_wh_se_p07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1910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06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/>
          <p:cNvSpPr>
            <a:spLocks noChangeArrowheads="1"/>
          </p:cNvSpPr>
          <p:nvPr/>
        </p:nvSpPr>
        <p:spPr bwMode="auto">
          <a:xfrm rot="10792560" flipH="1">
            <a:off x="836613" y="1828800"/>
            <a:ext cx="7467600" cy="1316038"/>
          </a:xfrm>
          <a:prstGeom prst="upArrowCallout">
            <a:avLst>
              <a:gd name="adj1" fmla="val 55745"/>
              <a:gd name="adj2" fmla="val 50675"/>
              <a:gd name="adj3" fmla="val 18792"/>
              <a:gd name="adj4" fmla="val 7088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3315" name="Text Box 129"/>
          <p:cNvSpPr txBox="1">
            <a:spLocks noChangeArrowheads="1"/>
          </p:cNvSpPr>
          <p:nvPr/>
        </p:nvSpPr>
        <p:spPr bwMode="auto">
          <a:xfrm>
            <a:off x="839788" y="1900238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/>
              <a:t>Between 1870 and 1914, imperialist nations gained control over much of the world.</a:t>
            </a:r>
          </a:p>
        </p:txBody>
      </p:sp>
      <p:sp>
        <p:nvSpPr>
          <p:cNvPr id="710663" name="Text Box 130"/>
          <p:cNvSpPr txBox="1">
            <a:spLocks noChangeArrowheads="1"/>
          </p:cNvSpPr>
          <p:nvPr/>
        </p:nvSpPr>
        <p:spPr bwMode="auto">
          <a:xfrm>
            <a:off x="838200" y="3581400"/>
            <a:ext cx="7467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/>
              <a:t>Leading the way were explorers, missionaries, soldiers, merchants, and settlers. </a:t>
            </a:r>
          </a:p>
          <a:p>
            <a:pPr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/>
              <a:t>Imperialists found support among all classes of society, including bankers, manufacturers, and workers.</a:t>
            </a:r>
          </a:p>
        </p:txBody>
      </p:sp>
    </p:spTree>
    <p:extLst>
      <p:ext uri="{BB962C8B-B14F-4D97-AF65-F5344CB8AC3E}">
        <p14:creationId xmlns:p14="http://schemas.microsoft.com/office/powerpoint/2010/main" val="259507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457200" y="2332038"/>
            <a:ext cx="8229600" cy="3657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graphicFrame>
        <p:nvGraphicFramePr>
          <p:cNvPr id="711692" name="Group 12"/>
          <p:cNvGraphicFramePr>
            <a:graphicFrameLocks noGrp="1"/>
          </p:cNvGraphicFramePr>
          <p:nvPr/>
        </p:nvGraphicFramePr>
        <p:xfrm>
          <a:off x="533400" y="2392363"/>
          <a:ext cx="8058150" cy="3521075"/>
        </p:xfrm>
        <a:graphic>
          <a:graphicData uri="http://schemas.openxmlformats.org/drawingml/2006/table">
            <a:tbl>
              <a:tblPr/>
              <a:tblGrid>
                <a:gridCol w="2895600"/>
                <a:gridCol w="516255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</a:rPr>
                        <a:t>Disadvantages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</a:rPr>
                        <a:t>of the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</a:rPr>
                        <a:t>non-Western nations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The Ottoman and Chinese civilizations were in decline.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The slave trade had damaged African nations.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</a:rPr>
                        <a:t>Advantages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</a:rPr>
                        <a:t>of the Western nations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They had strong economies and well-organized governments.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They had superior technology 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in weapons, communication, medicine, and transportation.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6" name="Text Box 35"/>
          <p:cNvSpPr txBox="1">
            <a:spLocks noChangeArrowheads="1"/>
          </p:cNvSpPr>
          <p:nvPr/>
        </p:nvSpPr>
        <p:spPr bwMode="auto">
          <a:xfrm>
            <a:off x="381000" y="14478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/>
              <a:t>Western expansion succeeded for </a:t>
            </a:r>
            <a:br>
              <a:rPr lang="en-US" altLang="en-US" b="1"/>
            </a:br>
            <a:r>
              <a:rPr lang="en-US" altLang="en-US" b="1"/>
              <a:t>a number of reasons.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32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324600" y="1828800"/>
            <a:ext cx="2362200" cy="3048000"/>
            <a:chOff x="4128" y="1104"/>
            <a:chExt cx="1344" cy="1920"/>
          </a:xfrm>
        </p:grpSpPr>
        <p:sp>
          <p:nvSpPr>
            <p:cNvPr id="15368" name="Rectangle 26"/>
            <p:cNvSpPr>
              <a:spLocks noChangeArrowheads="1"/>
            </p:cNvSpPr>
            <p:nvPr/>
          </p:nvSpPr>
          <p:spPr bwMode="auto">
            <a:xfrm>
              <a:off x="4128" y="1104"/>
              <a:ext cx="1344" cy="1920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9" name="Text Box 27"/>
            <p:cNvSpPr txBox="1">
              <a:spLocks noChangeArrowheads="1"/>
            </p:cNvSpPr>
            <p:nvPr/>
          </p:nvSpPr>
          <p:spPr bwMode="auto">
            <a:xfrm>
              <a:off x="4224" y="1147"/>
              <a:ext cx="1161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cs typeface="Arial" charset="0"/>
                </a:rPr>
                <a:t>Educated Africans and Asians tried to form nationalist movements to expel the imperialists.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430588" y="1827213"/>
            <a:ext cx="2971800" cy="3049587"/>
            <a:chOff x="2209" y="1103"/>
            <a:chExt cx="1728" cy="1921"/>
          </a:xfrm>
        </p:grpSpPr>
        <p:sp>
          <p:nvSpPr>
            <p:cNvPr id="731159" name="AutoShape 23"/>
            <p:cNvSpPr>
              <a:spLocks noChangeArrowheads="1"/>
            </p:cNvSpPr>
            <p:nvPr/>
          </p:nvSpPr>
          <p:spPr bwMode="auto">
            <a:xfrm rot="5400000" flipH="1">
              <a:off x="2112" y="1200"/>
              <a:ext cx="1921" cy="1728"/>
            </a:xfrm>
            <a:prstGeom prst="upArrowCallout">
              <a:avLst>
                <a:gd name="adj1" fmla="val 22579"/>
                <a:gd name="adj2" fmla="val 20448"/>
                <a:gd name="adj3" fmla="val 15539"/>
                <a:gd name="adj4" fmla="val 78663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5367" name="Text Box 24"/>
            <p:cNvSpPr txBox="1">
              <a:spLocks noChangeArrowheads="1"/>
            </p:cNvSpPr>
            <p:nvPr/>
          </p:nvSpPr>
          <p:spPr bwMode="auto">
            <a:xfrm>
              <a:off x="2278" y="1147"/>
              <a:ext cx="1248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cs typeface="Arial" charset="0"/>
                </a:rPr>
                <a:t>Some tried </a:t>
              </a:r>
              <a:br>
                <a:rPr lang="en-US" altLang="en-US">
                  <a:cs typeface="Arial" charset="0"/>
                </a:rPr>
              </a:br>
              <a:r>
                <a:rPr lang="en-US" altLang="en-US">
                  <a:cs typeface="Arial" charset="0"/>
                </a:rPr>
                <a:t>to strengthen their societies by reforming their Hindu, Muslim, or Confucian traditions.</a:t>
              </a:r>
            </a:p>
          </p:txBody>
        </p:sp>
      </p:grpSp>
      <p:sp>
        <p:nvSpPr>
          <p:cNvPr id="731156" name="AutoShape 20"/>
          <p:cNvSpPr>
            <a:spLocks noChangeArrowheads="1"/>
          </p:cNvSpPr>
          <p:nvPr/>
        </p:nvSpPr>
        <p:spPr bwMode="auto">
          <a:xfrm rot="5400000" flipH="1">
            <a:off x="457200" y="1828800"/>
            <a:ext cx="3048000" cy="3048000"/>
          </a:xfrm>
          <a:prstGeom prst="upArrowCallout">
            <a:avLst>
              <a:gd name="adj1" fmla="val 20843"/>
              <a:gd name="adj2" fmla="val 18875"/>
              <a:gd name="adj3" fmla="val 15107"/>
              <a:gd name="adj4" fmla="val 7928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5365" name="Text Box 21"/>
          <p:cNvSpPr txBox="1">
            <a:spLocks noChangeArrowheads="1"/>
          </p:cNvSpPr>
          <p:nvPr/>
        </p:nvSpPr>
        <p:spPr bwMode="auto">
          <a:xfrm>
            <a:off x="561975" y="1905000"/>
            <a:ext cx="2514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cs typeface="Arial" charset="0"/>
              </a:rPr>
              <a:t>Asians and Africans resisted, but were over- powered by weapons such as the Maxim machine gun. </a:t>
            </a:r>
          </a:p>
        </p:txBody>
      </p:sp>
    </p:spTree>
    <p:extLst>
      <p:ext uri="{BB962C8B-B14F-4D97-AF65-F5344CB8AC3E}">
        <p14:creationId xmlns:p14="http://schemas.microsoft.com/office/powerpoint/2010/main" val="375715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838200" y="18288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/>
              <a:t>In the West, a small group opposed imperialist actions. 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838200" y="2819400"/>
            <a:ext cx="74676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Font typeface="Times" charset="0"/>
              <a:buChar char="•"/>
            </a:pPr>
            <a:r>
              <a:rPr lang="en-US" altLang="en-US"/>
              <a:t>Some saw imperialism as a tool of the rich.</a:t>
            </a:r>
          </a:p>
          <a:p>
            <a:pPr eaLnBrk="1" hangingPunct="1">
              <a:spcAft>
                <a:spcPts val="1588"/>
              </a:spcAft>
              <a:buFont typeface="Times" charset="0"/>
              <a:buChar char="•"/>
            </a:pPr>
            <a:r>
              <a:rPr lang="en-US" altLang="en-US"/>
              <a:t>Some felt it was immoral.</a:t>
            </a:r>
          </a:p>
          <a:p>
            <a:pPr eaLnBrk="1" hangingPunct="1">
              <a:spcAft>
                <a:spcPts val="1588"/>
              </a:spcAft>
              <a:buFont typeface="Times" charset="0"/>
              <a:buChar char="•"/>
            </a:pPr>
            <a:r>
              <a:rPr lang="en-US" altLang="en-US"/>
              <a:t>Others saw it as undemocratic. Westerners were moving toward greater democracy at home, they noted, but were imposing undemocratic rule on others. </a:t>
            </a:r>
          </a:p>
        </p:txBody>
      </p:sp>
    </p:spTree>
    <p:extLst>
      <p:ext uri="{BB962C8B-B14F-4D97-AF65-F5344CB8AC3E}">
        <p14:creationId xmlns:p14="http://schemas.microsoft.com/office/powerpoint/2010/main" val="312795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57" name="Rectangle 13"/>
          <p:cNvSpPr>
            <a:spLocks noChangeArrowheads="1"/>
          </p:cNvSpPr>
          <p:nvPr/>
        </p:nvSpPr>
        <p:spPr bwMode="auto">
          <a:xfrm>
            <a:off x="457200" y="2286000"/>
            <a:ext cx="8229600" cy="327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graphicFrame>
        <p:nvGraphicFramePr>
          <p:cNvPr id="722964" name="Group 20"/>
          <p:cNvGraphicFramePr>
            <a:graphicFrameLocks noGrp="1"/>
          </p:cNvGraphicFramePr>
          <p:nvPr/>
        </p:nvGraphicFramePr>
        <p:xfrm>
          <a:off x="530225" y="2362200"/>
          <a:ext cx="8061325" cy="3121025"/>
        </p:xfrm>
        <a:graphic>
          <a:graphicData uri="http://schemas.openxmlformats.org/drawingml/2006/table">
            <a:tbl>
              <a:tblPr/>
              <a:tblGrid>
                <a:gridCol w="2898777"/>
                <a:gridCol w="5162548"/>
              </a:tblGrid>
              <a:tr h="1164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-96" charset="0"/>
                        </a:rPr>
                        <a:t>France generally ruled directly.</a:t>
                      </a:r>
                    </a:p>
                  </a:txBody>
                  <a:tcPr marT="45729" marB="4572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French administrators were sent.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-96" charset="0"/>
                        </a:rPr>
                        <a:t>The goal was to impose French culture.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6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-96" charset="0"/>
                        </a:rPr>
                        <a:t>Britain generally ruled indirectly.</a:t>
                      </a:r>
                    </a:p>
                  </a:txBody>
                  <a:tcPr marT="45729" marB="4572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Local rulers were left in charge.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The children of the ruling class were educated in England.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-96" charset="0"/>
                        </a:rPr>
                        <a:t>The goal was to groom or “Westernize” future leaders.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8" name="Text Box 35"/>
          <p:cNvSpPr txBox="1">
            <a:spLocks noChangeArrowheads="1"/>
          </p:cNvSpPr>
          <p:nvPr/>
        </p:nvSpPr>
        <p:spPr bwMode="auto">
          <a:xfrm>
            <a:off x="381000" y="1647825"/>
            <a:ext cx="8305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/>
              <a:t>France and Britain ruled with different approaches.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14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44" name="Rectangle 16"/>
          <p:cNvSpPr>
            <a:spLocks noChangeArrowheads="1"/>
          </p:cNvSpPr>
          <p:nvPr/>
        </p:nvSpPr>
        <p:spPr bwMode="auto">
          <a:xfrm>
            <a:off x="466725" y="2286000"/>
            <a:ext cx="8220075" cy="3581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graphicFrame>
        <p:nvGraphicFramePr>
          <p:cNvPr id="18444" name="Group 12"/>
          <p:cNvGraphicFramePr>
            <a:graphicFrameLocks noGrp="1"/>
          </p:cNvGraphicFramePr>
          <p:nvPr/>
        </p:nvGraphicFramePr>
        <p:xfrm>
          <a:off x="542925" y="2362200"/>
          <a:ext cx="8067675" cy="3447098"/>
        </p:xfrm>
        <a:graphic>
          <a:graphicData uri="http://schemas.openxmlformats.org/drawingml/2006/table">
            <a:tbl>
              <a:tblPr/>
              <a:tblGrid>
                <a:gridCol w="2962275"/>
                <a:gridCol w="5105400"/>
              </a:tblGrid>
              <a:tr h="152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They often used </a:t>
                      </a: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protectorates.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6538" indent="-2365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Local leaders were kept in office. 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Colonial advisors told them </a:t>
                      </a:r>
                      <a:b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what to do.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This method was less costly.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Spheres of influence</a:t>
                      </a: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 were carved out.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6538" indent="-2365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Colonial powers claimed exclusive right to trade or invest in a particular area.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goal was to prevent conflict with other colonial powers.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35"/>
          <p:cNvSpPr txBox="1">
            <a:spLocks noChangeArrowheads="1"/>
          </p:cNvSpPr>
          <p:nvPr/>
        </p:nvSpPr>
        <p:spPr bwMode="auto">
          <a:xfrm>
            <a:off x="381000" y="1647825"/>
            <a:ext cx="830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/>
              <a:t>Colonial powers used additional methods to rule.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4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219200" y="1735138"/>
            <a:ext cx="7239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b="1"/>
              <a:t>How did Western nations come to dominate</a:t>
            </a:r>
          </a:p>
          <a:p>
            <a:r>
              <a:rPr lang="en-US" altLang="en-US" b="1"/>
              <a:t>much of the world in the late 1800s?</a:t>
            </a:r>
            <a:endParaRPr lang="en-US" altLang="en-US">
              <a:latin typeface="Arial" charset="0"/>
            </a:endParaRPr>
          </a:p>
        </p:txBody>
      </p:sp>
      <p:pic>
        <p:nvPicPr>
          <p:cNvPr id="6148" name="Picture 19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1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AutoShape 4"/>
          <p:cNvSpPr>
            <a:spLocks noChangeArrowheads="1"/>
          </p:cNvSpPr>
          <p:nvPr/>
        </p:nvSpPr>
        <p:spPr bwMode="auto">
          <a:xfrm rot="10792560" flipH="1">
            <a:off x="835025" y="1746250"/>
            <a:ext cx="7467600" cy="1606550"/>
          </a:xfrm>
          <a:prstGeom prst="upArrowCallout">
            <a:avLst>
              <a:gd name="adj1" fmla="val 33054"/>
              <a:gd name="adj2" fmla="val 31053"/>
              <a:gd name="adj3" fmla="val 19157"/>
              <a:gd name="adj4" fmla="val 6283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1" name="Text Box 129"/>
          <p:cNvSpPr txBox="1">
            <a:spLocks noChangeArrowheads="1"/>
          </p:cNvSpPr>
          <p:nvPr/>
        </p:nvSpPr>
        <p:spPr bwMode="auto">
          <a:xfrm>
            <a:off x="838200" y="18288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There were many obstacles to Italian unity in the early 1800s.</a:t>
            </a:r>
          </a:p>
        </p:txBody>
      </p:sp>
      <p:sp>
        <p:nvSpPr>
          <p:cNvPr id="198662" name="Text Box 130"/>
          <p:cNvSpPr txBox="1">
            <a:spLocks noChangeArrowheads="1"/>
          </p:cNvSpPr>
          <p:nvPr/>
        </p:nvSpPr>
        <p:spPr bwMode="auto">
          <a:xfrm>
            <a:off x="838200" y="3505200"/>
            <a:ext cx="74676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People </a:t>
            </a:r>
            <a:r>
              <a:rPr lang="en-US" altLang="en-US" b="0">
                <a:solidFill>
                  <a:srgbClr val="0033CC"/>
                </a:solidFill>
              </a:rPr>
              <a:t>identified mainly with their local regions</a:t>
            </a:r>
            <a:r>
              <a:rPr lang="en-US" altLang="en-US" b="0"/>
              <a:t> due to frequent foreign rule. 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At the Congress of Vienna, </a:t>
            </a:r>
            <a:r>
              <a:rPr lang="en-US" altLang="en-US" b="0">
                <a:solidFill>
                  <a:srgbClr val="0033CC"/>
                </a:solidFill>
              </a:rPr>
              <a:t>Italy was partitioned</a:t>
            </a:r>
            <a:r>
              <a:rPr lang="en-US" altLang="en-US" b="0"/>
              <a:t> by Austria, the Hapsburg monarchs, and others.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Nationalist revolts were continually crushed</a:t>
            </a:r>
            <a:r>
              <a:rPr lang="en-US" altLang="en-US" b="0"/>
              <a:t> by Austria.</a:t>
            </a:r>
          </a:p>
        </p:txBody>
      </p:sp>
    </p:spTree>
    <p:extLst>
      <p:ext uri="{BB962C8B-B14F-4D97-AF65-F5344CB8AC3E}">
        <p14:creationId xmlns:p14="http://schemas.microsoft.com/office/powerpoint/2010/main" val="207648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00"/>
          <p:cNvSpPr txBox="1">
            <a:spLocks noChangeArrowheads="1"/>
          </p:cNvSpPr>
          <p:nvPr/>
        </p:nvSpPr>
        <p:spPr bwMode="auto">
          <a:xfrm>
            <a:off x="4495800" y="2514600"/>
            <a:ext cx="4191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It was a secret society whose goal was to establish a united Italy.</a:t>
            </a:r>
          </a:p>
          <a:p>
            <a:pPr eaLnBrk="1" hangingPunct="1">
              <a:buFont typeface="Times" charset="0"/>
              <a:buChar char="•"/>
            </a:pPr>
            <a:endParaRPr lang="en-US" altLang="en-US" b="0">
              <a:solidFill>
                <a:srgbClr val="0033CC"/>
              </a:solidFill>
            </a:endParaRPr>
          </a:p>
          <a:p>
            <a:pPr eaLnBrk="1" hangingPunct="1">
              <a:buFont typeface="Times" charset="0"/>
              <a:buChar char="•"/>
            </a:pPr>
            <a:r>
              <a:rPr lang="en-US" altLang="en-US" b="0"/>
              <a:t>The ideas of nationalists such as Mazzini soon spread.</a:t>
            </a:r>
          </a:p>
          <a:p>
            <a:pPr eaLnBrk="1" hangingPunct="1">
              <a:buFont typeface="Times" charset="0"/>
              <a:buChar char="•"/>
            </a:pPr>
            <a:endParaRPr lang="en-US" altLang="en-US" b="0"/>
          </a:p>
        </p:txBody>
      </p:sp>
      <p:sp>
        <p:nvSpPr>
          <p:cNvPr id="8195" name="Text Box 1109"/>
          <p:cNvSpPr txBox="1">
            <a:spLocks noChangeArrowheads="1"/>
          </p:cNvSpPr>
          <p:nvPr/>
        </p:nvSpPr>
        <p:spPr bwMode="auto">
          <a:xfrm>
            <a:off x="8382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Giuseppe Mazzini, a nationalist leader, founded Young Italy in the 1830s.</a:t>
            </a:r>
            <a:endParaRPr lang="en-US" altLang="en-US">
              <a:solidFill>
                <a:srgbClr val="0033CC"/>
              </a:solidFill>
            </a:endParaRPr>
          </a:p>
        </p:txBody>
      </p:sp>
      <p:pic>
        <p:nvPicPr>
          <p:cNvPr id="8196" name="Picture 5" descr="WH-Ch22_S3_Mazz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27813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9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>
            <a:spLocks noChangeArrowheads="1"/>
          </p:cNvSpPr>
          <p:nvPr/>
        </p:nvSpPr>
        <p:spPr bwMode="auto">
          <a:xfrm>
            <a:off x="838200" y="1752600"/>
            <a:ext cx="7467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Victor Emmanuel II, the monarch of Sardinia, wanted to join other states to his own and increase his power.</a:t>
            </a:r>
            <a:endParaRPr lang="en-US" altLang="en-US" b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5400000" flipH="1">
            <a:off x="1981200" y="2209800"/>
            <a:ext cx="1676400" cy="3657600"/>
          </a:xfrm>
          <a:prstGeom prst="upArrowCallout">
            <a:avLst>
              <a:gd name="adj1" fmla="val 20843"/>
              <a:gd name="adj2" fmla="val 18875"/>
              <a:gd name="adj3" fmla="val 27859"/>
              <a:gd name="adj4" fmla="val 8069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9220" name="Text Box 43"/>
          <p:cNvSpPr txBox="1">
            <a:spLocks noChangeArrowheads="1"/>
          </p:cNvSpPr>
          <p:nvPr/>
        </p:nvSpPr>
        <p:spPr bwMode="auto">
          <a:xfrm>
            <a:off x="1104900" y="3314700"/>
            <a:ext cx="28575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He made Count</a:t>
            </a:r>
            <a:r>
              <a:rPr lang="en-US" altLang="en-US" b="0">
                <a:solidFill>
                  <a:srgbClr val="0033CC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Camillo Cavour</a:t>
            </a:r>
            <a:r>
              <a:rPr lang="en-US" altLang="en-US" b="0">
                <a:solidFill>
                  <a:srgbClr val="0033CC"/>
                </a:solidFill>
              </a:rPr>
              <a:t> </a:t>
            </a:r>
            <a:r>
              <a:rPr lang="en-US" altLang="en-US" b="0"/>
              <a:t>his prime minister in 1852.</a:t>
            </a:r>
          </a:p>
        </p:txBody>
      </p:sp>
      <p:sp>
        <p:nvSpPr>
          <p:cNvPr id="9222" name="Text Box 43"/>
          <p:cNvSpPr txBox="1">
            <a:spLocks noChangeArrowheads="1"/>
          </p:cNvSpPr>
          <p:nvPr/>
        </p:nvSpPr>
        <p:spPr bwMode="auto">
          <a:xfrm>
            <a:off x="4800600" y="3060700"/>
            <a:ext cx="3657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Cavour was a skilled politician who reformed Sardinia’s economy and ultimately sought to throw Austria out of Italy and annex more provinces.</a:t>
            </a:r>
          </a:p>
        </p:txBody>
      </p:sp>
    </p:spTree>
    <p:extLst>
      <p:ext uri="{BB962C8B-B14F-4D97-AF65-F5344CB8AC3E}">
        <p14:creationId xmlns:p14="http://schemas.microsoft.com/office/powerpoint/2010/main" val="357174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AutoShape 4"/>
          <p:cNvSpPr>
            <a:spLocks noChangeArrowheads="1"/>
          </p:cNvSpPr>
          <p:nvPr/>
        </p:nvSpPr>
        <p:spPr bwMode="auto">
          <a:xfrm rot="5400000" flipH="1">
            <a:off x="495300" y="1714500"/>
            <a:ext cx="2667000" cy="2743200"/>
          </a:xfrm>
          <a:prstGeom prst="upArrowCallout">
            <a:avLst>
              <a:gd name="adj1" fmla="val 20843"/>
              <a:gd name="adj2" fmla="val 18875"/>
              <a:gd name="adj3" fmla="val 15324"/>
              <a:gd name="adj4" fmla="val 8045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0"/>
              <a:t>Sardinia helped Britain and France fight Russia </a:t>
            </a:r>
            <a:br>
              <a:rPr lang="en-US" altLang="en-US" b="0"/>
            </a:br>
            <a:r>
              <a:rPr lang="en-US" altLang="en-US" b="0"/>
              <a:t>in the Crimean War.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00400" y="1752600"/>
            <a:ext cx="3352800" cy="2667000"/>
            <a:chOff x="2016" y="1104"/>
            <a:chExt cx="2112" cy="1680"/>
          </a:xfrm>
        </p:grpSpPr>
        <p:sp>
          <p:nvSpPr>
            <p:cNvPr id="199686" name="AutoShape 6"/>
            <p:cNvSpPr>
              <a:spLocks noChangeArrowheads="1"/>
            </p:cNvSpPr>
            <p:nvPr/>
          </p:nvSpPr>
          <p:spPr bwMode="auto">
            <a:xfrm rot="5400000" flipH="1">
              <a:off x="2232" y="888"/>
              <a:ext cx="1680" cy="2112"/>
            </a:xfrm>
            <a:prstGeom prst="upArrowCallout">
              <a:avLst>
                <a:gd name="adj1" fmla="val 20833"/>
                <a:gd name="adj2" fmla="val 18875"/>
                <a:gd name="adj3" fmla="val 16808"/>
                <a:gd name="adj4" fmla="val 82704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2072" y="1163"/>
              <a:ext cx="1768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0"/>
                <a:t>In the aftermath, Cavour got </a:t>
              </a:r>
              <a:br>
                <a:rPr lang="en-US" altLang="en-US" b="0"/>
              </a:br>
              <a:r>
                <a:rPr lang="en-US" altLang="en-US" b="0"/>
                <a:t>France to agree </a:t>
              </a:r>
              <a:br>
                <a:rPr lang="en-US" altLang="en-US" b="0"/>
              </a:br>
              <a:r>
                <a:rPr lang="en-US" altLang="en-US" b="0"/>
                <a:t>to help Sardinia </a:t>
              </a:r>
              <a:br>
                <a:rPr lang="en-US" altLang="en-US" b="0"/>
              </a:br>
              <a:r>
                <a:rPr lang="en-US" altLang="en-US" b="0"/>
                <a:t>if it ever went </a:t>
              </a:r>
              <a:br>
                <a:rPr lang="en-US" altLang="en-US" b="0"/>
              </a:br>
              <a:r>
                <a:rPr lang="en-US" altLang="en-US" b="0"/>
                <a:t>to war with Austria.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553200" y="1752600"/>
            <a:ext cx="2133600" cy="2667000"/>
            <a:chOff x="4128" y="1104"/>
            <a:chExt cx="1344" cy="1680"/>
          </a:xfrm>
        </p:grpSpPr>
        <p:sp>
          <p:nvSpPr>
            <p:cNvPr id="10246" name="Rectangle 8"/>
            <p:cNvSpPr>
              <a:spLocks noChangeArrowheads="1"/>
            </p:cNvSpPr>
            <p:nvPr/>
          </p:nvSpPr>
          <p:spPr bwMode="auto">
            <a:xfrm>
              <a:off x="4128" y="1104"/>
              <a:ext cx="1344" cy="1680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7" name="Text Box 9"/>
            <p:cNvSpPr txBox="1">
              <a:spLocks noChangeArrowheads="1"/>
            </p:cNvSpPr>
            <p:nvPr/>
          </p:nvSpPr>
          <p:spPr bwMode="auto">
            <a:xfrm>
              <a:off x="4176" y="1147"/>
              <a:ext cx="1248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0"/>
                <a:t>Cavour then provoked that war and defeated Austria with France’s help.</a:t>
              </a:r>
              <a:r>
                <a:rPr lang="en-US" alt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62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 rot="5400000" flipH="1">
            <a:off x="1363662" y="1379538"/>
            <a:ext cx="2682875" cy="3429000"/>
          </a:xfrm>
          <a:prstGeom prst="upArrowCallout">
            <a:avLst>
              <a:gd name="adj1" fmla="val 20843"/>
              <a:gd name="adj2" fmla="val 18875"/>
              <a:gd name="adj3" fmla="val 16320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4660900" y="1612900"/>
            <a:ext cx="41910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0"/>
              <a:t>There, a nationalist </a:t>
            </a:r>
            <a:br>
              <a:rPr lang="en-US" altLang="en-US" b="0"/>
            </a:br>
            <a:r>
              <a:rPr lang="en-US" altLang="en-US" b="0"/>
              <a:t>leader named </a:t>
            </a:r>
            <a:r>
              <a:rPr lang="en-US" altLang="en-US">
                <a:solidFill>
                  <a:srgbClr val="FF0000"/>
                </a:solidFill>
              </a:rPr>
              <a:t>Giuseppe Garibaldi</a:t>
            </a:r>
            <a:r>
              <a:rPr lang="en-US" altLang="en-US" b="0"/>
              <a:t> put together </a:t>
            </a:r>
            <a:br>
              <a:rPr lang="en-US" altLang="en-US" b="0"/>
            </a:br>
            <a:r>
              <a:rPr lang="en-US" altLang="en-US" b="0"/>
              <a:t>a volunteer force of </a:t>
            </a:r>
            <a:br>
              <a:rPr lang="en-US" altLang="en-US" b="0"/>
            </a:br>
            <a:r>
              <a:rPr lang="en-US" altLang="en-US" b="0"/>
              <a:t>1000 “Red Shirts.”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0"/>
              <a:t>Using ships and weapons from Cavour, </a:t>
            </a:r>
            <a:r>
              <a:rPr lang="en-US" altLang="en-US" b="0">
                <a:solidFill>
                  <a:srgbClr val="0033CC"/>
                </a:solidFill>
              </a:rPr>
              <a:t>the force invaded Sicily and won control of it.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092200" y="1854200"/>
            <a:ext cx="28702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Now that Sardinia controlled northern Italy, Cavour turned his attention southward.</a:t>
            </a:r>
          </a:p>
        </p:txBody>
      </p:sp>
    </p:spTree>
    <p:extLst>
      <p:ext uri="{BB962C8B-B14F-4D97-AF65-F5344CB8AC3E}">
        <p14:creationId xmlns:p14="http://schemas.microsoft.com/office/powerpoint/2010/main" val="261751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Cavour feared Garibaldi would set up his own republic in the southern part of Italy.</a:t>
            </a:r>
          </a:p>
        </p:txBody>
      </p:sp>
      <p:sp>
        <p:nvSpPr>
          <p:cNvPr id="12291" name="Text Box 19"/>
          <p:cNvSpPr txBox="1">
            <a:spLocks noChangeArrowheads="1"/>
          </p:cNvSpPr>
          <p:nvPr/>
        </p:nvSpPr>
        <p:spPr bwMode="auto">
          <a:xfrm>
            <a:off x="838200" y="2743200"/>
            <a:ext cx="7467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However, when Victor Emmanuel sent Sardinian forces to confront Garibaldi, he turned over Naples and Sicily. </a:t>
            </a:r>
            <a:r>
              <a:rPr lang="en-US" altLang="en-US" b="0">
                <a:solidFill>
                  <a:srgbClr val="0033CC"/>
                </a:solidFill>
              </a:rPr>
              <a:t>Victor Emmanuel II was crowned king of Italy in 1861.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Italy won the province of Venetia during the Austro-Prussian War and won Rome during the Franco-Prussian War. </a:t>
            </a:r>
            <a:r>
              <a:rPr lang="en-US" altLang="en-US" b="0">
                <a:solidFill>
                  <a:srgbClr val="0033CC"/>
                </a:solidFill>
              </a:rPr>
              <a:t>It was finally a united land.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alt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2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UnitingItalyMap.jpg                                            01037F65BIG Boy                        C17146F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154863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6019800" y="1524000"/>
            <a:ext cx="27432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Italy became </a:t>
            </a:r>
            <a:br>
              <a:rPr lang="en-US" altLang="en-US"/>
            </a:br>
            <a:r>
              <a:rPr lang="en-US" altLang="en-US"/>
              <a:t>a unified state between 1858 and 1870.</a:t>
            </a:r>
          </a:p>
        </p:txBody>
      </p:sp>
    </p:spTree>
    <p:extLst>
      <p:ext uri="{BB962C8B-B14F-4D97-AF65-F5344CB8AC3E}">
        <p14:creationId xmlns:p14="http://schemas.microsoft.com/office/powerpoint/2010/main" val="11503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927</Words>
  <Application>Microsoft Office PowerPoint</Application>
  <PresentationFormat>On-screen Show (4:3)</PresentationFormat>
  <Paragraphs>103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Unit 10  Nationalism, Militarism and Imperialism</vt:lpstr>
      <vt:lpstr>22-3 Unifying Italy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24-1 Building Overseas Empires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  Nationalism, Militarism and Imperialism</dc:title>
  <dc:creator>shawiakm</dc:creator>
  <cp:lastModifiedBy>shawiakm</cp:lastModifiedBy>
  <cp:revision>1</cp:revision>
  <dcterms:created xsi:type="dcterms:W3CDTF">2014-01-31T16:36:00Z</dcterms:created>
  <dcterms:modified xsi:type="dcterms:W3CDTF">2014-01-31T16:42:31Z</dcterms:modified>
</cp:coreProperties>
</file>