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38D5-FC76-450E-8792-7CF1CB93E6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7A73-39CD-493E-BB81-E298987A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 b="1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 b="1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 b="1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 b="1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 b="1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EF7EEE-A7C2-4D8B-B48D-5E7C924F400B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CA0ED02-997D-4F40-B10E-0AEFD22F193B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DCE8-7F43-4A68-89D1-47AE76CF0F37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2CFB-C353-4848-9CC4-B4ECBA71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10 </a:t>
            </a:r>
            <a:br>
              <a:rPr lang="en-US" dirty="0" smtClean="0"/>
            </a:br>
            <a:r>
              <a:rPr lang="en-US" dirty="0" smtClean="0"/>
              <a:t>Nationalism, Militarism and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Part 3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20" name="Text Box 130"/>
          <p:cNvSpPr txBox="1">
            <a:spLocks noChangeArrowheads="1"/>
          </p:cNvSpPr>
          <p:nvPr/>
        </p:nvSpPr>
        <p:spPr bwMode="auto">
          <a:xfrm>
            <a:off x="838200" y="3705225"/>
            <a:ext cx="7467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A British </a:t>
            </a:r>
            <a:r>
              <a:rPr lang="en-US" altLang="en-US">
                <a:solidFill>
                  <a:srgbClr val="FF0000"/>
                </a:solidFill>
              </a:rPr>
              <a:t>viceroy</a:t>
            </a:r>
            <a:r>
              <a:rPr lang="en-US" altLang="en-US" b="0"/>
              <a:t> ruled in the queen’s name.</a:t>
            </a: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High officials were British, but Indians held </a:t>
            </a:r>
            <a:br>
              <a:rPr lang="en-US" altLang="en-US" b="0"/>
            </a:br>
            <a:r>
              <a:rPr lang="en-US" altLang="en-US" b="0"/>
              <a:t>lower posts.</a:t>
            </a:r>
            <a:endParaRPr lang="en-US" altLang="en-US" b="0">
              <a:solidFill>
                <a:schemeClr val="accent2"/>
              </a:solidFill>
            </a:endParaRP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With some local cooperation, India became the crown jewel of the British empire.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10792560" flipH="1">
            <a:off x="836613" y="1817688"/>
            <a:ext cx="7469187" cy="1562100"/>
          </a:xfrm>
          <a:prstGeom prst="upArrowCallout">
            <a:avLst>
              <a:gd name="adj1" fmla="val 44627"/>
              <a:gd name="adj2" fmla="val 37942"/>
              <a:gd name="adj3" fmla="val 24014"/>
              <a:gd name="adj4" fmla="val 6358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5364" name="Text Box 129"/>
          <p:cNvSpPr txBox="1">
            <a:spLocks noChangeArrowheads="1"/>
          </p:cNvSpPr>
          <p:nvPr/>
        </p:nvSpPr>
        <p:spPr bwMode="auto">
          <a:xfrm>
            <a:off x="647700" y="1887538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/>
              <a:t>Parliament set up a system of colonial rule called the British Raj.</a:t>
            </a:r>
          </a:p>
        </p:txBody>
      </p:sp>
    </p:spTree>
    <p:extLst>
      <p:ext uri="{BB962C8B-B14F-4D97-AF65-F5344CB8AC3E}">
        <p14:creationId xmlns:p14="http://schemas.microsoft.com/office/powerpoint/2010/main" val="24559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0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5"/>
          <p:cNvSpPr txBox="1">
            <a:spLocks noChangeArrowheads="1"/>
          </p:cNvSpPr>
          <p:nvPr/>
        </p:nvSpPr>
        <p:spPr bwMode="auto">
          <a:xfrm>
            <a:off x="457200" y="11430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>
                <a:cs typeface="Arial" charset="0"/>
              </a:rPr>
              <a:t>British rule brought some benefits to India.</a:t>
            </a:r>
            <a:endParaRPr lang="en-US" altLang="en-US" b="0"/>
          </a:p>
        </p:txBody>
      </p:sp>
      <p:sp>
        <p:nvSpPr>
          <p:cNvPr id="718884" name="Rectangle 36"/>
          <p:cNvSpPr>
            <a:spLocks noChangeArrowheads="1"/>
          </p:cNvSpPr>
          <p:nvPr/>
        </p:nvSpPr>
        <p:spPr bwMode="auto">
          <a:xfrm>
            <a:off x="457200" y="1676400"/>
            <a:ext cx="8229600" cy="441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1640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83253"/>
              </p:ext>
            </p:extLst>
          </p:nvPr>
        </p:nvGraphicFramePr>
        <p:xfrm>
          <a:off x="533400" y="1752600"/>
          <a:ext cx="8077200" cy="4145915"/>
        </p:xfrm>
        <a:graphic>
          <a:graphicData uri="http://schemas.openxmlformats.org/drawingml/2006/table">
            <a:tbl>
              <a:tblPr/>
              <a:tblGrid>
                <a:gridCol w="2895600"/>
                <a:gridCol w="5181600"/>
              </a:tblGrid>
              <a:tr h="1143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Britain revised </a:t>
                      </a:r>
                      <a:b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the legal </a:t>
                      </a:r>
                      <a:b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system.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They promoted equality and justice regardless of caste.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There was more peace and order.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Britain built </a:t>
                      </a:r>
                      <a:b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rail and </a:t>
                      </a:r>
                      <a:b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telegraph </a:t>
                      </a:r>
                      <a:b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lines.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Indians were able to travel and communicate more easily.  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Indians began to unite.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Upper class Indians benefited the most.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upper classes benefited from a British education.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Indian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princes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 landowners grew wealthy from trade.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1600" y="1828800"/>
            <a:ext cx="3581400" cy="2457450"/>
            <a:chOff x="3886200" y="1828800"/>
            <a:chExt cx="4495800" cy="1752600"/>
          </a:xfrm>
        </p:grpSpPr>
        <p:sp>
          <p:nvSpPr>
            <p:cNvPr id="655381" name="Rectangle 21"/>
            <p:cNvSpPr>
              <a:spLocks noChangeArrowheads="1"/>
            </p:cNvSpPr>
            <p:nvPr/>
          </p:nvSpPr>
          <p:spPr bwMode="auto">
            <a:xfrm>
              <a:off x="3886200" y="1828800"/>
              <a:ext cx="4420073" cy="1752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4119360" y="1981684"/>
              <a:ext cx="4262640" cy="15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b="0"/>
                <a:t>When Britain flooded India with machine made textiles, it ruined India’s prosperous hand-weaving industry.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200" y="4838700"/>
            <a:ext cx="8231188" cy="1257300"/>
            <a:chOff x="288" y="3031"/>
            <a:chExt cx="4402" cy="632"/>
          </a:xfrm>
        </p:grpSpPr>
        <p:sp>
          <p:nvSpPr>
            <p:cNvPr id="655384" name="Rectangle 24"/>
            <p:cNvSpPr>
              <a:spLocks noChangeArrowheads="1"/>
            </p:cNvSpPr>
            <p:nvPr/>
          </p:nvSpPr>
          <p:spPr bwMode="auto">
            <a:xfrm>
              <a:off x="288" y="3031"/>
              <a:ext cx="4402" cy="6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446" y="3064"/>
              <a:ext cx="4238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b="0"/>
                <a:t>The British encouraged farmers to grow cash crops. This led to </a:t>
              </a:r>
              <a:r>
                <a:rPr lang="en-US" altLang="en-US">
                  <a:solidFill>
                    <a:srgbClr val="FF0000"/>
                  </a:solidFill>
                </a:rPr>
                <a:t>deforestation,</a:t>
              </a:r>
              <a:r>
                <a:rPr lang="en-US" altLang="en-US" b="0"/>
                <a:t> shortages of food, and terrible famine.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495800" y="2324100"/>
            <a:ext cx="762000" cy="762000"/>
          </a:xfrm>
          <a:prstGeom prst="rightArrow">
            <a:avLst>
              <a:gd name="adj1" fmla="val 50000"/>
              <a:gd name="adj2" fmla="val 2772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524000" y="4191000"/>
            <a:ext cx="838200" cy="685800"/>
          </a:xfrm>
          <a:prstGeom prst="downArrow">
            <a:avLst>
              <a:gd name="adj1" fmla="val 50000"/>
              <a:gd name="adj2" fmla="val 22980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FED273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388" name="Rectangle 28"/>
          <p:cNvSpPr>
            <a:spLocks noChangeArrowheads="1"/>
          </p:cNvSpPr>
          <p:nvPr/>
        </p:nvSpPr>
        <p:spPr bwMode="auto">
          <a:xfrm>
            <a:off x="457200" y="1828800"/>
            <a:ext cx="4114800" cy="243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7415" name="Text Box 21"/>
          <p:cNvSpPr txBox="1">
            <a:spLocks noChangeArrowheads="1"/>
          </p:cNvSpPr>
          <p:nvPr/>
        </p:nvSpPr>
        <p:spPr bwMode="auto">
          <a:xfrm>
            <a:off x="609600" y="1989138"/>
            <a:ext cx="3962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However, changes favored the British. Britain felt they were helping India to modernize, but policies favored the British.</a:t>
            </a:r>
          </a:p>
        </p:txBody>
      </p:sp>
    </p:spTree>
    <p:extLst>
      <p:ext uri="{BB962C8B-B14F-4D97-AF65-F5344CB8AC3E}">
        <p14:creationId xmlns:p14="http://schemas.microsoft.com/office/powerpoint/2010/main" val="1083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AutoShape 2"/>
          <p:cNvSpPr>
            <a:spLocks noChangeArrowheads="1"/>
          </p:cNvSpPr>
          <p:nvPr/>
        </p:nvSpPr>
        <p:spPr bwMode="auto">
          <a:xfrm rot="5400000" flipH="1">
            <a:off x="1714500" y="2171700"/>
            <a:ext cx="1981200" cy="3733800"/>
          </a:xfrm>
          <a:prstGeom prst="upArrowCallout">
            <a:avLst>
              <a:gd name="adj1" fmla="val 20843"/>
              <a:gd name="adj2" fmla="val 18875"/>
              <a:gd name="adj3" fmla="val 22844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2514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>
                <a:cs typeface="Arial" charset="0"/>
              </a:rPr>
              <a:t>The upper class and educated Indians adopted more modern ways.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3048000"/>
            <a:ext cx="3724275" cy="1981200"/>
            <a:chOff x="2880" y="1104"/>
            <a:chExt cx="2208" cy="1248"/>
          </a:xfrm>
        </p:grpSpPr>
        <p:sp>
          <p:nvSpPr>
            <p:cNvPr id="771077" name="AutoShape 5"/>
            <p:cNvSpPr>
              <a:spLocks noChangeArrowheads="1"/>
            </p:cNvSpPr>
            <p:nvPr/>
          </p:nvSpPr>
          <p:spPr bwMode="auto">
            <a:xfrm rot="16200000" flipH="1">
              <a:off x="3360" y="624"/>
              <a:ext cx="1248" cy="2208"/>
            </a:xfrm>
            <a:prstGeom prst="upArrowCallout">
              <a:avLst>
                <a:gd name="adj1" fmla="val 20843"/>
                <a:gd name="adj2" fmla="val 18875"/>
                <a:gd name="adj3" fmla="val 2284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3456" y="1152"/>
              <a:ext cx="1584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>
                  <a:cs typeface="Arial" charset="0"/>
                </a:rPr>
                <a:t>Hindu and Muslim religious leaders opposed British-style modernization.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57200" y="17240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Indians were divided in their attitudes toward modernization and Britain.</a:t>
            </a:r>
          </a:p>
        </p:txBody>
      </p:sp>
    </p:spTree>
    <p:extLst>
      <p:ext uri="{BB962C8B-B14F-4D97-AF65-F5344CB8AC3E}">
        <p14:creationId xmlns:p14="http://schemas.microsoft.com/office/powerpoint/2010/main" val="23350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4876800"/>
            <a:ext cx="8229600" cy="1003300"/>
            <a:chOff x="288" y="3016"/>
            <a:chExt cx="4486" cy="632"/>
          </a:xfrm>
        </p:grpSpPr>
        <p:sp>
          <p:nvSpPr>
            <p:cNvPr id="772102" name="Rectangle 6"/>
            <p:cNvSpPr>
              <a:spLocks noChangeArrowheads="1"/>
            </p:cNvSpPr>
            <p:nvPr/>
          </p:nvSpPr>
          <p:spPr bwMode="auto">
            <a:xfrm>
              <a:off x="288" y="3016"/>
              <a:ext cx="4486" cy="6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9467" name="Text Box 5"/>
            <p:cNvSpPr txBox="1">
              <a:spLocks noChangeArrowheads="1"/>
            </p:cNvSpPr>
            <p:nvPr/>
          </p:nvSpPr>
          <p:spPr bwMode="auto">
            <a:xfrm>
              <a:off x="359" y="3072"/>
              <a:ext cx="4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b="0"/>
                <a:t>Roy saw the value of European ideas and reform, but he wanted to preserve Indian culture as well.</a:t>
              </a: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1323975" y="4267200"/>
            <a:ext cx="838200" cy="685800"/>
          </a:xfrm>
          <a:prstGeom prst="downArrow">
            <a:avLst>
              <a:gd name="adj1" fmla="val 50000"/>
              <a:gd name="adj2" fmla="val 22980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FED273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91000" y="1822450"/>
            <a:ext cx="4484688" cy="2540000"/>
            <a:chOff x="2544" y="896"/>
            <a:chExt cx="2688" cy="1600"/>
          </a:xfrm>
        </p:grpSpPr>
        <p:sp>
          <p:nvSpPr>
            <p:cNvPr id="772099" name="Rectangle 3"/>
            <p:cNvSpPr>
              <a:spLocks noChangeArrowheads="1"/>
            </p:cNvSpPr>
            <p:nvPr/>
          </p:nvSpPr>
          <p:spPr bwMode="auto">
            <a:xfrm>
              <a:off x="2544" y="896"/>
              <a:ext cx="2688" cy="1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640" y="1026"/>
              <a:ext cx="2508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 b="0"/>
                <a:t>He founded Hindu College, which provided an English- style education. He saw the need to reform practices such as sati, castes, and child marriages.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2971800" y="2711450"/>
            <a:ext cx="1371600" cy="762000"/>
          </a:xfrm>
          <a:prstGeom prst="rightArrow">
            <a:avLst>
              <a:gd name="adj1" fmla="val 50000"/>
              <a:gd name="adj2" fmla="val 2772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457200" y="1835150"/>
            <a:ext cx="2590800" cy="2514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641350" y="2030413"/>
            <a:ext cx="23304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Ram Mohun Roy</a:t>
            </a:r>
            <a:r>
              <a:rPr lang="en-US" altLang="en-US"/>
              <a:t> tried to combine the old and the new in the early 1800s.</a:t>
            </a:r>
          </a:p>
        </p:txBody>
      </p:sp>
    </p:spTree>
    <p:extLst>
      <p:ext uri="{BB962C8B-B14F-4D97-AF65-F5344CB8AC3E}">
        <p14:creationId xmlns:p14="http://schemas.microsoft.com/office/powerpoint/2010/main" val="4219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AutoShape 2"/>
          <p:cNvSpPr>
            <a:spLocks noChangeArrowheads="1"/>
          </p:cNvSpPr>
          <p:nvPr/>
        </p:nvSpPr>
        <p:spPr bwMode="auto">
          <a:xfrm rot="5400000" flipH="1">
            <a:off x="1295400" y="2209800"/>
            <a:ext cx="2743200" cy="3657600"/>
          </a:xfrm>
          <a:prstGeom prst="upArrowCallout">
            <a:avLst>
              <a:gd name="adj1" fmla="val 20843"/>
              <a:gd name="adj2" fmla="val 18875"/>
              <a:gd name="adj3" fmla="val 15074"/>
              <a:gd name="adj4" fmla="val 8189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743200"/>
            <a:ext cx="27813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>
                <a:cs typeface="Arial" charset="0"/>
              </a:rPr>
              <a:t>As Indian classics were translated, many Englishmen gained respect for Indian literature and religious ideas.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7388" y="2667000"/>
            <a:ext cx="3808412" cy="2741613"/>
            <a:chOff x="2880" y="1104"/>
            <a:chExt cx="2273" cy="1363"/>
          </a:xfrm>
        </p:grpSpPr>
        <p:sp>
          <p:nvSpPr>
            <p:cNvPr id="773125" name="AutoShape 5"/>
            <p:cNvSpPr>
              <a:spLocks noChangeArrowheads="1"/>
            </p:cNvSpPr>
            <p:nvPr/>
          </p:nvSpPr>
          <p:spPr bwMode="auto">
            <a:xfrm rot="16200000" flipH="1">
              <a:off x="3335" y="649"/>
              <a:ext cx="1363" cy="2273"/>
            </a:xfrm>
            <a:prstGeom prst="upArrowCallout">
              <a:avLst>
                <a:gd name="adj1" fmla="val 20843"/>
                <a:gd name="adj2" fmla="val 18875"/>
                <a:gd name="adj3" fmla="val 15940"/>
                <a:gd name="adj4" fmla="val 8129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3379" y="1152"/>
              <a:ext cx="1727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>
                  <a:cs typeface="Arial" charset="0"/>
                </a:rPr>
                <a:t>Paternalistic English leaders such as historian Thomas Macaulay had little respect for other cultural traditions. 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57200" y="14954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British were also divided in their attitudes toward Indian culture.</a:t>
            </a:r>
          </a:p>
        </p:txBody>
      </p:sp>
    </p:spTree>
    <p:extLst>
      <p:ext uri="{BB962C8B-B14F-4D97-AF65-F5344CB8AC3E}">
        <p14:creationId xmlns:p14="http://schemas.microsoft.com/office/powerpoint/2010/main" val="14724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2" name="AutoShape 10"/>
          <p:cNvSpPr>
            <a:spLocks noChangeArrowheads="1"/>
          </p:cNvSpPr>
          <p:nvPr/>
        </p:nvSpPr>
        <p:spPr bwMode="auto">
          <a:xfrm rot="5400000" flipH="1">
            <a:off x="990600" y="2571750"/>
            <a:ext cx="2438400" cy="3505200"/>
          </a:xfrm>
          <a:prstGeom prst="upArrowCallout">
            <a:avLst>
              <a:gd name="adj1" fmla="val 24875"/>
              <a:gd name="adj2" fmla="val 23310"/>
              <a:gd name="adj3" fmla="val 14730"/>
              <a:gd name="adj4" fmla="val 8459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609600" y="3235325"/>
            <a:ext cx="2743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>
                <a:cs typeface="Arial" charset="0"/>
              </a:rPr>
              <a:t>The opposite took place; educated Indians returned home and began nationalistic movements.</a:t>
            </a:r>
            <a:endParaRPr lang="en-US" altLang="en-US">
              <a:cs typeface="Arial" charset="0"/>
            </a:endParaRP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4114800" y="2971800"/>
            <a:ext cx="4648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In 1855 the Indian National Congress met to propose self-rule and democracy.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Fearful that Hindus might dominate any government, Muslims began talking about a separate state.</a:t>
            </a: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British leaders assumed that providing Indians with a British education would lead them to accept British culture and rule.</a:t>
            </a:r>
          </a:p>
        </p:txBody>
      </p:sp>
    </p:spTree>
    <p:extLst>
      <p:ext uri="{BB962C8B-B14F-4D97-AF65-F5344CB8AC3E}">
        <p14:creationId xmlns:p14="http://schemas.microsoft.com/office/powerpoint/2010/main" val="36603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219200" y="1724025"/>
            <a:ext cx="7239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How did Britain gradually extend its control over most of India, despite opposition?</a:t>
            </a:r>
            <a:endParaRPr lang="en-US" altLang="en-US" b="0">
              <a:latin typeface="Arial" charset="0"/>
            </a:endParaRPr>
          </a:p>
        </p:txBody>
      </p:sp>
      <p:pic>
        <p:nvPicPr>
          <p:cNvPr id="7172" name="Picture 19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24-5</a:t>
            </a:r>
            <a:br>
              <a:rPr lang="en-US" dirty="0" smtClean="0"/>
            </a:br>
            <a:r>
              <a:rPr lang="en-US" dirty="0" smtClean="0"/>
              <a:t>China and the New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AutoShape 2"/>
          <p:cNvSpPr>
            <a:spLocks noChangeArrowheads="1"/>
          </p:cNvSpPr>
          <p:nvPr/>
        </p:nvSpPr>
        <p:spPr bwMode="auto">
          <a:xfrm rot="10792560" flipH="1">
            <a:off x="838200" y="1743075"/>
            <a:ext cx="7467600" cy="1604963"/>
          </a:xfrm>
          <a:prstGeom prst="upArrowCallout">
            <a:avLst>
              <a:gd name="adj1" fmla="val 51105"/>
              <a:gd name="adj2" fmla="val 42283"/>
              <a:gd name="adj3" fmla="val 26003"/>
              <a:gd name="adj4" fmla="val 5929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9219" name="Text Box 129"/>
          <p:cNvSpPr txBox="1">
            <a:spLocks noChangeArrowheads="1"/>
          </p:cNvSpPr>
          <p:nvPr/>
        </p:nvSpPr>
        <p:spPr bwMode="auto">
          <a:xfrm>
            <a:off x="990600" y="1824038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 dirty="0" smtClean="0"/>
              <a:t>Prior to the 1800s </a:t>
            </a:r>
            <a:r>
              <a:rPr lang="en-US" altLang="en-US" b="1" dirty="0"/>
              <a:t>China’s relationship with the West </a:t>
            </a:r>
            <a:r>
              <a:rPr lang="en-US" altLang="en-US" b="1" dirty="0" smtClean="0"/>
              <a:t>was different.</a:t>
            </a:r>
            <a:endParaRPr lang="en-US" altLang="en-US" b="1" dirty="0"/>
          </a:p>
        </p:txBody>
      </p:sp>
      <p:sp>
        <p:nvSpPr>
          <p:cNvPr id="766980" name="Text Box 130"/>
          <p:cNvSpPr txBox="1">
            <a:spLocks noChangeArrowheads="1"/>
          </p:cNvSpPr>
          <p:nvPr/>
        </p:nvSpPr>
        <p:spPr bwMode="auto">
          <a:xfrm>
            <a:off x="838200" y="3500438"/>
            <a:ext cx="74676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China had long enjoyed a favorable </a:t>
            </a:r>
            <a:r>
              <a:rPr lang="en-US" altLang="en-US" b="1">
                <a:solidFill>
                  <a:srgbClr val="FF0000"/>
                </a:solidFill>
              </a:rPr>
              <a:t>balance of trade</a:t>
            </a:r>
            <a:r>
              <a:rPr lang="en-US" altLang="en-US"/>
              <a:t> with Europeans. 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 Chinese limited where, how much, and when European merchants could trade.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China exchanged porcelain, tea, and silk for gold and silver and enjoyed a </a:t>
            </a:r>
            <a:r>
              <a:rPr lang="en-US" altLang="en-US" b="1">
                <a:solidFill>
                  <a:srgbClr val="FF0000"/>
                </a:solidFill>
              </a:rPr>
              <a:t>trade surplus.</a:t>
            </a:r>
          </a:p>
        </p:txBody>
      </p:sp>
    </p:spTree>
    <p:extLst>
      <p:ext uri="{BB962C8B-B14F-4D97-AF65-F5344CB8AC3E}">
        <p14:creationId xmlns:p14="http://schemas.microsoft.com/office/powerpoint/2010/main" val="42126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24-4</a:t>
            </a:r>
            <a:br>
              <a:rPr lang="en-US" dirty="0" smtClean="0"/>
            </a:br>
            <a:r>
              <a:rPr lang="en-US" dirty="0" smtClean="0"/>
              <a:t>The British Take Over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2"/>
          <p:cNvSpPr txBox="1">
            <a:spLocks noChangeArrowheads="1"/>
          </p:cNvSpPr>
          <p:nvPr/>
        </p:nvSpPr>
        <p:spPr bwMode="auto">
          <a:xfrm>
            <a:off x="4724400" y="2057400"/>
            <a:ext cx="3886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China entered a period of decline.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Europe gained power due to its Industrial Revolution.</a:t>
            </a:r>
          </a:p>
        </p:txBody>
      </p:sp>
      <p:sp>
        <p:nvSpPr>
          <p:cNvPr id="768003" name="AutoShape 3"/>
          <p:cNvSpPr>
            <a:spLocks noChangeArrowheads="1"/>
          </p:cNvSpPr>
          <p:nvPr/>
        </p:nvSpPr>
        <p:spPr bwMode="auto">
          <a:xfrm rot="5400000" flipH="1">
            <a:off x="1524000" y="1397000"/>
            <a:ext cx="1981200" cy="3352800"/>
          </a:xfrm>
          <a:prstGeom prst="upArrowCallout">
            <a:avLst>
              <a:gd name="adj1" fmla="val 26150"/>
              <a:gd name="adj2" fmla="val 22192"/>
              <a:gd name="adj3" fmla="val 16261"/>
              <a:gd name="adj4" fmla="val 8102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2159000"/>
            <a:ext cx="2514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By the late 1700s, two developments changed this relationship.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British merchants also began selling opium to the Chinese, causing gold to flow out of China and disrupting the economy.</a:t>
            </a:r>
          </a:p>
        </p:txBody>
      </p:sp>
    </p:spTree>
    <p:extLst>
      <p:ext uri="{BB962C8B-B14F-4D97-AF65-F5344CB8AC3E}">
        <p14:creationId xmlns:p14="http://schemas.microsoft.com/office/powerpoint/2010/main" val="4917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2" grpId="0" build="p"/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2057400"/>
            <a:ext cx="2133600" cy="2286000"/>
            <a:chOff x="4128" y="1104"/>
            <a:chExt cx="1344" cy="1815"/>
          </a:xfrm>
        </p:grpSpPr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4128" y="1104"/>
              <a:ext cx="1344" cy="1815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4224" y="1173"/>
              <a:ext cx="1248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The result was the </a:t>
              </a:r>
              <a:r>
                <a:rPr lang="en-US" altLang="en-US" b="1">
                  <a:solidFill>
                    <a:srgbClr val="FF0000"/>
                  </a:solidFill>
                  <a:cs typeface="Arial" charset="0"/>
                </a:rPr>
                <a:t>Opium War</a:t>
              </a:r>
              <a:r>
                <a:rPr lang="en-US" altLang="en-US">
                  <a:cs typeface="Arial" charset="0"/>
                </a:rPr>
                <a:t> in 1839.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86200" y="2057400"/>
            <a:ext cx="2743200" cy="2286000"/>
            <a:chOff x="2208" y="1104"/>
            <a:chExt cx="1598" cy="1762"/>
          </a:xfrm>
        </p:grpSpPr>
        <p:sp>
          <p:nvSpPr>
            <p:cNvPr id="769029" name="AutoShape 5"/>
            <p:cNvSpPr>
              <a:spLocks noChangeArrowheads="1"/>
            </p:cNvSpPr>
            <p:nvPr/>
          </p:nvSpPr>
          <p:spPr bwMode="auto">
            <a:xfrm rot="5400000" flipH="1">
              <a:off x="2126" y="1186"/>
              <a:ext cx="1762" cy="1598"/>
            </a:xfrm>
            <a:prstGeom prst="upArrowCallout">
              <a:avLst>
                <a:gd name="adj1" fmla="val 22583"/>
                <a:gd name="adj2" fmla="val 20450"/>
                <a:gd name="adj3" fmla="val 14898"/>
                <a:gd name="adj4" fmla="val 8083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2251" y="1159"/>
              <a:ext cx="1248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Britain would not stop the sales, saying they had a right to free trade.</a:t>
              </a:r>
            </a:p>
          </p:txBody>
        </p:sp>
      </p:grpSp>
      <p:sp>
        <p:nvSpPr>
          <p:cNvPr id="769026" name="AutoShape 2"/>
          <p:cNvSpPr>
            <a:spLocks noChangeArrowheads="1"/>
          </p:cNvSpPr>
          <p:nvPr/>
        </p:nvSpPr>
        <p:spPr bwMode="auto">
          <a:xfrm rot="5400000" flipH="1">
            <a:off x="1028700" y="1485900"/>
            <a:ext cx="2286000" cy="3429000"/>
          </a:xfrm>
          <a:prstGeom prst="upArrowCallout">
            <a:avLst>
              <a:gd name="adj1" fmla="val 20843"/>
              <a:gd name="adj2" fmla="val 18875"/>
              <a:gd name="adj3" fmla="val 20028"/>
              <a:gd name="adj4" fmla="val 7952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2438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cs typeface="Arial" charset="0"/>
              </a:rPr>
              <a:t>To stop the use of drugs, China outlawed opium and executed the drug dealers.</a:t>
            </a:r>
            <a:endParaRPr lang="en-US" altLang="en-US" b="1">
              <a:cs typeface="Arial" charset="0"/>
            </a:endParaRPr>
          </a:p>
        </p:txBody>
      </p:sp>
      <p:sp>
        <p:nvSpPr>
          <p:cNvPr id="769034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 Chinese were no match for British gunboats and were easily defeated.</a:t>
            </a:r>
          </a:p>
        </p:txBody>
      </p:sp>
    </p:spTree>
    <p:extLst>
      <p:ext uri="{BB962C8B-B14F-4D97-AF65-F5344CB8AC3E}">
        <p14:creationId xmlns:p14="http://schemas.microsoft.com/office/powerpoint/2010/main" val="42231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24400" y="4191000"/>
            <a:ext cx="3962400" cy="1658938"/>
            <a:chOff x="2976" y="2640"/>
            <a:chExt cx="2496" cy="1045"/>
          </a:xfrm>
        </p:grpSpPr>
        <p:sp>
          <p:nvSpPr>
            <p:cNvPr id="770051" name="Rectangle 3"/>
            <p:cNvSpPr>
              <a:spLocks noChangeArrowheads="1"/>
            </p:cNvSpPr>
            <p:nvPr/>
          </p:nvSpPr>
          <p:spPr bwMode="auto">
            <a:xfrm>
              <a:off x="3024" y="2640"/>
              <a:ext cx="2448" cy="10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2299" name="Text Box 21"/>
            <p:cNvSpPr txBox="1">
              <a:spLocks noChangeArrowheads="1"/>
            </p:cNvSpPr>
            <p:nvPr/>
          </p:nvSpPr>
          <p:spPr bwMode="auto">
            <a:xfrm>
              <a:off x="2976" y="2702"/>
              <a:ext cx="2496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35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Arial" charset="0"/>
                </a:rPr>
                <a:t>A second war forced China to open her ports and to allow in Christian missionaries.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" y="4191000"/>
            <a:ext cx="4419600" cy="1697038"/>
            <a:chOff x="288" y="2640"/>
            <a:chExt cx="2784" cy="1069"/>
          </a:xfrm>
        </p:grpSpPr>
        <p:sp>
          <p:nvSpPr>
            <p:cNvPr id="14" name="Right Arrow 13"/>
            <p:cNvSpPr>
              <a:spLocks noChangeArrowheads="1"/>
            </p:cNvSpPr>
            <p:nvPr/>
          </p:nvSpPr>
          <p:spPr bwMode="auto">
            <a:xfrm>
              <a:off x="2640" y="2935"/>
              <a:ext cx="432" cy="480"/>
            </a:xfrm>
            <a:prstGeom prst="rightArrow">
              <a:avLst>
                <a:gd name="adj1" fmla="val 50000"/>
                <a:gd name="adj2" fmla="val 48977"/>
              </a:avLst>
            </a:prstGeom>
            <a:gradFill rotWithShape="1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0" scaled="1"/>
            </a:gradFill>
            <a:ln w="9525" algn="ctr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70056" name="Rectangle 8"/>
            <p:cNvSpPr>
              <a:spLocks noChangeArrowheads="1"/>
            </p:cNvSpPr>
            <p:nvPr/>
          </p:nvSpPr>
          <p:spPr bwMode="auto">
            <a:xfrm>
              <a:off x="288" y="2640"/>
              <a:ext cx="2352" cy="106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2297" name="Text Box 21"/>
            <p:cNvSpPr txBox="1">
              <a:spLocks noChangeArrowheads="1"/>
            </p:cNvSpPr>
            <p:nvPr/>
          </p:nvSpPr>
          <p:spPr bwMode="auto">
            <a:xfrm>
              <a:off x="336" y="2714"/>
              <a:ext cx="2256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Arial" charset="0"/>
                </a:rPr>
                <a:t>The treaty was the first of several forcing China to make concessions.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1219200" y="3429000"/>
            <a:ext cx="838200" cy="838200"/>
          </a:xfrm>
          <a:prstGeom prst="downArrow">
            <a:avLst>
              <a:gd name="adj1" fmla="val 50000"/>
              <a:gd name="adj2" fmla="val 4083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0060" name="Rectangle 12"/>
          <p:cNvSpPr>
            <a:spLocks noChangeArrowheads="1"/>
          </p:cNvSpPr>
          <p:nvPr/>
        </p:nvSpPr>
        <p:spPr bwMode="auto">
          <a:xfrm>
            <a:off x="430906" y="1600200"/>
            <a:ext cx="8229600" cy="195337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533400" y="1684337"/>
            <a:ext cx="8229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cs typeface="Arial" charset="0"/>
              </a:rPr>
              <a:t>The Chinese were forced to sign the Treaty of Nanjing. The treaty included payment of a huge </a:t>
            </a: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indemnity</a:t>
            </a:r>
            <a:r>
              <a:rPr lang="en-US" altLang="en-US" b="1" dirty="0">
                <a:cs typeface="Arial" charset="0"/>
              </a:rPr>
              <a:t> to Britain </a:t>
            </a:r>
            <a:r>
              <a:rPr lang="en-US" altLang="en-US" b="1" dirty="0" smtClean="0">
                <a:cs typeface="Arial" charset="0"/>
              </a:rPr>
              <a:t>(Britain also gained Hong Kong)and </a:t>
            </a:r>
            <a:r>
              <a:rPr lang="en-US" altLang="en-US" b="1" dirty="0">
                <a:cs typeface="Arial" charset="0"/>
              </a:rPr>
              <a:t>granted British subjects in China </a:t>
            </a: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extraterritoriality.</a:t>
            </a:r>
            <a:endParaRPr lang="en-US" alt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0" y="1905000"/>
            <a:ext cx="2209800" cy="2209800"/>
            <a:chOff x="4083" y="1104"/>
            <a:chExt cx="1437" cy="1872"/>
          </a:xfrm>
        </p:grpSpPr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4083" y="1104"/>
              <a:ext cx="1437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4224" y="1147"/>
              <a:ext cx="1248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Suffering peasants rebelled between 1850 and 1864.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25825" y="1908175"/>
            <a:ext cx="3203575" cy="2286000"/>
            <a:chOff x="2249" y="1106"/>
            <a:chExt cx="1685" cy="1872"/>
          </a:xfrm>
        </p:grpSpPr>
        <p:sp>
          <p:nvSpPr>
            <p:cNvPr id="771077" name="AutoShape 5"/>
            <p:cNvSpPr>
              <a:spLocks noChangeArrowheads="1"/>
            </p:cNvSpPr>
            <p:nvPr/>
          </p:nvSpPr>
          <p:spPr bwMode="auto">
            <a:xfrm rot="5400000" flipH="1">
              <a:off x="2156" y="1199"/>
              <a:ext cx="1872" cy="1685"/>
            </a:xfrm>
            <a:prstGeom prst="upArrowCallout">
              <a:avLst>
                <a:gd name="adj1" fmla="val 22580"/>
                <a:gd name="adj2" fmla="val 20450"/>
                <a:gd name="adj3" fmla="val 16565"/>
                <a:gd name="adj4" fmla="val 79667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2294" y="1166"/>
              <a:ext cx="1378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While peasants suffered with high taxes, the imperial court lived lavishly.</a:t>
              </a:r>
            </a:p>
          </p:txBody>
        </p:sp>
      </p:grpSp>
      <p:sp>
        <p:nvSpPr>
          <p:cNvPr id="771074" name="AutoShape 2"/>
          <p:cNvSpPr>
            <a:spLocks noChangeArrowheads="1"/>
          </p:cNvSpPr>
          <p:nvPr/>
        </p:nvSpPr>
        <p:spPr bwMode="auto">
          <a:xfrm rot="5400000" flipH="1">
            <a:off x="838200" y="1524000"/>
            <a:ext cx="2286000" cy="3048000"/>
          </a:xfrm>
          <a:prstGeom prst="upArrowCallout">
            <a:avLst>
              <a:gd name="adj1" fmla="val 20843"/>
              <a:gd name="adj2" fmla="val 18875"/>
              <a:gd name="adj3" fmla="val 18357"/>
              <a:gd name="adj4" fmla="val 7935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362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cs typeface="Arial" charset="0"/>
              </a:rPr>
              <a:t>Massive floods in the Huang Valley resulted from failure to maintain dams and dikes.</a:t>
            </a:r>
            <a:endParaRPr lang="en-US" altLang="en-US" b="1">
              <a:cs typeface="Arial" charset="0"/>
            </a:endParaRPr>
          </a:p>
        </p:txBody>
      </p:sp>
      <p:sp>
        <p:nvSpPr>
          <p:cNvPr id="771083" name="Text Box 11"/>
          <p:cNvSpPr txBox="1">
            <a:spLocks noChangeArrowheads="1"/>
          </p:cNvSpPr>
          <p:nvPr/>
        </p:nvSpPr>
        <p:spPr bwMode="auto">
          <a:xfrm>
            <a:off x="0" y="4724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Imperial forces eventually put down this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Taiping Rebellion.</a:t>
            </a:r>
            <a:r>
              <a:rPr lang="en-US" altLang="en-US">
                <a:solidFill>
                  <a:srgbClr val="0033CC"/>
                </a:solidFill>
              </a:rPr>
              <a:t> Between 20 and 30 million people died.</a:t>
            </a:r>
          </a:p>
        </p:txBody>
      </p:sp>
    </p:spTree>
    <p:extLst>
      <p:ext uri="{BB962C8B-B14F-4D97-AF65-F5344CB8AC3E}">
        <p14:creationId xmlns:p14="http://schemas.microsoft.com/office/powerpoint/2010/main" val="26274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Most saw no need to adopt Western industry.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Western technology was feared as disruptive.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Scholar-officials opposed Western ideas of  individual thought.</a:t>
            </a:r>
          </a:p>
        </p:txBody>
      </p:sp>
      <p:sp>
        <p:nvSpPr>
          <p:cNvPr id="772100" name="AutoShape 4"/>
          <p:cNvSpPr>
            <a:spLocks noChangeArrowheads="1"/>
          </p:cNvSpPr>
          <p:nvPr/>
        </p:nvSpPr>
        <p:spPr bwMode="auto">
          <a:xfrm rot="5400000" flipH="1">
            <a:off x="1257300" y="1525588"/>
            <a:ext cx="2667000" cy="3505200"/>
          </a:xfrm>
          <a:prstGeom prst="upArrowCallout">
            <a:avLst>
              <a:gd name="adj1" fmla="val 20843"/>
              <a:gd name="adj2" fmla="val 18875"/>
              <a:gd name="adj3" fmla="val 17275"/>
              <a:gd name="adj4" fmla="val 7980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90600" y="2020888"/>
            <a:ext cx="27432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The death and destruction of the Taiping Rebellion led </a:t>
            </a:r>
            <a:br>
              <a:rPr lang="en-US" altLang="en-US" b="1">
                <a:cs typeface="Arial" charset="0"/>
              </a:rPr>
            </a:br>
            <a:r>
              <a:rPr lang="en-US" altLang="en-US" b="1">
                <a:cs typeface="Arial" charset="0"/>
              </a:rPr>
              <a:t>to debate </a:t>
            </a:r>
            <a:br>
              <a:rPr lang="en-US" altLang="en-US" b="1">
                <a:cs typeface="Arial" charset="0"/>
              </a:rPr>
            </a:br>
            <a:r>
              <a:rPr lang="en-US" altLang="en-US" b="1">
                <a:cs typeface="Arial" charset="0"/>
              </a:rPr>
              <a:t>about the need for reform.</a:t>
            </a:r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762000" y="5105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 Confucian way had served China well for centuries, and most feared changing what worked.</a:t>
            </a:r>
          </a:p>
        </p:txBody>
      </p:sp>
    </p:spTree>
    <p:extLst>
      <p:ext uri="{BB962C8B-B14F-4D97-AF65-F5344CB8AC3E}">
        <p14:creationId xmlns:p14="http://schemas.microsoft.com/office/powerpoint/2010/main" val="20912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build="p"/>
      <p:bldP spid="772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1828800"/>
            <a:ext cx="4114800" cy="3048000"/>
            <a:chOff x="4572001" y="1828804"/>
            <a:chExt cx="4114800" cy="3047999"/>
          </a:xfrm>
        </p:grpSpPr>
        <p:sp>
          <p:nvSpPr>
            <p:cNvPr id="773122" name="AutoShape 2"/>
            <p:cNvSpPr>
              <a:spLocks noChangeArrowheads="1"/>
            </p:cNvSpPr>
            <p:nvPr/>
          </p:nvSpPr>
          <p:spPr bwMode="auto">
            <a:xfrm rot="16200000" flipH="1">
              <a:off x="5105402" y="1295404"/>
              <a:ext cx="3047999" cy="4114800"/>
            </a:xfrm>
            <a:prstGeom prst="upArrowCallout">
              <a:avLst>
                <a:gd name="adj1" fmla="val 20843"/>
                <a:gd name="adj2" fmla="val 18875"/>
                <a:gd name="adj3" fmla="val 15792"/>
                <a:gd name="adj4" fmla="val 81486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5367" name="Text Box 3"/>
            <p:cNvSpPr txBox="1">
              <a:spLocks noChangeArrowheads="1"/>
            </p:cNvSpPr>
            <p:nvPr/>
          </p:nvSpPr>
          <p:spPr bwMode="auto">
            <a:xfrm>
              <a:off x="5562600" y="1981204"/>
              <a:ext cx="3048000" cy="24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In the late 1800s Empress Ci Xi gained power. She opposed change and was committed to Confucian tradition.</a:t>
              </a:r>
              <a:endParaRPr lang="en-US" altLang="en-US" b="1">
                <a:cs typeface="Arial" charset="0"/>
              </a:endParaRPr>
            </a:p>
          </p:txBody>
        </p:sp>
      </p:grp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457200" y="1828800"/>
            <a:ext cx="4114800" cy="3041650"/>
            <a:chOff x="810" y="1406"/>
            <a:chExt cx="2484" cy="1440"/>
          </a:xfrm>
        </p:grpSpPr>
        <p:sp>
          <p:nvSpPr>
            <p:cNvPr id="773125" name="AutoShape 5"/>
            <p:cNvSpPr>
              <a:spLocks noChangeArrowheads="1"/>
            </p:cNvSpPr>
            <p:nvPr/>
          </p:nvSpPr>
          <p:spPr bwMode="auto">
            <a:xfrm rot="5400000" flipH="1">
              <a:off x="1332" y="884"/>
              <a:ext cx="1440" cy="2484"/>
            </a:xfrm>
            <a:prstGeom prst="upArrowCallout">
              <a:avLst>
                <a:gd name="adj1" fmla="val 20843"/>
                <a:gd name="adj2" fmla="val 18875"/>
                <a:gd name="adj3" fmla="val 12941"/>
                <a:gd name="adj4" fmla="val 8371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5365" name="Text Box 6"/>
            <p:cNvSpPr txBox="1">
              <a:spLocks noChangeArrowheads="1"/>
            </p:cNvSpPr>
            <p:nvPr/>
          </p:nvSpPr>
          <p:spPr bwMode="auto">
            <a:xfrm>
              <a:off x="856" y="1481"/>
              <a:ext cx="1978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cs typeface="Arial" charset="0"/>
                </a:rPr>
                <a:t>Reformers in the 1860s began the “self-strengthening movement,” translating Western works and </a:t>
              </a:r>
              <a:r>
                <a:rPr lang="en-US" altLang="en-US">
                  <a:solidFill>
                    <a:srgbClr val="0033CC"/>
                  </a:solidFill>
                </a:rPr>
                <a:t>developing Western-style industries.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6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AutoShape 2"/>
          <p:cNvSpPr>
            <a:spLocks noChangeArrowheads="1"/>
          </p:cNvSpPr>
          <p:nvPr/>
        </p:nvSpPr>
        <p:spPr bwMode="auto">
          <a:xfrm rot="10792560" flipH="1">
            <a:off x="838200" y="1816100"/>
            <a:ext cx="7467600" cy="1528763"/>
          </a:xfrm>
          <a:prstGeom prst="upArrowCallout">
            <a:avLst>
              <a:gd name="adj1" fmla="val 45182"/>
              <a:gd name="adj2" fmla="val 36747"/>
              <a:gd name="adj3" fmla="val 23391"/>
              <a:gd name="adj4" fmla="val 6339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6387" name="Text Box 129"/>
          <p:cNvSpPr txBox="1">
            <a:spLocks noChangeArrowheads="1"/>
          </p:cNvSpPr>
          <p:nvPr/>
        </p:nvSpPr>
        <p:spPr bwMode="auto">
          <a:xfrm>
            <a:off x="990600" y="1897063"/>
            <a:ext cx="7162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While China debated, Japan embraced Western technology.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3522663"/>
            <a:ext cx="74676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In 1868 Japan began to modernize.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In 1898 Japan joined the Western imperialists in competition to develop an empire in China.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5021263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In the </a:t>
            </a:r>
            <a:r>
              <a:rPr lang="en-US" altLang="en-US" b="1">
                <a:solidFill>
                  <a:srgbClr val="FF0000"/>
                </a:solidFill>
              </a:rPr>
              <a:t>Sino-Japanese War</a:t>
            </a:r>
            <a:r>
              <a:rPr lang="en-US" altLang="en-US">
                <a:solidFill>
                  <a:srgbClr val="0033CC"/>
                </a:solidFill>
              </a:rPr>
              <a:t> that followed, China lost the island of Taiwan to the Japanese.</a:t>
            </a:r>
          </a:p>
        </p:txBody>
      </p:sp>
    </p:spTree>
    <p:extLst>
      <p:ext uri="{BB962C8B-B14F-4D97-AF65-F5344CB8AC3E}">
        <p14:creationId xmlns:p14="http://schemas.microsoft.com/office/powerpoint/2010/main" val="9673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486400" y="1714500"/>
            <a:ext cx="3657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China’s loss </a:t>
            </a:r>
            <a:br>
              <a:rPr lang="en-US" altLang="en-US" b="1"/>
            </a:br>
            <a:r>
              <a:rPr lang="en-US" altLang="en-US" b="1"/>
              <a:t>revealed its weaknesses.</a:t>
            </a:r>
            <a:endParaRPr lang="en-US" alt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486400" y="3048000"/>
            <a:ext cx="3429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European powers moved in to demand concessions and to carve up spheres of influence.</a:t>
            </a:r>
          </a:p>
        </p:txBody>
      </p:sp>
      <p:pic>
        <p:nvPicPr>
          <p:cNvPr id="17412" name="Picture 5" descr="WH-Ch24_S5_ChinaImperialism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24000"/>
            <a:ext cx="4572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42938" y="581025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Imperialism in China</a:t>
            </a:r>
          </a:p>
        </p:txBody>
      </p:sp>
    </p:spTree>
    <p:extLst>
      <p:ext uri="{BB962C8B-B14F-4D97-AF65-F5344CB8AC3E}">
        <p14:creationId xmlns:p14="http://schemas.microsoft.com/office/powerpoint/2010/main" val="7795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9200" y="3886200"/>
            <a:ext cx="3276600" cy="1392238"/>
            <a:chOff x="3072" y="2579"/>
            <a:chExt cx="1968" cy="877"/>
          </a:xfrm>
        </p:grpSpPr>
        <p:sp>
          <p:nvSpPr>
            <p:cNvPr id="775171" name="Rectangle 3"/>
            <p:cNvSpPr>
              <a:spLocks noChangeArrowheads="1"/>
            </p:cNvSpPr>
            <p:nvPr/>
          </p:nvSpPr>
          <p:spPr bwMode="auto">
            <a:xfrm>
              <a:off x="3072" y="2579"/>
              <a:ext cx="1968" cy="87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8444" name="Text Box 21"/>
            <p:cNvSpPr txBox="1">
              <a:spLocks noChangeArrowheads="1"/>
            </p:cNvSpPr>
            <p:nvPr/>
          </p:nvSpPr>
          <p:spPr bwMode="auto">
            <a:xfrm>
              <a:off x="3120" y="2653"/>
              <a:ext cx="187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Arial" charset="0"/>
                </a:rPr>
                <a:t>No one asked the Chinese, who had to accept it.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4267200" y="4202113"/>
            <a:ext cx="838200" cy="762000"/>
          </a:xfrm>
          <a:prstGeom prst="rightArrow">
            <a:avLst>
              <a:gd name="adj1" fmla="val 50000"/>
              <a:gd name="adj2" fmla="val 48977"/>
            </a:avLst>
          </a:prstGeom>
          <a:gradFill flip="none" rotWithShape="1">
            <a:gsLst>
              <a:gs pos="0">
                <a:srgbClr val="83D7E5"/>
              </a:gs>
              <a:gs pos="100000">
                <a:srgbClr val="FED273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3886200"/>
            <a:ext cx="3505200" cy="1392238"/>
            <a:chOff x="672" y="2579"/>
            <a:chExt cx="1968" cy="719"/>
          </a:xfrm>
        </p:grpSpPr>
        <p:sp>
          <p:nvSpPr>
            <p:cNvPr id="775176" name="Rectangle 8"/>
            <p:cNvSpPr>
              <a:spLocks noChangeArrowheads="1"/>
            </p:cNvSpPr>
            <p:nvPr/>
          </p:nvSpPr>
          <p:spPr bwMode="auto">
            <a:xfrm>
              <a:off x="672" y="2579"/>
              <a:ext cx="1968" cy="71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8442" name="Text Box 21"/>
            <p:cNvSpPr txBox="1">
              <a:spLocks noChangeArrowheads="1"/>
            </p:cNvSpPr>
            <p:nvPr/>
          </p:nvSpPr>
          <p:spPr bwMode="auto">
            <a:xfrm>
              <a:off x="756" y="2640"/>
              <a:ext cx="180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Arial" charset="0"/>
                </a:rPr>
                <a:t>The Europeans accepted this </a:t>
              </a:r>
              <a:br>
                <a:rPr lang="en-US" altLang="en-US">
                  <a:cs typeface="Arial" charset="0"/>
                </a:rPr>
              </a:br>
              <a:r>
                <a:rPr lang="en-US" altLang="en-US" b="1">
                  <a:solidFill>
                    <a:srgbClr val="FF0000"/>
                  </a:solidFill>
                  <a:cs typeface="Arial" charset="0"/>
                </a:rPr>
                <a:t>Open Door</a:t>
              </a:r>
              <a:r>
                <a:rPr lang="en-US" altLang="en-US">
                  <a:cs typeface="Arial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cs typeface="Arial" charset="0"/>
                </a:rPr>
                <a:t>Policy.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2095500" y="3124200"/>
            <a:ext cx="838200" cy="885825"/>
          </a:xfrm>
          <a:prstGeom prst="downArrow">
            <a:avLst>
              <a:gd name="adj1" fmla="val 50000"/>
              <a:gd name="adj2" fmla="val 4083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838200" y="1828800"/>
            <a:ext cx="7467600" cy="1371600"/>
            <a:chOff x="501" y="1104"/>
            <a:chExt cx="4704" cy="864"/>
          </a:xfrm>
        </p:grpSpPr>
        <p:sp>
          <p:nvSpPr>
            <p:cNvPr id="775180" name="Rectangle 12"/>
            <p:cNvSpPr>
              <a:spLocks noChangeArrowheads="1"/>
            </p:cNvSpPr>
            <p:nvPr/>
          </p:nvSpPr>
          <p:spPr bwMode="auto">
            <a:xfrm>
              <a:off x="501" y="1104"/>
              <a:ext cx="4704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8440" name="Text Box 21"/>
            <p:cNvSpPr txBox="1">
              <a:spLocks noChangeArrowheads="1"/>
            </p:cNvSpPr>
            <p:nvPr/>
          </p:nvSpPr>
          <p:spPr bwMode="auto">
            <a:xfrm>
              <a:off x="597" y="1165"/>
              <a:ext cx="451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1">
                  <a:cs typeface="Arial" charset="0"/>
                </a:rPr>
                <a:t>The United States, a long-time trading partner, opposed these spheres of influence and demanded an “open door” to trade.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1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343400" y="1968500"/>
            <a:ext cx="4267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Young emperor </a:t>
            </a:r>
            <a:r>
              <a:rPr lang="en-US" altLang="en-US" b="1">
                <a:solidFill>
                  <a:srgbClr val="FF0000"/>
                </a:solidFill>
                <a:cs typeface="Arial" charset="0"/>
              </a:rPr>
              <a:t>Guang Xu</a:t>
            </a:r>
            <a:r>
              <a:rPr lang="en-US" altLang="en-US">
                <a:cs typeface="Arial" charset="0"/>
              </a:rPr>
              <a:t> launched the “Hundred Days of Reform” in 1898.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He sought to modernize the bureaucracy, schools, the military, and industry.</a:t>
            </a:r>
          </a:p>
        </p:txBody>
      </p:sp>
      <p:sp>
        <p:nvSpPr>
          <p:cNvPr id="776195" name="AutoShape 3"/>
          <p:cNvSpPr>
            <a:spLocks noChangeArrowheads="1"/>
          </p:cNvSpPr>
          <p:nvPr/>
        </p:nvSpPr>
        <p:spPr bwMode="auto">
          <a:xfrm rot="5400000" flipH="1">
            <a:off x="1371600" y="1447800"/>
            <a:ext cx="2286000" cy="3352800"/>
          </a:xfrm>
          <a:prstGeom prst="upArrowCallout">
            <a:avLst>
              <a:gd name="adj1" fmla="val 25010"/>
              <a:gd name="adj2" fmla="val 21792"/>
              <a:gd name="adj3" fmla="val 18328"/>
              <a:gd name="adj4" fmla="val 8252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073275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Reformers blamed the conservatives for China’s failure to look ahead.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But Empress Ci Xi and the conservatives retook control, executed Guang Xu, and halted reform.</a:t>
            </a:r>
          </a:p>
        </p:txBody>
      </p:sp>
    </p:spTree>
    <p:extLst>
      <p:ext uri="{BB962C8B-B14F-4D97-AF65-F5344CB8AC3E}">
        <p14:creationId xmlns:p14="http://schemas.microsoft.com/office/powerpoint/2010/main" val="26287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WH-Ch10_S4_Sultanat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06525"/>
            <a:ext cx="4170363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051425" y="1295400"/>
            <a:ext cx="3810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In the 1600s the British East India Company gained trading rights on the fringe of the Mughal empire.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As the Mughal empire declined, the British gained control. By </a:t>
            </a:r>
            <a:br>
              <a:rPr lang="en-US" altLang="en-US" b="0"/>
            </a:br>
            <a:r>
              <a:rPr lang="en-US" altLang="en-US" b="0"/>
              <a:t>the mid-1800s </a:t>
            </a:r>
            <a:br>
              <a:rPr lang="en-US" altLang="en-US" b="0"/>
            </a:br>
            <a:r>
              <a:rPr lang="en-US" altLang="en-US" b="0"/>
              <a:t>the company controlled three-fifths of India.</a:t>
            </a:r>
            <a:endParaRPr lang="en-US" alt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31825" y="5902325"/>
            <a:ext cx="4191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The Mughal Empire</a:t>
            </a:r>
          </a:p>
        </p:txBody>
      </p:sp>
    </p:spTree>
    <p:extLst>
      <p:ext uri="{BB962C8B-B14F-4D97-AF65-F5344CB8AC3E}">
        <p14:creationId xmlns:p14="http://schemas.microsoft.com/office/powerpoint/2010/main" val="26375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4038600"/>
            <a:ext cx="2971800" cy="1392238"/>
            <a:chOff x="3072" y="2579"/>
            <a:chExt cx="1968" cy="877"/>
          </a:xfrm>
        </p:grpSpPr>
        <p:sp>
          <p:nvSpPr>
            <p:cNvPr id="777219" name="Rectangle 3"/>
            <p:cNvSpPr>
              <a:spLocks noChangeArrowheads="1"/>
            </p:cNvSpPr>
            <p:nvPr/>
          </p:nvSpPr>
          <p:spPr bwMode="auto">
            <a:xfrm>
              <a:off x="3072" y="2579"/>
              <a:ext cx="1968" cy="87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20492" name="Text Box 21"/>
            <p:cNvSpPr txBox="1">
              <a:spLocks noChangeArrowheads="1"/>
            </p:cNvSpPr>
            <p:nvPr/>
          </p:nvSpPr>
          <p:spPr bwMode="auto">
            <a:xfrm>
              <a:off x="3120" y="2653"/>
              <a:ext cx="187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cs typeface="Arial" charset="0"/>
                </a:rPr>
                <a:t>But the Western powers defeated the Boxers.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4419600" y="4343400"/>
            <a:ext cx="1066800" cy="762000"/>
          </a:xfrm>
          <a:prstGeom prst="rightArrow">
            <a:avLst>
              <a:gd name="adj1" fmla="val 50000"/>
              <a:gd name="adj2" fmla="val 48977"/>
            </a:avLst>
          </a:prstGeom>
          <a:gradFill flip="none" rotWithShape="1">
            <a:gsLst>
              <a:gs pos="0">
                <a:srgbClr val="83D7E5"/>
              </a:gs>
              <a:gs pos="100000">
                <a:srgbClr val="FED273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95500" y="3124200"/>
            <a:ext cx="838200" cy="885825"/>
          </a:xfrm>
          <a:prstGeom prst="downArrow">
            <a:avLst>
              <a:gd name="adj1" fmla="val 50000"/>
              <a:gd name="adj2" fmla="val 4083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4038600"/>
            <a:ext cx="3665538" cy="1392238"/>
            <a:chOff x="672" y="2579"/>
            <a:chExt cx="1968" cy="877"/>
          </a:xfrm>
        </p:grpSpPr>
        <p:sp>
          <p:nvSpPr>
            <p:cNvPr id="777224" name="Rectangle 8"/>
            <p:cNvSpPr>
              <a:spLocks noChangeArrowheads="1"/>
            </p:cNvSpPr>
            <p:nvPr/>
          </p:nvSpPr>
          <p:spPr bwMode="auto">
            <a:xfrm>
              <a:off x="672" y="2579"/>
              <a:ext cx="1968" cy="87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20490" name="Text Box 21"/>
            <p:cNvSpPr txBox="1">
              <a:spLocks noChangeArrowheads="1"/>
            </p:cNvSpPr>
            <p:nvPr/>
          </p:nvSpPr>
          <p:spPr bwMode="auto">
            <a:xfrm>
              <a:off x="729" y="2675"/>
              <a:ext cx="186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33CC"/>
                  </a:solidFill>
                </a:rPr>
                <a:t>The</a:t>
              </a:r>
              <a:r>
                <a:rPr lang="en-US" altLang="en-US">
                  <a:cs typeface="Arial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cs typeface="Arial" charset="0"/>
                </a:rPr>
                <a:t>Boxer Rebellion</a:t>
              </a:r>
              <a:r>
                <a:rPr lang="en-US" altLang="en-US">
                  <a:cs typeface="Arial" charset="0"/>
                </a:rPr>
                <a:t> </a:t>
              </a:r>
              <a:r>
                <a:rPr lang="en-US" altLang="en-US">
                  <a:solidFill>
                    <a:srgbClr val="0033CC"/>
                  </a:solidFill>
                </a:rPr>
                <a:t>attacked foreigners all across China.</a:t>
              </a:r>
            </a:p>
          </p:txBody>
        </p:sp>
      </p:grpSp>
      <p:grpSp>
        <p:nvGrpSpPr>
          <p:cNvPr id="20486" name="Group 11"/>
          <p:cNvGrpSpPr>
            <a:grpSpLocks/>
          </p:cNvGrpSpPr>
          <p:nvPr/>
        </p:nvGrpSpPr>
        <p:grpSpPr bwMode="auto">
          <a:xfrm>
            <a:off x="838200" y="1828800"/>
            <a:ext cx="7467600" cy="1316038"/>
            <a:chOff x="663" y="1104"/>
            <a:chExt cx="4377" cy="829"/>
          </a:xfrm>
        </p:grpSpPr>
        <p:sp>
          <p:nvSpPr>
            <p:cNvPr id="777228" name="Rectangle 12"/>
            <p:cNvSpPr>
              <a:spLocks noChangeArrowheads="1"/>
            </p:cNvSpPr>
            <p:nvPr/>
          </p:nvSpPr>
          <p:spPr bwMode="auto">
            <a:xfrm>
              <a:off x="663" y="1104"/>
              <a:ext cx="4377" cy="82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20488" name="Text Box 21"/>
            <p:cNvSpPr txBox="1">
              <a:spLocks noChangeArrowheads="1"/>
            </p:cNvSpPr>
            <p:nvPr/>
          </p:nvSpPr>
          <p:spPr bwMode="auto">
            <a:xfrm>
              <a:off x="720" y="1165"/>
              <a:ext cx="427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1">
                  <a:cs typeface="Arial" charset="0"/>
                </a:rPr>
                <a:t>In 1900 a secret society, “The Righteous Harmonious Fists,” launched an attempt to drive the “foreign devils” out of China.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9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4495800" y="1714500"/>
            <a:ext cx="4419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China had been forced </a:t>
            </a:r>
            <a:br>
              <a:rPr lang="en-US" altLang="en-US">
                <a:cs typeface="Arial" charset="0"/>
              </a:rPr>
            </a:br>
            <a:r>
              <a:rPr lang="en-US" altLang="en-US">
                <a:cs typeface="Arial" charset="0"/>
              </a:rPr>
              <a:t>to grant concessions to foreigners again.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Schools were changed, </a:t>
            </a:r>
            <a:br>
              <a:rPr lang="en-US" altLang="en-US">
                <a:cs typeface="Arial" charset="0"/>
              </a:rPr>
            </a:br>
            <a:r>
              <a:rPr lang="en-US" altLang="en-US">
                <a:cs typeface="Arial" charset="0"/>
              </a:rPr>
              <a:t>and women were now allowed to attend.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cs typeface="Arial" charset="0"/>
              </a:rPr>
              <a:t> China began to expand economically; a business class emerged.</a:t>
            </a:r>
          </a:p>
        </p:txBody>
      </p:sp>
      <p:sp>
        <p:nvSpPr>
          <p:cNvPr id="778243" name="AutoShape 3"/>
          <p:cNvSpPr>
            <a:spLocks noChangeArrowheads="1"/>
          </p:cNvSpPr>
          <p:nvPr/>
        </p:nvSpPr>
        <p:spPr bwMode="auto">
          <a:xfrm rot="5400000" flipH="1">
            <a:off x="1028700" y="1638300"/>
            <a:ext cx="2971800" cy="3352800"/>
          </a:xfrm>
          <a:prstGeom prst="upArrowCallout">
            <a:avLst>
              <a:gd name="adj1" fmla="val 17315"/>
              <a:gd name="adj2" fmla="val 14583"/>
              <a:gd name="adj3" fmla="val 11538"/>
              <a:gd name="adj4" fmla="val 8205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39800" y="1930400"/>
            <a:ext cx="2667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As a result </a:t>
            </a:r>
            <a:br>
              <a:rPr lang="en-US" altLang="en-US" b="1">
                <a:cs typeface="Arial" charset="0"/>
              </a:rPr>
            </a:br>
            <a:r>
              <a:rPr lang="en-US" altLang="en-US" b="1">
                <a:cs typeface="Arial" charset="0"/>
              </a:rPr>
              <a:t>of the Boxer Rebellion, even conservatives had to admit that China needed to modernize.</a:t>
            </a:r>
          </a:p>
        </p:txBody>
      </p:sp>
    </p:spTree>
    <p:extLst>
      <p:ext uri="{BB962C8B-B14F-4D97-AF65-F5344CB8AC3E}">
        <p14:creationId xmlns:p14="http://schemas.microsoft.com/office/powerpoint/2010/main" val="34309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7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AutoShape 2"/>
          <p:cNvSpPr>
            <a:spLocks noChangeArrowheads="1"/>
          </p:cNvSpPr>
          <p:nvPr/>
        </p:nvSpPr>
        <p:spPr bwMode="auto">
          <a:xfrm rot="10792560" flipH="1">
            <a:off x="457200" y="2109788"/>
            <a:ext cx="8229600" cy="1614487"/>
          </a:xfrm>
          <a:prstGeom prst="upArrowCallout">
            <a:avLst>
              <a:gd name="adj1" fmla="val 37642"/>
              <a:gd name="adj2" fmla="val 32008"/>
              <a:gd name="adj3" fmla="val 24014"/>
              <a:gd name="adj4" fmla="val 6802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22531" name="Text Box 129"/>
          <p:cNvSpPr txBox="1">
            <a:spLocks noChangeArrowheads="1"/>
          </p:cNvSpPr>
          <p:nvPr/>
        </p:nvSpPr>
        <p:spPr bwMode="auto">
          <a:xfrm>
            <a:off x="838200" y="2270125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Though the Boxer Rebellion failed, the flames of Chinese nationalism had been fanned.</a:t>
            </a:r>
          </a:p>
        </p:txBody>
      </p:sp>
      <p:sp>
        <p:nvSpPr>
          <p:cNvPr id="34820" name="Text Box 130"/>
          <p:cNvSpPr txBox="1">
            <a:spLocks noChangeArrowheads="1"/>
          </p:cNvSpPr>
          <p:nvPr/>
        </p:nvSpPr>
        <p:spPr bwMode="auto">
          <a:xfrm>
            <a:off x="457200" y="419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33CC"/>
                </a:solidFill>
              </a:rPr>
              <a:t>By the early 1900s, reformers created a constitutional monarchy, and some even called for a republic.</a:t>
            </a:r>
          </a:p>
        </p:txBody>
      </p:sp>
    </p:spTree>
    <p:extLst>
      <p:ext uri="{BB962C8B-B14F-4D97-AF65-F5344CB8AC3E}">
        <p14:creationId xmlns:p14="http://schemas.microsoft.com/office/powerpoint/2010/main" val="4543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h25_images_wh_se_p0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209800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57200" y="1495425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In 1911 a rebellion overthrew the Qing dynasty. </a:t>
            </a:r>
            <a:endParaRPr lang="en-US" altLang="en-US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200400" y="2209800"/>
            <a:ext cx="5257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A republic was set up under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Sun Yixian,</a:t>
            </a:r>
            <a:r>
              <a:rPr lang="en-US" altLang="en-US" b="1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who advocated the “Three Principles of the People.”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200400" y="3505200"/>
            <a:ext cx="5638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1"/>
              <a:t>Nationalism</a:t>
            </a:r>
            <a:r>
              <a:rPr lang="en-US" altLang="en-US"/>
              <a:t>—removal of foreigners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1"/>
              <a:t>Democracy—</a:t>
            </a:r>
            <a:r>
              <a:rPr lang="en-US" altLang="en-US"/>
              <a:t>representative government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1"/>
              <a:t>Livelihood —</a:t>
            </a:r>
            <a:r>
              <a:rPr lang="en-US" altLang="en-US"/>
              <a:t>economic security </a:t>
            </a:r>
            <a:br>
              <a:rPr lang="en-US" altLang="en-US"/>
            </a:br>
            <a:r>
              <a:rPr lang="en-US" altLang="en-US"/>
              <a:t>for Chinese people</a:t>
            </a:r>
          </a:p>
        </p:txBody>
      </p:sp>
    </p:spTree>
    <p:extLst>
      <p:ext uri="{BB962C8B-B14F-4D97-AF65-F5344CB8AC3E}">
        <p14:creationId xmlns:p14="http://schemas.microsoft.com/office/powerpoint/2010/main" val="30161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9200" y="1725613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b="1"/>
              <a:t>How did Western powers use war and diplomacy to gain power in Qing China?</a:t>
            </a:r>
            <a:endParaRPr lang="en-US" altLang="en-US">
              <a:latin typeface="Arial" charset="0"/>
            </a:endParaRPr>
          </a:p>
        </p:txBody>
      </p:sp>
      <p:pic>
        <p:nvPicPr>
          <p:cNvPr id="8196" name="Picture 19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AutoShape 2"/>
          <p:cNvSpPr>
            <a:spLocks noChangeArrowheads="1"/>
          </p:cNvSpPr>
          <p:nvPr/>
        </p:nvSpPr>
        <p:spPr bwMode="auto">
          <a:xfrm rot="10792560" flipH="1">
            <a:off x="838200" y="1817688"/>
            <a:ext cx="7467600" cy="1562100"/>
          </a:xfrm>
          <a:prstGeom prst="upArrowCallout">
            <a:avLst>
              <a:gd name="adj1" fmla="val 49156"/>
              <a:gd name="adj2" fmla="val 41799"/>
              <a:gd name="adj3" fmla="val 24014"/>
              <a:gd name="adj4" fmla="val 6358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9219" name="Text Box 129"/>
          <p:cNvSpPr txBox="1">
            <a:spLocks noChangeArrowheads="1"/>
          </p:cNvSpPr>
          <p:nvPr/>
        </p:nvSpPr>
        <p:spPr bwMode="auto">
          <a:xfrm>
            <a:off x="990600" y="1887538"/>
            <a:ext cx="7162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/>
              <a:t>India was a land of great diversity. Britain exploited that diversity to gain control.</a:t>
            </a:r>
          </a:p>
        </p:txBody>
      </p:sp>
      <p:sp>
        <p:nvSpPr>
          <p:cNvPr id="764932" name="Text Box 130"/>
          <p:cNvSpPr txBox="1">
            <a:spLocks noChangeArrowheads="1"/>
          </p:cNvSpPr>
          <p:nvPr/>
        </p:nvSpPr>
        <p:spPr bwMode="auto">
          <a:xfrm>
            <a:off x="838200" y="3587750"/>
            <a:ext cx="7467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0"/>
              <a:t>India was home to many cultures and peoples. When the Mughal empire began to crumble, these groups could not unite to expel outsiders.</a:t>
            </a:r>
          </a:p>
        </p:txBody>
      </p:sp>
      <p:sp>
        <p:nvSpPr>
          <p:cNvPr id="5" name="Text Box 130"/>
          <p:cNvSpPr txBox="1">
            <a:spLocks noChangeArrowheads="1"/>
          </p:cNvSpPr>
          <p:nvPr/>
        </p:nvSpPr>
        <p:spPr bwMode="auto">
          <a:xfrm>
            <a:off x="838200" y="5181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33CC"/>
                </a:solidFill>
              </a:rPr>
              <a:t>Britain took advantage by encouraging competition between rival princes.</a:t>
            </a:r>
          </a:p>
        </p:txBody>
      </p:sp>
    </p:spTree>
    <p:extLst>
      <p:ext uri="{BB962C8B-B14F-4D97-AF65-F5344CB8AC3E}">
        <p14:creationId xmlns:p14="http://schemas.microsoft.com/office/powerpoint/2010/main" val="5887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autoUpdateAnimBg="0"/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AutoShape 2"/>
          <p:cNvSpPr>
            <a:spLocks noChangeArrowheads="1"/>
          </p:cNvSpPr>
          <p:nvPr/>
        </p:nvSpPr>
        <p:spPr bwMode="auto">
          <a:xfrm rot="5400000" flipH="1">
            <a:off x="511175" y="1774825"/>
            <a:ext cx="3321050" cy="3429000"/>
          </a:xfrm>
          <a:prstGeom prst="upArrowCallout">
            <a:avLst>
              <a:gd name="adj1" fmla="val 20843"/>
              <a:gd name="adj2" fmla="val 18875"/>
              <a:gd name="adj3" fmla="val 11188"/>
              <a:gd name="adj4" fmla="val 8293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2667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cs typeface="Arial" charset="0"/>
              </a:rPr>
              <a:t>The East India Company’s goal was to make money, which it did, but British policies aimed to improve India as well.</a:t>
            </a: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4038600" y="1730375"/>
            <a:ext cx="4648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Roads were improved and banditry was reduced.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They pushed for social changes such as the ending slavery and the caste system.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Sati,</a:t>
            </a:r>
            <a:r>
              <a:rPr lang="en-US" altLang="en-US" b="0"/>
              <a:t> the practice of a </a:t>
            </a:r>
            <a:br>
              <a:rPr lang="en-US" altLang="en-US" b="0"/>
            </a:br>
            <a:r>
              <a:rPr lang="en-US" altLang="en-US" b="0"/>
              <a:t>wife’s killing herself on her husband’s funeral fire, </a:t>
            </a:r>
            <a:br>
              <a:rPr lang="en-US" altLang="en-US" b="0"/>
            </a:br>
            <a:r>
              <a:rPr lang="en-US" altLang="en-US" b="0"/>
              <a:t>was banned.</a:t>
            </a:r>
          </a:p>
        </p:txBody>
      </p:sp>
    </p:spTree>
    <p:extLst>
      <p:ext uri="{BB962C8B-B14F-4D97-AF65-F5344CB8AC3E}">
        <p14:creationId xmlns:p14="http://schemas.microsoft.com/office/powerpoint/2010/main" val="5615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6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h24_images_wh_se_p0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7700"/>
            <a:ext cx="364966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7200" y="1495425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British insensitivity to local customs led to the bloody Sepoy Rebellion in 1857.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530600" y="2819400"/>
            <a:ext cx="5105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</a:t>
            </a:r>
            <a:r>
              <a:rPr lang="en-US" altLang="en-US">
                <a:solidFill>
                  <a:srgbClr val="FF0000"/>
                </a:solidFill>
              </a:rPr>
              <a:t>sepoys</a:t>
            </a:r>
            <a:r>
              <a:rPr lang="en-US" altLang="en-US" b="0"/>
              <a:t> were Indian soldiers hired to fight for the British.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 British issued a number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of rules that angered the sepoys and finally provoked them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to rebel.</a:t>
            </a:r>
          </a:p>
        </p:txBody>
      </p:sp>
    </p:spTree>
    <p:extLst>
      <p:ext uri="{BB962C8B-B14F-4D97-AF65-F5344CB8AC3E}">
        <p14:creationId xmlns:p14="http://schemas.microsoft.com/office/powerpoint/2010/main" val="4858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466725" y="1819275"/>
            <a:ext cx="8220075" cy="396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-96" charset="0"/>
            </a:endParaRPr>
          </a:p>
        </p:txBody>
      </p:sp>
      <p:graphicFrame>
        <p:nvGraphicFramePr>
          <p:cNvPr id="770105" name="Group 57"/>
          <p:cNvGraphicFramePr>
            <a:graphicFrameLocks noGrp="1"/>
          </p:cNvGraphicFramePr>
          <p:nvPr/>
        </p:nvGraphicFramePr>
        <p:xfrm>
          <a:off x="546100" y="1897063"/>
          <a:ext cx="8045450" cy="3810000"/>
        </p:xfrm>
        <a:graphic>
          <a:graphicData uri="http://schemas.openxmlformats.org/drawingml/2006/table">
            <a:tbl>
              <a:tblPr/>
              <a:tblGrid>
                <a:gridCol w="3549650"/>
                <a:gridCol w="4495800"/>
              </a:tblGrid>
              <a:tr h="683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Sepoys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 were ordered to serve overseas.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For high-caste Hindus, such travel was forbidden.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Company rules allowed Hindu widows to remarry.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The sepoys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saw this violation 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of Hindu practice as an attempt to Christianize them.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-96" charset="0"/>
                        </a:rPr>
                        <a:t>New rifles were issued in 1857. To load the rifle one had to bite off the end of a bullet cartridge.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The cartridges were greased with cow or pig fat. Cows were sacred animals 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96" charset="0"/>
                        </a:rPr>
                        <a:t>to Hindus, and pigs were forbidden to Muslims.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29200" y="3814763"/>
            <a:ext cx="3276600" cy="1981200"/>
            <a:chOff x="5029200" y="3815556"/>
            <a:chExt cx="3276600" cy="1981200"/>
          </a:xfrm>
        </p:grpSpPr>
        <p:sp>
          <p:nvSpPr>
            <p:cNvPr id="766979" name="Rectangle 3"/>
            <p:cNvSpPr>
              <a:spLocks noChangeArrowheads="1"/>
            </p:cNvSpPr>
            <p:nvPr/>
          </p:nvSpPr>
          <p:spPr bwMode="auto">
            <a:xfrm>
              <a:off x="5029200" y="3815556"/>
              <a:ext cx="3276600" cy="19812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0">
                <a:latin typeface="Verdana" pitchFamily="-96" charset="0"/>
              </a:endParaRPr>
            </a:p>
          </p:txBody>
        </p:sp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5295900" y="4083844"/>
              <a:ext cx="2743200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cs typeface="Arial" charset="0"/>
                </a:rPr>
                <a:t>British troops retaliated, killing thousands of unarmed Indians.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191000" y="4424363"/>
            <a:ext cx="1066800" cy="762000"/>
          </a:xfrm>
          <a:prstGeom prst="rightArrow">
            <a:avLst>
              <a:gd name="adj1" fmla="val 50000"/>
              <a:gd name="adj2" fmla="val 48977"/>
            </a:avLst>
          </a:prstGeom>
          <a:gradFill flip="none" rotWithShape="1">
            <a:gsLst>
              <a:gs pos="0">
                <a:srgbClr val="83D7E5"/>
              </a:gs>
              <a:gs pos="100000">
                <a:srgbClr val="FED273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8200" y="3810000"/>
            <a:ext cx="3505200" cy="1992313"/>
            <a:chOff x="838200" y="3810000"/>
            <a:chExt cx="3505200" cy="1992313"/>
          </a:xfrm>
        </p:grpSpPr>
        <p:sp>
          <p:nvSpPr>
            <p:cNvPr id="766984" name="Rectangle 8"/>
            <p:cNvSpPr>
              <a:spLocks noChangeArrowheads="1"/>
            </p:cNvSpPr>
            <p:nvPr/>
          </p:nvSpPr>
          <p:spPr bwMode="auto">
            <a:xfrm>
              <a:off x="838200" y="3810000"/>
              <a:ext cx="3505200" cy="1992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0">
                <a:latin typeface="Verdana" pitchFamily="-96" charset="0"/>
              </a:endParaRPr>
            </a:p>
          </p:txBody>
        </p:sp>
        <p:sp>
          <p:nvSpPr>
            <p:cNvPr id="13322" name="Text Box 21"/>
            <p:cNvSpPr txBox="1">
              <a:spLocks noChangeArrowheads="1"/>
            </p:cNvSpPr>
            <p:nvPr/>
          </p:nvSpPr>
          <p:spPr bwMode="auto">
            <a:xfrm>
              <a:off x="939800" y="3922713"/>
              <a:ext cx="3317875" cy="176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b="0">
                  <a:cs typeface="Arial" charset="0"/>
                </a:rPr>
                <a:t>The sepoys rose in rebellion against the British. Some massacred British civilians.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2171700" y="3048000"/>
            <a:ext cx="838200" cy="800100"/>
          </a:xfrm>
          <a:prstGeom prst="downArrow">
            <a:avLst>
              <a:gd name="adj1" fmla="val 50000"/>
              <a:gd name="adj2" fmla="val 40837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838200" y="1828800"/>
            <a:ext cx="7467600" cy="1316038"/>
            <a:chOff x="663" y="1104"/>
            <a:chExt cx="4633" cy="829"/>
          </a:xfrm>
        </p:grpSpPr>
        <p:sp>
          <p:nvSpPr>
            <p:cNvPr id="766988" name="Rectangle 12"/>
            <p:cNvSpPr>
              <a:spLocks noChangeArrowheads="1"/>
            </p:cNvSpPr>
            <p:nvPr/>
          </p:nvSpPr>
          <p:spPr bwMode="auto">
            <a:xfrm>
              <a:off x="663" y="1104"/>
              <a:ext cx="4633" cy="82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-96" charset="0"/>
              </a:endParaRPr>
            </a:p>
          </p:txBody>
        </p:sp>
        <p:sp>
          <p:nvSpPr>
            <p:cNvPr id="13320" name="Text Box 21"/>
            <p:cNvSpPr txBox="1">
              <a:spLocks noChangeArrowheads="1"/>
            </p:cNvSpPr>
            <p:nvPr/>
          </p:nvSpPr>
          <p:spPr bwMode="auto">
            <a:xfrm>
              <a:off x="720" y="1165"/>
              <a:ext cx="451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b="0">
                  <a:cs typeface="Arial" charset="0"/>
                </a:rPr>
                <a:t>When sepoys were ordered to load their rifles they refused. These resisters were arrested for failing to follow orders.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838200" y="1444625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After the Sepoy Rebellion, Britain took control of India from the East India Company.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4495800" y="2514600"/>
            <a:ext cx="4038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British troops were sent </a:t>
            </a:r>
            <a:br>
              <a:rPr lang="en-US" altLang="en-US" b="0"/>
            </a:br>
            <a:r>
              <a:rPr lang="en-US" altLang="en-US" b="0"/>
              <a:t>to India, and Indians were taxed to pay for them.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Indians were angered at how Britain extracted great wealth from India.</a:t>
            </a:r>
          </a:p>
        </p:txBody>
      </p:sp>
      <p:pic>
        <p:nvPicPr>
          <p:cNvPr id="14340" name="Picture 5" descr="WH-Ch24_S4_Ind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3385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1330</Words>
  <Application>Microsoft Office PowerPoint</Application>
  <PresentationFormat>On-screen Show (4:3)</PresentationFormat>
  <Paragraphs>117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Unit 10  Nationalism, Militarism and Imperialism</vt:lpstr>
      <vt:lpstr>24-4 The British Take Over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24-5 China and the New Imperialism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 Nationalism, Militarism and Imperialism</dc:title>
  <dc:creator>shawiakm</dc:creator>
  <cp:lastModifiedBy>shawiakm</cp:lastModifiedBy>
  <cp:revision>4</cp:revision>
  <dcterms:created xsi:type="dcterms:W3CDTF">2014-02-06T22:22:22Z</dcterms:created>
  <dcterms:modified xsi:type="dcterms:W3CDTF">2014-02-07T16:12:22Z</dcterms:modified>
</cp:coreProperties>
</file>