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C8414-94F3-46D4-9558-5167B485CF65}" type="datetimeFigureOut">
              <a:rPr lang="en-US" smtClean="0"/>
              <a:t>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DD0B1-2F42-4B9B-8B65-7ECE89C61640}" type="slidenum">
              <a:rPr lang="en-US" smtClean="0"/>
              <a:t>‹#›</a:t>
            </a:fld>
            <a:endParaRPr lang="en-US"/>
          </a:p>
        </p:txBody>
      </p:sp>
    </p:spTree>
    <p:extLst>
      <p:ext uri="{BB962C8B-B14F-4D97-AF65-F5344CB8AC3E}">
        <p14:creationId xmlns:p14="http://schemas.microsoft.com/office/powerpoint/2010/main" val="311363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CFB67747-EB02-4446-ADB7-637B449F4158}" type="slidenum">
              <a:rPr lang="en-US" altLang="en-US" sz="1200"/>
              <a:pPr algn="r" eaLnBrk="1" hangingPunct="1"/>
              <a:t>3</a:t>
            </a:fld>
            <a:endParaRPr lang="en-US" altLang="en-US" sz="1200"/>
          </a:p>
        </p:txBody>
      </p:sp>
      <p:sp>
        <p:nvSpPr>
          <p:cNvPr id="20483" name="Rectangle 2"/>
          <p:cNvSpPr>
            <a:spLocks noRo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30086F4D-6D8A-481B-B870-19456B61A4E4}" type="slidenum">
              <a:rPr lang="en-US" altLang="en-US" sz="1200"/>
              <a:pPr algn="r" eaLnBrk="1" hangingPunct="1"/>
              <a:t>12</a:t>
            </a:fld>
            <a:endParaRPr lang="en-US" altLang="en-US" sz="1200"/>
          </a:p>
        </p:txBody>
      </p:sp>
      <p:sp>
        <p:nvSpPr>
          <p:cNvPr id="19459" name="Rectangle 2"/>
          <p:cNvSpPr>
            <a:spLocks noRo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p>
            <a:pPr>
              <a:defRPr/>
            </a:pPr>
            <a:fld id="{F8A74094-A832-40D4-94B7-4E7D59C9F857}"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ABB976-DEBB-4271-9062-FBBF64774B88}" type="slidenum">
              <a:rPr lang="en-US" altLang="en-US" smtClean="0"/>
              <a:pPr eaLnBrk="1" hangingPunct="1"/>
              <a:t>15</a:t>
            </a:fld>
            <a:endParaRPr lang="en-US" altLang="en-US" smtClean="0"/>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62DD5E4-B3C6-49C7-90C3-6A5737D24B5E}" type="slidenum">
              <a:rPr lang="en-US" altLang="en-US" sz="1200"/>
              <a:pPr algn="r" eaLnBrk="1" hangingPunct="1"/>
              <a:t>15</a:t>
            </a:fld>
            <a:endParaRPr lang="en-US" altLang="en-US" sz="1200"/>
          </a:p>
        </p:txBody>
      </p:sp>
      <p:sp>
        <p:nvSpPr>
          <p:cNvPr id="23556" name="Rectangle 2"/>
          <p:cNvSpPr>
            <a:spLocks noRo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76BB95-81E8-4852-BE7D-114FF3B89CE8}" type="slidenum">
              <a:rPr lang="en-US" altLang="en-US" smtClean="0"/>
              <a:pPr eaLnBrk="1" hangingPunct="1"/>
              <a:t>16</a:t>
            </a:fld>
            <a:endParaRPr lang="en-US" altLang="en-US" smtClean="0"/>
          </a:p>
        </p:txBody>
      </p:sp>
      <p:sp>
        <p:nvSpPr>
          <p:cNvPr id="24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98066BC-ED9C-4E3B-AAC1-8DFB1D6E11D5}" type="slidenum">
              <a:rPr lang="en-US" altLang="en-US" sz="1200"/>
              <a:pPr algn="r" eaLnBrk="1" hangingPunct="1"/>
              <a:t>16</a:t>
            </a:fld>
            <a:endParaRPr lang="en-US" altLang="en-US" sz="1200"/>
          </a:p>
        </p:txBody>
      </p:sp>
      <p:sp>
        <p:nvSpPr>
          <p:cNvPr id="24580" name="Rectangle 2"/>
          <p:cNvSpPr>
            <a:spLocks noRo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29A540-716E-4F5B-A39E-6A16B2ADDF3A}" type="slidenum">
              <a:rPr lang="en-US" altLang="en-US" smtClean="0"/>
              <a:pPr eaLnBrk="1" hangingPunct="1"/>
              <a:t>17</a:t>
            </a:fld>
            <a:endParaRPr lang="en-US" altLang="en-US" smtClean="0"/>
          </a:p>
        </p:txBody>
      </p:sp>
      <p:sp>
        <p:nvSpPr>
          <p:cNvPr id="256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6805458-1E2B-474A-BC5B-3DF9BC488517}" type="slidenum">
              <a:rPr lang="en-US" altLang="en-US" sz="1200"/>
              <a:pPr algn="r" eaLnBrk="1" hangingPunct="1"/>
              <a:t>17</a:t>
            </a:fld>
            <a:endParaRPr lang="en-US" altLang="en-US" sz="1200"/>
          </a:p>
        </p:txBody>
      </p:sp>
      <p:sp>
        <p:nvSpPr>
          <p:cNvPr id="25604" name="Rectangle 2"/>
          <p:cNvSpPr>
            <a:spLocks noRo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B361D8-6136-4A4B-95B7-6EBA143B8CDB}" type="slidenum">
              <a:rPr lang="en-US" altLang="en-US" smtClean="0"/>
              <a:pPr eaLnBrk="1" hangingPunct="1"/>
              <a:t>18</a:t>
            </a:fld>
            <a:endParaRPr lang="en-US" altLang="en-US" smtClean="0"/>
          </a:p>
        </p:txBody>
      </p:sp>
      <p:sp>
        <p:nvSpPr>
          <p:cNvPr id="26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969472-861E-4D47-81E9-AAFB01318647}" type="slidenum">
              <a:rPr lang="en-US" altLang="en-US" sz="1200"/>
              <a:pPr algn="r" eaLnBrk="1" hangingPunct="1"/>
              <a:t>18</a:t>
            </a:fld>
            <a:endParaRPr lang="en-US" altLang="en-US" sz="1200"/>
          </a:p>
        </p:txBody>
      </p:sp>
      <p:sp>
        <p:nvSpPr>
          <p:cNvPr id="26628" name="Rectangle 2"/>
          <p:cNvSpPr>
            <a:spLocks noRo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35DA8A-F15E-44E3-9334-8B913894808A}" type="slidenum">
              <a:rPr lang="en-US" altLang="en-US" smtClean="0"/>
              <a:pPr eaLnBrk="1" hangingPunct="1"/>
              <a:t>19</a:t>
            </a:fld>
            <a:endParaRPr lang="en-US" altLang="en-US" smtClean="0"/>
          </a:p>
        </p:txBody>
      </p:sp>
      <p:sp>
        <p:nvSpPr>
          <p:cNvPr id="276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78E0D30-3BE4-498F-9AFE-35C706709A61}" type="slidenum">
              <a:rPr lang="en-US" altLang="en-US" sz="1200"/>
              <a:pPr algn="r" eaLnBrk="1" hangingPunct="1"/>
              <a:t>19</a:t>
            </a:fld>
            <a:endParaRPr lang="en-US" altLang="en-US" sz="1200"/>
          </a:p>
        </p:txBody>
      </p:sp>
      <p:sp>
        <p:nvSpPr>
          <p:cNvPr id="27652" name="Rectangle 2"/>
          <p:cNvSpPr>
            <a:spLocks noRo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C50772-2131-4FEB-8F2E-A35926F81E85}" type="slidenum">
              <a:rPr lang="en-US" altLang="en-US" smtClean="0"/>
              <a:pPr eaLnBrk="1" hangingPunct="1"/>
              <a:t>20</a:t>
            </a:fld>
            <a:endParaRPr lang="en-US" altLang="en-US" smtClean="0"/>
          </a:p>
        </p:txBody>
      </p:sp>
      <p:sp>
        <p:nvSpPr>
          <p:cNvPr id="28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BF497D4-F7C5-4307-A2BF-1EA241895E81}" type="slidenum">
              <a:rPr lang="en-US" altLang="en-US" sz="1200"/>
              <a:pPr algn="r" eaLnBrk="1" hangingPunct="1"/>
              <a:t>20</a:t>
            </a:fld>
            <a:endParaRPr lang="en-US" altLang="en-US" sz="1200"/>
          </a:p>
        </p:txBody>
      </p:sp>
      <p:sp>
        <p:nvSpPr>
          <p:cNvPr id="28676" name="Rectangle 2"/>
          <p:cNvSpPr>
            <a:spLocks noRo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DBDDDD-5C6E-447E-AF8C-473FD764F1CD}" type="slidenum">
              <a:rPr lang="en-US" altLang="en-US" smtClean="0"/>
              <a:pPr eaLnBrk="1" hangingPunct="1"/>
              <a:t>21</a:t>
            </a:fld>
            <a:endParaRPr lang="en-US" altLang="en-US" smtClean="0"/>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DCB577-C589-4529-9E35-D4FE43214668}" type="slidenum">
              <a:rPr lang="en-US" altLang="en-US" sz="1200"/>
              <a:pPr algn="r" eaLnBrk="1" hangingPunct="1"/>
              <a:t>21</a:t>
            </a:fld>
            <a:endParaRPr lang="en-US" altLang="en-US" sz="1200"/>
          </a:p>
        </p:txBody>
      </p:sp>
      <p:sp>
        <p:nvSpPr>
          <p:cNvPr id="29700" name="Rectangle 2"/>
          <p:cNvSpPr>
            <a:spLocks noRo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D8F9D2-DFFB-4E65-AD6B-3F0AA0C43923}" type="slidenum">
              <a:rPr lang="en-US" altLang="en-US" smtClean="0"/>
              <a:pPr eaLnBrk="1" hangingPunct="1"/>
              <a:t>22</a:t>
            </a:fld>
            <a:endParaRPr lang="en-US" altLang="en-US" smtClean="0"/>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DDA9D03-FBC6-433D-AC2D-C4546B989068}" type="slidenum">
              <a:rPr lang="en-US" altLang="en-US" sz="1200"/>
              <a:pPr algn="r" eaLnBrk="1" hangingPunct="1"/>
              <a:t>22</a:t>
            </a:fld>
            <a:endParaRPr lang="en-US" altLang="en-US" sz="1200"/>
          </a:p>
        </p:txBody>
      </p:sp>
      <p:sp>
        <p:nvSpPr>
          <p:cNvPr id="30724" name="Rectangle 2"/>
          <p:cNvSpPr>
            <a:spLocks noRo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C96D97FF-17EB-4B22-B01A-87D8EF106567}" type="slidenum">
              <a:rPr lang="en-US" altLang="en-US" sz="1200"/>
              <a:pPr algn="r" eaLnBrk="1" hangingPunct="1"/>
              <a:t>4</a:t>
            </a:fld>
            <a:endParaRPr lang="en-US" altLang="en-US" sz="1200"/>
          </a:p>
        </p:txBody>
      </p:sp>
      <p:sp>
        <p:nvSpPr>
          <p:cNvPr id="21507" name="Rectangle 2"/>
          <p:cNvSpPr>
            <a:spLocks noRo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1424C9-A544-4BE1-BA25-FDDF9EB79577}" type="slidenum">
              <a:rPr lang="en-US" altLang="en-US" smtClean="0"/>
              <a:pPr eaLnBrk="1" hangingPunct="1"/>
              <a:t>23</a:t>
            </a:fld>
            <a:endParaRPr lang="en-US" altLang="en-US" smtClean="0"/>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5CEAC2C-C062-4FD3-8DAC-CE36074AB50F}" type="slidenum">
              <a:rPr lang="en-US" altLang="en-US" sz="1200"/>
              <a:pPr algn="r" eaLnBrk="1" hangingPunct="1"/>
              <a:t>23</a:t>
            </a:fld>
            <a:endParaRPr lang="en-US" altLang="en-US" sz="1200"/>
          </a:p>
        </p:txBody>
      </p:sp>
      <p:sp>
        <p:nvSpPr>
          <p:cNvPr id="31748" name="Rectangle 2"/>
          <p:cNvSpPr>
            <a:spLocks noRo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B77F03-376C-433C-8245-CB003D07567D}" type="slidenum">
              <a:rPr lang="en-US" altLang="en-US" smtClean="0"/>
              <a:pPr eaLnBrk="1" hangingPunct="1"/>
              <a:t>24</a:t>
            </a:fld>
            <a:endParaRPr lang="en-US" altLang="en-US" smtClean="0"/>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42AA2BC-04FE-4394-9AAE-6C8551C6C934}" type="slidenum">
              <a:rPr lang="en-US" altLang="en-US" sz="1200"/>
              <a:pPr algn="r" eaLnBrk="1" hangingPunct="1"/>
              <a:t>24</a:t>
            </a:fld>
            <a:endParaRPr lang="en-US" altLang="en-US" sz="1200"/>
          </a:p>
        </p:txBody>
      </p:sp>
      <p:sp>
        <p:nvSpPr>
          <p:cNvPr id="21508" name="Rectangle 2"/>
          <p:cNvSpPr>
            <a:spLocks noRo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B77F03-376C-433C-8245-CB003D07567D}" type="slidenum">
              <a:rPr lang="en-US" altLang="en-US" smtClean="0"/>
              <a:pPr eaLnBrk="1" hangingPunct="1"/>
              <a:t>25</a:t>
            </a:fld>
            <a:endParaRPr lang="en-US" altLang="en-US" smtClean="0"/>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42AA2BC-04FE-4394-9AAE-6C8551C6C934}" type="slidenum">
              <a:rPr lang="en-US" altLang="en-US" sz="1200"/>
              <a:pPr algn="r" eaLnBrk="1" hangingPunct="1"/>
              <a:t>25</a:t>
            </a:fld>
            <a:endParaRPr lang="en-US" altLang="en-US" sz="1200"/>
          </a:p>
        </p:txBody>
      </p:sp>
      <p:sp>
        <p:nvSpPr>
          <p:cNvPr id="21508" name="Rectangle 2"/>
          <p:cNvSpPr>
            <a:spLocks noRo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D326025D-3222-4334-931B-311E10014FA7}" type="slidenum">
              <a:rPr lang="en-US" altLang="en-US" sz="1200"/>
              <a:pPr algn="r" eaLnBrk="1" hangingPunct="1"/>
              <a:t>5</a:t>
            </a:fld>
            <a:endParaRPr lang="en-US" altLang="en-US" sz="1200"/>
          </a:p>
        </p:txBody>
      </p:sp>
      <p:sp>
        <p:nvSpPr>
          <p:cNvPr id="22531" name="Rectangle 2"/>
          <p:cNvSpPr>
            <a:spLocks noRo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fld id="{DBADB89E-87ED-4C77-82B6-A425997AC669}" type="slidenum">
              <a:rPr lang="en-US" altLang="en-US" sz="1200" smtClean="0"/>
              <a:pPr eaLnBrk="1" hangingPunct="1"/>
              <a:t>6</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77BEE27C-FF4A-4133-9A05-262BCBF95FD9}" type="slidenum">
              <a:rPr lang="en-US" altLang="en-US" sz="1200"/>
              <a:pPr algn="r" eaLnBrk="1" hangingPunct="1"/>
              <a:t>7</a:t>
            </a:fld>
            <a:endParaRPr lang="en-US" altLang="en-US" sz="1200"/>
          </a:p>
        </p:txBody>
      </p:sp>
      <p:sp>
        <p:nvSpPr>
          <p:cNvPr id="24579" name="Rectangle 2"/>
          <p:cNvSpPr>
            <a:spLocks noRo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59754C54-B89A-46E8-9AC7-6046F1A70D0B}" type="slidenum">
              <a:rPr lang="en-US" altLang="en-US" sz="1200"/>
              <a:pPr algn="r" eaLnBrk="1" hangingPunct="1"/>
              <a:t>8</a:t>
            </a:fld>
            <a:endParaRPr lang="en-US" altLang="en-US" sz="1200"/>
          </a:p>
        </p:txBody>
      </p:sp>
      <p:sp>
        <p:nvSpPr>
          <p:cNvPr id="25603" name="Rectangle 2"/>
          <p:cNvSpPr>
            <a:spLocks noRo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561E5242-3B4E-4B28-BD54-77077B332792}" type="slidenum">
              <a:rPr lang="en-US" altLang="en-US" sz="1200"/>
              <a:pPr algn="r" eaLnBrk="1" hangingPunct="1"/>
              <a:t>9</a:t>
            </a:fld>
            <a:endParaRPr lang="en-US" altLang="en-US" sz="1200"/>
          </a:p>
        </p:txBody>
      </p:sp>
      <p:sp>
        <p:nvSpPr>
          <p:cNvPr id="26627" name="Rectangle 2"/>
          <p:cNvSpPr>
            <a:spLocks noRo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9D8BD4AB-61CB-441A-87AA-41DDB2260215}" type="slidenum">
              <a:rPr lang="en-US" altLang="en-US" sz="1200"/>
              <a:pPr algn="r" eaLnBrk="1" hangingPunct="1"/>
              <a:t>10</a:t>
            </a:fld>
            <a:endParaRPr lang="en-US" altLang="en-US" sz="1200"/>
          </a:p>
        </p:txBody>
      </p:sp>
      <p:sp>
        <p:nvSpPr>
          <p:cNvPr id="27651" name="Rectangle 2"/>
          <p:cNvSpPr>
            <a:spLocks noRo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F0BD0EB4-97CD-4D7B-BF50-66EAA1029CE2}" type="slidenum">
              <a:rPr lang="en-US" altLang="en-US" sz="1200"/>
              <a:pPr algn="r" eaLnBrk="1" hangingPunct="1"/>
              <a:t>11</a:t>
            </a:fld>
            <a:endParaRPr lang="en-US" altLang="en-US" sz="1200"/>
          </a:p>
        </p:txBody>
      </p:sp>
      <p:sp>
        <p:nvSpPr>
          <p:cNvPr id="19459" name="Rectangle 2"/>
          <p:cNvSpPr>
            <a:spLocks noRo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E2EFC-27B2-4A56-8BDE-2D3CEBB5153F}"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244402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2EFC-27B2-4A56-8BDE-2D3CEBB5153F}"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304845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2EFC-27B2-4A56-8BDE-2D3CEBB5153F}"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54956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2EFC-27B2-4A56-8BDE-2D3CEBB5153F}"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419919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2EFC-27B2-4A56-8BDE-2D3CEBB5153F}"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356289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2EFC-27B2-4A56-8BDE-2D3CEBB5153F}"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145904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2EFC-27B2-4A56-8BDE-2D3CEBB5153F}" type="datetimeFigureOut">
              <a:rPr lang="en-US" smtClean="0"/>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255335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2EFC-27B2-4A56-8BDE-2D3CEBB5153F}" type="datetimeFigureOut">
              <a:rPr lang="en-US" smtClean="0"/>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107450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2EFC-27B2-4A56-8BDE-2D3CEBB5153F}" type="datetimeFigureOut">
              <a:rPr lang="en-US" smtClean="0"/>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347238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2EFC-27B2-4A56-8BDE-2D3CEBB5153F}"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129007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2EFC-27B2-4A56-8BDE-2D3CEBB5153F}"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1CFA6-53A0-4579-B78A-6878E4FE2DC1}" type="slidenum">
              <a:rPr lang="en-US" smtClean="0"/>
              <a:t>‹#›</a:t>
            </a:fld>
            <a:endParaRPr lang="en-US"/>
          </a:p>
        </p:txBody>
      </p:sp>
    </p:spTree>
    <p:extLst>
      <p:ext uri="{BB962C8B-B14F-4D97-AF65-F5344CB8AC3E}">
        <p14:creationId xmlns:p14="http://schemas.microsoft.com/office/powerpoint/2010/main" val="97104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2EFC-27B2-4A56-8BDE-2D3CEBB5153F}" type="datetimeFigureOut">
              <a:rPr lang="en-US" smtClean="0"/>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1CFA6-53A0-4579-B78A-6878E4FE2DC1}" type="slidenum">
              <a:rPr lang="en-US" smtClean="0"/>
              <a:t>‹#›</a:t>
            </a:fld>
            <a:endParaRPr lang="en-US"/>
          </a:p>
        </p:txBody>
      </p:sp>
    </p:spTree>
    <p:extLst>
      <p:ext uri="{BB962C8B-B14F-4D97-AF65-F5344CB8AC3E}">
        <p14:creationId xmlns:p14="http://schemas.microsoft.com/office/powerpoint/2010/main" val="424619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youtube.com/watch?v=qdBvPvTQaZI"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fxrTD-kPp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11</a:t>
            </a:r>
            <a:br>
              <a:rPr lang="en-US" dirty="0" smtClean="0"/>
            </a:br>
            <a:r>
              <a:rPr lang="en-US" dirty="0" smtClean="0"/>
              <a:t>WWI and the Russian Revolution</a:t>
            </a:r>
            <a:endParaRPr lang="en-US" dirty="0"/>
          </a:p>
        </p:txBody>
      </p:sp>
      <p:sp>
        <p:nvSpPr>
          <p:cNvPr id="3" name="Subtitle 2"/>
          <p:cNvSpPr>
            <a:spLocks noGrp="1"/>
          </p:cNvSpPr>
          <p:nvPr>
            <p:ph type="subTitle" idx="1"/>
          </p:nvPr>
        </p:nvSpPr>
        <p:spPr/>
        <p:txBody>
          <a:bodyPr/>
          <a:lstStyle/>
          <a:p>
            <a:r>
              <a:rPr lang="en-US" dirty="0" smtClean="0">
                <a:solidFill>
                  <a:schemeClr val="tx1"/>
                </a:solidFill>
              </a:rPr>
              <a:t>Part 1</a:t>
            </a:r>
          </a:p>
        </p:txBody>
      </p:sp>
    </p:spTree>
    <p:extLst>
      <p:ext uri="{BB962C8B-B14F-4D97-AF65-F5344CB8AC3E}">
        <p14:creationId xmlns:p14="http://schemas.microsoft.com/office/powerpoint/2010/main" val="1397328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US" altLang="en-US"/>
          </a:p>
        </p:txBody>
      </p:sp>
      <p:sp>
        <p:nvSpPr>
          <p:cNvPr id="14339" name="Rectangle 11"/>
          <p:cNvSpPr>
            <a:spLocks noChangeArrowheads="1"/>
          </p:cNvSpPr>
          <p:nvPr/>
        </p:nvSpPr>
        <p:spPr bwMode="auto">
          <a:xfrm>
            <a:off x="838200" y="14986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2200" b="1">
                <a:latin typeface="Verdana" pitchFamily="34" charset="0"/>
              </a:rPr>
              <a:t>At the onset, the war brought a renewed sense of patriotism. </a:t>
            </a:r>
            <a:endParaRPr lang="en-US" altLang="en-US" sz="2200">
              <a:latin typeface="Verdana" pitchFamily="34" charset="0"/>
            </a:endParaRPr>
          </a:p>
        </p:txBody>
      </p:sp>
      <p:sp>
        <p:nvSpPr>
          <p:cNvPr id="14340" name="Rectangle 12"/>
          <p:cNvSpPr>
            <a:spLocks noChangeArrowheads="1"/>
          </p:cNvSpPr>
          <p:nvPr/>
        </p:nvSpPr>
        <p:spPr bwMode="auto">
          <a:xfrm>
            <a:off x="4572000" y="2532063"/>
            <a:ext cx="4191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Aft>
                <a:spcPts val="1588"/>
              </a:spcAft>
              <a:buClr>
                <a:schemeClr val="tx1"/>
              </a:buClr>
              <a:buSzPct val="80000"/>
              <a:buFont typeface="Verdana" pitchFamily="34" charset="0"/>
              <a:buChar char="•"/>
            </a:pPr>
            <a:r>
              <a:rPr lang="en-US" altLang="en-US" sz="2200">
                <a:latin typeface="Verdana" pitchFamily="34" charset="0"/>
              </a:rPr>
              <a:t>Young men rushed to enlist in what seemed like an exciting adventure.</a:t>
            </a:r>
          </a:p>
          <a:p>
            <a:pPr eaLnBrk="1" hangingPunct="1">
              <a:spcAft>
                <a:spcPts val="1588"/>
              </a:spcAft>
              <a:buClr>
                <a:schemeClr val="tx1"/>
              </a:buClr>
              <a:buSzPct val="80000"/>
              <a:buFont typeface="Verdana" pitchFamily="34" charset="0"/>
              <a:buChar char="•"/>
            </a:pPr>
            <a:r>
              <a:rPr lang="en-US" altLang="en-US" sz="2200">
                <a:latin typeface="Verdana" pitchFamily="34" charset="0"/>
              </a:rPr>
              <a:t>Patriotic fever helped governments divert </a:t>
            </a:r>
            <a:br>
              <a:rPr lang="en-US" altLang="en-US" sz="2200">
                <a:latin typeface="Verdana" pitchFamily="34" charset="0"/>
              </a:rPr>
            </a:br>
            <a:r>
              <a:rPr lang="en-US" altLang="en-US" sz="2200">
                <a:latin typeface="Verdana" pitchFamily="34" charset="0"/>
              </a:rPr>
              <a:t>attention from labor </a:t>
            </a:r>
            <a:br>
              <a:rPr lang="en-US" altLang="en-US" sz="2200">
                <a:latin typeface="Verdana" pitchFamily="34" charset="0"/>
              </a:rPr>
            </a:br>
            <a:r>
              <a:rPr lang="en-US" altLang="en-US" sz="2200">
                <a:latin typeface="Verdana" pitchFamily="34" charset="0"/>
              </a:rPr>
              <a:t>disputes or nationalist disturbances within </a:t>
            </a:r>
            <a:br>
              <a:rPr lang="en-US" altLang="en-US" sz="2200">
                <a:latin typeface="Verdana" pitchFamily="34" charset="0"/>
              </a:rPr>
            </a:br>
            <a:r>
              <a:rPr lang="en-US" altLang="en-US" sz="2200">
                <a:latin typeface="Verdana" pitchFamily="34" charset="0"/>
              </a:rPr>
              <a:t>their borders.</a:t>
            </a:r>
          </a:p>
        </p:txBody>
      </p:sp>
      <p:pic>
        <p:nvPicPr>
          <p:cNvPr id="14341" name="Picture 6" descr="ch26_images_wh_se_p0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34290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3075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ChangeArrowheads="1"/>
          </p:cNvSpPr>
          <p:nvPr/>
        </p:nvSpPr>
        <p:spPr bwMode="auto">
          <a:xfrm>
            <a:off x="1685925" y="50815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US" altLang="en-US"/>
          </a:p>
        </p:txBody>
      </p:sp>
      <p:sp>
        <p:nvSpPr>
          <p:cNvPr id="6148" name="Rectangle 20"/>
          <p:cNvSpPr>
            <a:spLocks noChangeArrowheads="1"/>
          </p:cNvSpPr>
          <p:nvPr/>
        </p:nvSpPr>
        <p:spPr bwMode="auto">
          <a:xfrm>
            <a:off x="1216025" y="1720850"/>
            <a:ext cx="701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2400" b="1">
                <a:latin typeface="Verdana" pitchFamily="34" charset="0"/>
              </a:rPr>
              <a:t>Why and how did World War I begin </a:t>
            </a:r>
            <a:br>
              <a:rPr lang="en-US" altLang="en-US" sz="2400" b="1">
                <a:latin typeface="Verdana" pitchFamily="34" charset="0"/>
              </a:rPr>
            </a:br>
            <a:r>
              <a:rPr lang="en-US" altLang="en-US" sz="2400" b="1">
                <a:latin typeface="Verdana" pitchFamily="34" charset="0"/>
              </a:rPr>
              <a:t>in 1914?</a:t>
            </a:r>
          </a:p>
        </p:txBody>
      </p:sp>
      <p:pic>
        <p:nvPicPr>
          <p:cNvPr id="6149"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5625"/>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7697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ChangeArrowheads="1"/>
          </p:cNvSpPr>
          <p:nvPr/>
        </p:nvSpPr>
        <p:spPr bwMode="auto">
          <a:xfrm>
            <a:off x="1685925" y="50815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US" altLang="en-US"/>
          </a:p>
        </p:txBody>
      </p:sp>
      <p:sp>
        <p:nvSpPr>
          <p:cNvPr id="4099" name="Rectangle 20"/>
          <p:cNvSpPr>
            <a:spLocks noChangeArrowheads="1"/>
          </p:cNvSpPr>
          <p:nvPr/>
        </p:nvSpPr>
        <p:spPr bwMode="auto">
          <a:xfrm>
            <a:off x="1216025" y="2667000"/>
            <a:ext cx="73914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Aft>
                <a:spcPct val="60000"/>
              </a:spcAft>
            </a:pPr>
            <a:r>
              <a:rPr lang="en-US" altLang="en-US" sz="2200">
                <a:latin typeface="Verdana" pitchFamily="34" charset="0"/>
              </a:rPr>
              <a:t>By 1914, Europe had enjoyed a century of relative peace. Two alliances were formed with the intention of keeping that peace.  </a:t>
            </a:r>
          </a:p>
          <a:p>
            <a:pPr eaLnBrk="1" hangingPunct="1">
              <a:spcAft>
                <a:spcPct val="60000"/>
              </a:spcAft>
            </a:pPr>
            <a:r>
              <a:rPr lang="en-US" altLang="en-US" sz="2200">
                <a:solidFill>
                  <a:srgbClr val="0033CC"/>
                </a:solidFill>
                <a:latin typeface="Verdana" pitchFamily="34" charset="0"/>
              </a:rPr>
              <a:t>When the Austrian Archduke was assassinated </a:t>
            </a:r>
            <a:br>
              <a:rPr lang="en-US" altLang="en-US" sz="2200">
                <a:solidFill>
                  <a:srgbClr val="0033CC"/>
                </a:solidFill>
                <a:latin typeface="Verdana" pitchFamily="34" charset="0"/>
              </a:rPr>
            </a:br>
            <a:r>
              <a:rPr lang="en-US" altLang="en-US" sz="2200">
                <a:solidFill>
                  <a:srgbClr val="0033CC"/>
                </a:solidFill>
                <a:latin typeface="Verdana" pitchFamily="34" charset="0"/>
              </a:rPr>
              <a:t>a local conflict became an international war because of alliance obligations. </a:t>
            </a:r>
          </a:p>
          <a:p>
            <a:pPr eaLnBrk="1" hangingPunct="1">
              <a:spcAft>
                <a:spcPct val="60000"/>
              </a:spcAft>
            </a:pPr>
            <a:endParaRPr lang="en-US" altLang="en-US" sz="2200">
              <a:latin typeface="Verdana" pitchFamily="34" charset="0"/>
            </a:endParaRPr>
          </a:p>
        </p:txBody>
      </p:sp>
      <p:sp>
        <p:nvSpPr>
          <p:cNvPr id="6148" name="Rectangle 20"/>
          <p:cNvSpPr>
            <a:spLocks noChangeArrowheads="1"/>
          </p:cNvSpPr>
          <p:nvPr/>
        </p:nvSpPr>
        <p:spPr bwMode="auto">
          <a:xfrm>
            <a:off x="1216025" y="1720850"/>
            <a:ext cx="701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2400" b="1">
                <a:latin typeface="Verdana" pitchFamily="34" charset="0"/>
              </a:rPr>
              <a:t>Why and how did World War I begin </a:t>
            </a:r>
            <a:br>
              <a:rPr lang="en-US" altLang="en-US" sz="2400" b="1">
                <a:latin typeface="Verdana" pitchFamily="34" charset="0"/>
              </a:rPr>
            </a:br>
            <a:r>
              <a:rPr lang="en-US" altLang="en-US" sz="2400" b="1">
                <a:latin typeface="Verdana" pitchFamily="34" charset="0"/>
              </a:rPr>
              <a:t>in 1914?</a:t>
            </a:r>
          </a:p>
        </p:txBody>
      </p:sp>
      <p:pic>
        <p:nvPicPr>
          <p:cNvPr id="6149"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5625"/>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381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charRg st="0" end="228"/>
                                            </p:txEl>
                                          </p:spTgt>
                                        </p:tgtEl>
                                        <p:attrNameLst>
                                          <p:attrName>style.visibility</p:attrName>
                                        </p:attrNameLst>
                                      </p:cBhvr>
                                      <p:to>
                                        <p:strVal val="visible"/>
                                      </p:to>
                                    </p:set>
                                    <p:anim calcmode="lin" valueType="num">
                                      <p:cBhvr additive="base">
                                        <p:cTn id="7" dur="1000" fill="hold"/>
                                        <p:tgtEl>
                                          <p:spTgt spid="4099">
                                            <p:txEl>
                                              <p:charRg st="0" end="22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099">
                                            <p:txEl>
                                              <p:charRg st="0" end="228"/>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4099">
                                            <p:txEl>
                                              <p:charRg st="228" end="252"/>
                                            </p:txEl>
                                          </p:spTgt>
                                        </p:tgtEl>
                                        <p:attrNameLst>
                                          <p:attrName>style.visibility</p:attrName>
                                        </p:attrNameLst>
                                      </p:cBhvr>
                                      <p:to>
                                        <p:strVal val="visible"/>
                                      </p:to>
                                    </p:set>
                                    <p:anim calcmode="lin" valueType="num">
                                      <p:cBhvr additive="base">
                                        <p:cTn id="12" dur="1000" fill="hold"/>
                                        <p:tgtEl>
                                          <p:spTgt spid="4099">
                                            <p:txEl>
                                              <p:charRg st="228" end="25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099">
                                            <p:txEl>
                                              <p:charRg st="228" end="25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26-2</a:t>
            </a:r>
            <a:br>
              <a:rPr lang="en-US" dirty="0" smtClean="0"/>
            </a:br>
            <a:r>
              <a:rPr lang="en-US" dirty="0" smtClean="0"/>
              <a:t>A New Kind of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330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95"/>
          <p:cNvSpPr>
            <a:spLocks noChangeArrowheads="1"/>
          </p:cNvSpPr>
          <p:nvPr/>
        </p:nvSpPr>
        <p:spPr bwMode="auto">
          <a:xfrm>
            <a:off x="457200" y="2481263"/>
            <a:ext cx="8229600" cy="34290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aphicFrame>
        <p:nvGraphicFramePr>
          <p:cNvPr id="3" name="Group 437"/>
          <p:cNvGraphicFramePr>
            <a:graphicFrameLocks noGrp="1"/>
          </p:cNvGraphicFramePr>
          <p:nvPr/>
        </p:nvGraphicFramePr>
        <p:xfrm>
          <a:off x="533400" y="2557463"/>
          <a:ext cx="8070850" cy="3270252"/>
        </p:xfrm>
        <a:graphic>
          <a:graphicData uri="http://schemas.openxmlformats.org/drawingml/2006/table">
            <a:tbl>
              <a:tblPr/>
              <a:tblGrid>
                <a:gridCol w="8070850"/>
              </a:tblGrid>
              <a:tr h="8175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2200" dirty="0" smtClean="0">
                          <a:latin typeface="Verdana" pitchFamily="34" charset="0"/>
                        </a:rPr>
                        <a:t>The goal was to create a quick victory in the west while Russia was mobilizing and thus avoid a two-front war.</a:t>
                      </a:r>
                      <a:endParaRPr kumimoji="0" lang="en-US" sz="2200" b="0" i="0" u="none" strike="noStrike" cap="none" normalizeH="0" baseline="0" dirty="0" smtClean="0">
                        <a:ln>
                          <a:noFill/>
                        </a:ln>
                        <a:solidFill>
                          <a:schemeClr val="tx1"/>
                        </a:solidFill>
                        <a:effectLst/>
                        <a:latin typeface="Verdana" pitchFamily="34" charset="0"/>
                        <a:cs typeface="Arial" charset="0"/>
                      </a:endParaRPr>
                    </a:p>
                  </a:txBody>
                  <a:tcPr marL="91441" marR="91441" marT="45724" marB="45724" anchor="ctr" horzOverflow="overflow">
                    <a:lnL cap="flat">
                      <a:noFill/>
                    </a:lnL>
                    <a:lnR w="12700" cap="flat" cmpd="sng" algn="ctr">
                      <a:no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r>
              <a:tr h="8175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2200" dirty="0" smtClean="0">
                          <a:latin typeface="Verdana" pitchFamily="34" charset="0"/>
                        </a:rPr>
                        <a:t>Russia mobilized on the Eastern Front more </a:t>
                      </a:r>
                      <a:br>
                        <a:rPr lang="en-US" sz="2200" dirty="0" smtClean="0">
                          <a:latin typeface="Verdana" pitchFamily="34" charset="0"/>
                        </a:rPr>
                      </a:br>
                      <a:r>
                        <a:rPr lang="en-US" sz="2200" dirty="0" smtClean="0">
                          <a:latin typeface="Verdana" pitchFamily="34" charset="0"/>
                        </a:rPr>
                        <a:t>quickly than Germany had expected.</a:t>
                      </a:r>
                      <a:endParaRPr kumimoji="0" lang="en-US" sz="2200" b="0" i="0" u="none" strike="noStrike" cap="none" normalizeH="0" baseline="0" dirty="0" smtClean="0">
                        <a:ln>
                          <a:noFill/>
                        </a:ln>
                        <a:solidFill>
                          <a:schemeClr val="tx1"/>
                        </a:solidFill>
                        <a:effectLst/>
                        <a:latin typeface="Verdana" pitchFamily="34" charset="0"/>
                        <a:cs typeface="Arial" charset="0"/>
                      </a:endParaRPr>
                    </a:p>
                  </a:txBody>
                  <a:tcPr marL="91441" marR="91441" marT="45724" marB="45724" anchor="ctr" horzOverflow="overflow">
                    <a:lnL cap="flat">
                      <a:noFill/>
                    </a:lnL>
                    <a:lnR w="12700" cap="flat" cmpd="sng" algn="ctr">
                      <a:no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175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2200" dirty="0" smtClean="0">
                          <a:latin typeface="Verdana" pitchFamily="34" charset="0"/>
                        </a:rPr>
                        <a:t>German generals responded by shifting troops from the Western Front to fight the Russians.</a:t>
                      </a:r>
                      <a:endParaRPr kumimoji="0" lang="en-US" sz="2200" b="0" i="0" u="none" strike="noStrike" cap="none" normalizeH="0" baseline="0" dirty="0" smtClean="0">
                        <a:ln>
                          <a:noFill/>
                        </a:ln>
                        <a:solidFill>
                          <a:schemeClr val="tx1"/>
                        </a:solidFill>
                        <a:effectLst/>
                        <a:latin typeface="Verdana" pitchFamily="34" charset="0"/>
                        <a:cs typeface="Arial" charset="0"/>
                      </a:endParaRPr>
                    </a:p>
                  </a:txBody>
                  <a:tcPr marL="91441" marR="91441" marT="45724" marB="45724" anchor="ctr" horzOverflow="overflow">
                    <a:lnL cap="flat">
                      <a:noFill/>
                    </a:lnL>
                    <a:lnR w="12700" cap="flat" cmpd="sng" algn="ctr">
                      <a:no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175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2200" dirty="0" smtClean="0">
                          <a:latin typeface="Verdana" pitchFamily="34" charset="0"/>
                        </a:rPr>
                        <a:t>The British fought with French troops in the Marne, making a quick German victory impossible.</a:t>
                      </a:r>
                      <a:endParaRPr kumimoji="0" lang="en-US" sz="2200" b="0" i="0" u="none" strike="noStrike" cap="none" normalizeH="0" baseline="0" dirty="0" smtClean="0">
                        <a:ln>
                          <a:noFill/>
                        </a:ln>
                        <a:solidFill>
                          <a:schemeClr val="tx1"/>
                        </a:solidFill>
                        <a:effectLst/>
                        <a:latin typeface="Verdana" pitchFamily="34" charset="0"/>
                        <a:cs typeface="Arial" charset="0"/>
                      </a:endParaRPr>
                    </a:p>
                  </a:txBody>
                  <a:tcPr marL="91441" marR="91441" marT="45724" marB="45724" anchor="ctr" horzOverflow="overflow">
                    <a:lnL cap="flat">
                      <a:noFill/>
                    </a:lnL>
                    <a:lnR w="12700" cap="flat" cmpd="sng" algn="ctr">
                      <a:no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r>
            </a:tbl>
          </a:graphicData>
        </a:graphic>
      </p:graphicFrame>
      <p:sp>
        <p:nvSpPr>
          <p:cNvPr id="7179" name="Rectangle 20"/>
          <p:cNvSpPr>
            <a:spLocks noChangeArrowheads="1"/>
          </p:cNvSpPr>
          <p:nvPr/>
        </p:nvSpPr>
        <p:spPr bwMode="auto">
          <a:xfrm>
            <a:off x="457200" y="149701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Germany utilized their Schlieffen Plan to attack France. The plan failed.</a:t>
            </a:r>
          </a:p>
        </p:txBody>
      </p:sp>
    </p:spTree>
    <p:extLst>
      <p:ext uri="{BB962C8B-B14F-4D97-AF65-F5344CB8AC3E}">
        <p14:creationId xmlns:p14="http://schemas.microsoft.com/office/powerpoint/2010/main" val="747179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1685925" y="47466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8195" name="Rectangle 20"/>
          <p:cNvSpPr>
            <a:spLocks noChangeArrowheads="1"/>
          </p:cNvSpPr>
          <p:nvPr/>
        </p:nvSpPr>
        <p:spPr bwMode="auto">
          <a:xfrm>
            <a:off x="838200" y="1828800"/>
            <a:ext cx="7848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a:latin typeface="Verdana" pitchFamily="34" charset="0"/>
              </a:rPr>
              <a:t>Both sides dug vast systems of deep trenches for protection, creating a four-year-long deadly </a:t>
            </a:r>
            <a:r>
              <a:rPr lang="en-US" altLang="en-US" sz="2200" b="1">
                <a:solidFill>
                  <a:srgbClr val="FF0000"/>
                </a:solidFill>
                <a:latin typeface="Verdana" pitchFamily="34" charset="0"/>
              </a:rPr>
              <a:t>stalemate</a:t>
            </a:r>
            <a:r>
              <a:rPr lang="en-US" altLang="en-US" sz="2200" b="1">
                <a:latin typeface="Verdana" pitchFamily="34" charset="0"/>
              </a:rPr>
              <a:t> on the Western Front.</a:t>
            </a:r>
          </a:p>
          <a:p>
            <a:pPr eaLnBrk="1" hangingPunct="1"/>
            <a:endParaRPr lang="en-US" altLang="en-US" sz="2200" b="1">
              <a:latin typeface="Verdana" pitchFamily="34" charset="0"/>
            </a:endParaRPr>
          </a:p>
        </p:txBody>
      </p:sp>
      <p:sp>
        <p:nvSpPr>
          <p:cNvPr id="8196" name="Rectangle 20"/>
          <p:cNvSpPr>
            <a:spLocks noChangeArrowheads="1"/>
          </p:cNvSpPr>
          <p:nvPr/>
        </p:nvSpPr>
        <p:spPr bwMode="auto">
          <a:xfrm>
            <a:off x="838200" y="3163888"/>
            <a:ext cx="74676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588"/>
              </a:spcAft>
              <a:buClr>
                <a:schemeClr val="tx1"/>
              </a:buClr>
              <a:buSzPct val="80000"/>
              <a:buFont typeface="Verdana" pitchFamily="34" charset="0"/>
              <a:buChar char="•"/>
            </a:pPr>
            <a:r>
              <a:rPr lang="en-US" altLang="en-US" sz="2200">
                <a:solidFill>
                  <a:srgbClr val="0033CC"/>
                </a:solidFill>
                <a:latin typeface="Verdana" pitchFamily="34" charset="0"/>
              </a:rPr>
              <a:t>The area between opposing trenches became a “no man’s land.”</a:t>
            </a:r>
          </a:p>
          <a:p>
            <a:pPr eaLnBrk="1" hangingPunct="1">
              <a:spcAft>
                <a:spcPts val="1588"/>
              </a:spcAft>
              <a:buClr>
                <a:schemeClr val="tx1"/>
              </a:buClr>
              <a:buSzPct val="80000"/>
              <a:buFont typeface="Verdana" pitchFamily="34" charset="0"/>
              <a:buChar char="•"/>
            </a:pPr>
            <a:r>
              <a:rPr lang="en-US" altLang="en-US" sz="2200">
                <a:latin typeface="Verdana" pitchFamily="34" charset="0"/>
              </a:rPr>
              <a:t>Each side would launch attacks and counterattacks but very little territory would be gained.</a:t>
            </a:r>
          </a:p>
        </p:txBody>
      </p:sp>
    </p:spTree>
    <p:extLst>
      <p:ext uri="{BB962C8B-B14F-4D97-AF65-F5344CB8AC3E}">
        <p14:creationId xmlns:p14="http://schemas.microsoft.com/office/powerpoint/2010/main" val="10085565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9219" name="Rectangle 20"/>
          <p:cNvSpPr>
            <a:spLocks noChangeArrowheads="1"/>
          </p:cNvSpPr>
          <p:nvPr/>
        </p:nvSpPr>
        <p:spPr bwMode="auto">
          <a:xfrm>
            <a:off x="6578600" y="1638300"/>
            <a:ext cx="2362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a:latin typeface="Verdana" pitchFamily="34" charset="0"/>
              </a:rPr>
              <a:t>Millions of soldiers ate, slept, and fought in the trenches.</a:t>
            </a:r>
          </a:p>
        </p:txBody>
      </p:sp>
      <p:pic>
        <p:nvPicPr>
          <p:cNvPr id="9220" name="Picture 5" descr="WH-Ch26_S2_Tre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58674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10400" y="3733800"/>
            <a:ext cx="1879041" cy="646331"/>
          </a:xfrm>
          <a:prstGeom prst="rect">
            <a:avLst/>
          </a:prstGeom>
          <a:noFill/>
        </p:spPr>
        <p:txBody>
          <a:bodyPr wrap="none" rtlCol="0">
            <a:spAutoFit/>
          </a:bodyPr>
          <a:lstStyle/>
          <a:p>
            <a:r>
              <a:rPr lang="en-US" dirty="0" smtClean="0">
                <a:hlinkClick r:id="rId4"/>
              </a:rPr>
              <a:t>Horrible Histories </a:t>
            </a:r>
          </a:p>
          <a:p>
            <a:r>
              <a:rPr lang="en-US" dirty="0" smtClean="0">
                <a:hlinkClick r:id="rId4"/>
              </a:rPr>
              <a:t>In the Trenches</a:t>
            </a:r>
            <a:endParaRPr lang="en-US" dirty="0"/>
          </a:p>
        </p:txBody>
      </p:sp>
    </p:spTree>
    <p:extLst>
      <p:ext uri="{BB962C8B-B14F-4D97-AF65-F5344CB8AC3E}">
        <p14:creationId xmlns:p14="http://schemas.microsoft.com/office/powerpoint/2010/main" val="23548353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9"/>
          <p:cNvSpPr>
            <a:spLocks noChangeArrowheads="1"/>
          </p:cNvSpPr>
          <p:nvPr/>
        </p:nvSpPr>
        <p:spPr bwMode="auto">
          <a:xfrm>
            <a:off x="457200" y="2900363"/>
            <a:ext cx="8229600" cy="28956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243" name="Rectangle 14"/>
          <p:cNvSpPr>
            <a:spLocks noChangeArrowheads="1"/>
          </p:cNvSpPr>
          <p:nvPr/>
        </p:nvSpPr>
        <p:spPr bwMode="auto">
          <a:xfrm>
            <a:off x="1457325" y="46751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10244" name="Rectangle 20"/>
          <p:cNvSpPr>
            <a:spLocks noChangeArrowheads="1"/>
          </p:cNvSpPr>
          <p:nvPr/>
        </p:nvSpPr>
        <p:spPr bwMode="auto">
          <a:xfrm>
            <a:off x="457200" y="150495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Newly developed weapons made the fighting </a:t>
            </a:r>
            <a:br>
              <a:rPr lang="en-US" altLang="en-US" sz="2200" b="1">
                <a:latin typeface="Verdana" pitchFamily="34" charset="0"/>
              </a:rPr>
            </a:br>
            <a:r>
              <a:rPr lang="en-US" altLang="en-US" sz="2200" b="1">
                <a:latin typeface="Verdana" pitchFamily="34" charset="0"/>
              </a:rPr>
              <a:t>much more deadly. In some battles, hundreds </a:t>
            </a:r>
            <a:br>
              <a:rPr lang="en-US" altLang="en-US" sz="2200" b="1">
                <a:latin typeface="Verdana" pitchFamily="34" charset="0"/>
              </a:rPr>
            </a:br>
            <a:r>
              <a:rPr lang="en-US" altLang="en-US" sz="2200" b="1">
                <a:latin typeface="Verdana" pitchFamily="34" charset="0"/>
              </a:rPr>
              <a:t>of thousands were killed.</a:t>
            </a:r>
          </a:p>
        </p:txBody>
      </p:sp>
      <p:sp>
        <p:nvSpPr>
          <p:cNvPr id="10245" name="Rectangle 6"/>
          <p:cNvSpPr>
            <a:spLocks noChangeArrowheads="1"/>
          </p:cNvSpPr>
          <p:nvPr/>
        </p:nvSpPr>
        <p:spPr bwMode="auto">
          <a:xfrm>
            <a:off x="533400" y="2976563"/>
            <a:ext cx="4038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b="1">
                <a:solidFill>
                  <a:srgbClr val="333399"/>
                </a:solidFill>
                <a:latin typeface="Verdana" pitchFamily="34" charset="0"/>
              </a:rPr>
              <a:t>Weapon</a:t>
            </a:r>
          </a:p>
        </p:txBody>
      </p:sp>
      <p:sp>
        <p:nvSpPr>
          <p:cNvPr id="10246" name="Rectangle 7"/>
          <p:cNvSpPr>
            <a:spLocks noChangeArrowheads="1"/>
          </p:cNvSpPr>
          <p:nvPr/>
        </p:nvSpPr>
        <p:spPr bwMode="auto">
          <a:xfrm>
            <a:off x="4572000" y="2976563"/>
            <a:ext cx="4038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b="1">
                <a:solidFill>
                  <a:srgbClr val="333399"/>
                </a:solidFill>
                <a:latin typeface="Verdana" pitchFamily="34" charset="0"/>
              </a:rPr>
              <a:t>Results</a:t>
            </a:r>
          </a:p>
        </p:txBody>
      </p:sp>
      <p:sp>
        <p:nvSpPr>
          <p:cNvPr id="10247" name="Rectangle 8"/>
          <p:cNvSpPr>
            <a:spLocks noChangeArrowheads="1"/>
          </p:cNvSpPr>
          <p:nvPr/>
        </p:nvSpPr>
        <p:spPr bwMode="auto">
          <a:xfrm>
            <a:off x="533400" y="3357563"/>
            <a:ext cx="4038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Rapid-fire machine guns</a:t>
            </a:r>
          </a:p>
        </p:txBody>
      </p:sp>
      <p:sp>
        <p:nvSpPr>
          <p:cNvPr id="10248" name="Rectangle 9"/>
          <p:cNvSpPr>
            <a:spLocks noChangeArrowheads="1"/>
          </p:cNvSpPr>
          <p:nvPr/>
        </p:nvSpPr>
        <p:spPr bwMode="auto">
          <a:xfrm>
            <a:off x="4572000" y="3357563"/>
            <a:ext cx="4038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Waves of soldiers were mowed down.</a:t>
            </a:r>
          </a:p>
        </p:txBody>
      </p:sp>
      <p:sp>
        <p:nvSpPr>
          <p:cNvPr id="10249" name="Rectangle 10"/>
          <p:cNvSpPr>
            <a:spLocks noChangeArrowheads="1"/>
          </p:cNvSpPr>
          <p:nvPr/>
        </p:nvSpPr>
        <p:spPr bwMode="auto">
          <a:xfrm>
            <a:off x="533400" y="4132263"/>
            <a:ext cx="4038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Long-range artillery guns</a:t>
            </a:r>
          </a:p>
        </p:txBody>
      </p:sp>
      <p:sp>
        <p:nvSpPr>
          <p:cNvPr id="10250" name="Rectangle 11"/>
          <p:cNvSpPr>
            <a:spLocks noChangeArrowheads="1"/>
          </p:cNvSpPr>
          <p:nvPr/>
        </p:nvSpPr>
        <p:spPr bwMode="auto">
          <a:xfrm>
            <a:off x="4572000" y="4132263"/>
            <a:ext cx="4038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Flying debris killed or wounded many.</a:t>
            </a:r>
          </a:p>
        </p:txBody>
      </p:sp>
      <p:sp>
        <p:nvSpPr>
          <p:cNvPr id="10251" name="Rectangle 12"/>
          <p:cNvSpPr>
            <a:spLocks noChangeArrowheads="1"/>
          </p:cNvSpPr>
          <p:nvPr/>
        </p:nvSpPr>
        <p:spPr bwMode="auto">
          <a:xfrm>
            <a:off x="533400" y="4945063"/>
            <a:ext cx="4038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Poison gas</a:t>
            </a:r>
          </a:p>
        </p:txBody>
      </p:sp>
      <p:sp>
        <p:nvSpPr>
          <p:cNvPr id="10252" name="Rectangle 13"/>
          <p:cNvSpPr>
            <a:spLocks noChangeArrowheads="1"/>
          </p:cNvSpPr>
          <p:nvPr/>
        </p:nvSpPr>
        <p:spPr bwMode="auto">
          <a:xfrm>
            <a:off x="4572000" y="4945063"/>
            <a:ext cx="4038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Blinding and choking caused many fatalities.</a:t>
            </a:r>
          </a:p>
        </p:txBody>
      </p:sp>
      <p:sp>
        <p:nvSpPr>
          <p:cNvPr id="10253" name="Line 14"/>
          <p:cNvSpPr>
            <a:spLocks noChangeShapeType="1"/>
          </p:cNvSpPr>
          <p:nvPr/>
        </p:nvSpPr>
        <p:spPr bwMode="auto">
          <a:xfrm>
            <a:off x="4572000" y="2976563"/>
            <a:ext cx="0" cy="274320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Line 15"/>
          <p:cNvSpPr>
            <a:spLocks noChangeShapeType="1"/>
          </p:cNvSpPr>
          <p:nvPr/>
        </p:nvSpPr>
        <p:spPr bwMode="auto">
          <a:xfrm>
            <a:off x="533400" y="3448050"/>
            <a:ext cx="8077200" cy="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Line 16"/>
          <p:cNvSpPr>
            <a:spLocks noChangeShapeType="1"/>
          </p:cNvSpPr>
          <p:nvPr/>
        </p:nvSpPr>
        <p:spPr bwMode="auto">
          <a:xfrm>
            <a:off x="533400" y="4195763"/>
            <a:ext cx="8077200" cy="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Line 17"/>
          <p:cNvSpPr>
            <a:spLocks noChangeShapeType="1"/>
          </p:cNvSpPr>
          <p:nvPr/>
        </p:nvSpPr>
        <p:spPr bwMode="auto">
          <a:xfrm>
            <a:off x="533400" y="4995863"/>
            <a:ext cx="8077200" cy="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18"/>
          <p:cNvSpPr>
            <a:spLocks noChangeShapeType="1"/>
          </p:cNvSpPr>
          <p:nvPr/>
        </p:nvSpPr>
        <p:spPr bwMode="auto">
          <a:xfrm>
            <a:off x="533400" y="3052763"/>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58" name="Line 19"/>
          <p:cNvSpPr>
            <a:spLocks noChangeShapeType="1"/>
          </p:cNvSpPr>
          <p:nvPr/>
        </p:nvSpPr>
        <p:spPr bwMode="auto">
          <a:xfrm>
            <a:off x="8610600" y="3052763"/>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59" name="Line 20"/>
          <p:cNvSpPr>
            <a:spLocks noChangeShapeType="1"/>
          </p:cNvSpPr>
          <p:nvPr/>
        </p:nvSpPr>
        <p:spPr bwMode="auto">
          <a:xfrm>
            <a:off x="533400" y="3052763"/>
            <a:ext cx="403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0" name="Line 21"/>
          <p:cNvSpPr>
            <a:spLocks noChangeShapeType="1"/>
          </p:cNvSpPr>
          <p:nvPr/>
        </p:nvSpPr>
        <p:spPr bwMode="auto">
          <a:xfrm>
            <a:off x="533400" y="6096000"/>
            <a:ext cx="403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sp>
        <p:nvSpPr>
          <p:cNvPr id="10261" name="Line 22"/>
          <p:cNvSpPr>
            <a:spLocks noChangeShapeType="1"/>
          </p:cNvSpPr>
          <p:nvPr/>
        </p:nvSpPr>
        <p:spPr bwMode="auto">
          <a:xfrm>
            <a:off x="4572000" y="3052763"/>
            <a:ext cx="403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2" name="Line 23"/>
          <p:cNvSpPr>
            <a:spLocks noChangeShapeType="1"/>
          </p:cNvSpPr>
          <p:nvPr/>
        </p:nvSpPr>
        <p:spPr bwMode="auto">
          <a:xfrm>
            <a:off x="533400" y="3448050"/>
            <a:ext cx="0" cy="882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3" name="Line 25"/>
          <p:cNvSpPr>
            <a:spLocks noChangeShapeType="1"/>
          </p:cNvSpPr>
          <p:nvPr/>
        </p:nvSpPr>
        <p:spPr bwMode="auto">
          <a:xfrm>
            <a:off x="8610600" y="3448050"/>
            <a:ext cx="0" cy="882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4" name="Line 27"/>
          <p:cNvSpPr>
            <a:spLocks noChangeShapeType="1"/>
          </p:cNvSpPr>
          <p:nvPr/>
        </p:nvSpPr>
        <p:spPr bwMode="auto">
          <a:xfrm>
            <a:off x="533400" y="4330700"/>
            <a:ext cx="0" cy="882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5" name="Line 29"/>
          <p:cNvSpPr>
            <a:spLocks noChangeShapeType="1"/>
          </p:cNvSpPr>
          <p:nvPr/>
        </p:nvSpPr>
        <p:spPr bwMode="auto">
          <a:xfrm>
            <a:off x="8610600" y="4330700"/>
            <a:ext cx="0" cy="882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6" name="Line 31"/>
          <p:cNvSpPr>
            <a:spLocks noChangeShapeType="1"/>
          </p:cNvSpPr>
          <p:nvPr/>
        </p:nvSpPr>
        <p:spPr bwMode="auto">
          <a:xfrm>
            <a:off x="533400" y="5213350"/>
            <a:ext cx="0" cy="882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7" name="Line 33"/>
          <p:cNvSpPr>
            <a:spLocks noChangeShapeType="1"/>
          </p:cNvSpPr>
          <p:nvPr/>
        </p:nvSpPr>
        <p:spPr bwMode="auto">
          <a:xfrm>
            <a:off x="8610600" y="5213350"/>
            <a:ext cx="0" cy="882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lgn="ctr">
                <a:solidFill>
                  <a:srgbClr val="000000"/>
                </a:solidFill>
                <a:round/>
                <a:headEnd/>
                <a:tailEnd/>
              </a14:hiddenLine>
            </a:ext>
          </a:extLst>
        </p:spPr>
        <p:txBody>
          <a:bodyPr/>
          <a:lstStyle/>
          <a:p>
            <a:endParaRPr lang="en-US"/>
          </a:p>
        </p:txBody>
      </p:sp>
      <p:sp>
        <p:nvSpPr>
          <p:cNvPr id="10268" name="Line 35"/>
          <p:cNvSpPr>
            <a:spLocks noChangeShapeType="1"/>
          </p:cNvSpPr>
          <p:nvPr/>
        </p:nvSpPr>
        <p:spPr bwMode="auto">
          <a:xfrm>
            <a:off x="4572000" y="6096000"/>
            <a:ext cx="403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3231298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2"/>
          <p:cNvSpPr>
            <a:spLocks noChangeArrowheads="1"/>
          </p:cNvSpPr>
          <p:nvPr/>
        </p:nvSpPr>
        <p:spPr bwMode="auto">
          <a:xfrm>
            <a:off x="457200" y="2535238"/>
            <a:ext cx="8229600" cy="33528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267" name="Rectangle 14"/>
          <p:cNvSpPr>
            <a:spLocks noChangeArrowheads="1"/>
          </p:cNvSpPr>
          <p:nvPr/>
        </p:nvSpPr>
        <p:spPr bwMode="auto">
          <a:xfrm>
            <a:off x="1457325" y="5173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000"/>
          </a:p>
        </p:txBody>
      </p:sp>
      <p:sp>
        <p:nvSpPr>
          <p:cNvPr id="11268" name="Rectangle 20"/>
          <p:cNvSpPr>
            <a:spLocks noChangeArrowheads="1"/>
          </p:cNvSpPr>
          <p:nvPr/>
        </p:nvSpPr>
        <p:spPr bwMode="auto">
          <a:xfrm>
            <a:off x="457200" y="149701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New technology changed the sites of battles, </a:t>
            </a:r>
            <a:br>
              <a:rPr lang="en-US" altLang="en-US" sz="2200" b="1">
                <a:latin typeface="Verdana" pitchFamily="34" charset="0"/>
              </a:rPr>
            </a:br>
            <a:r>
              <a:rPr lang="en-US" altLang="en-US" sz="2200" b="1">
                <a:latin typeface="Verdana" pitchFamily="34" charset="0"/>
              </a:rPr>
              <a:t>from the ground to the air and under water.</a:t>
            </a:r>
          </a:p>
        </p:txBody>
      </p:sp>
      <p:sp>
        <p:nvSpPr>
          <p:cNvPr id="11269" name="Rectangle 5"/>
          <p:cNvSpPr>
            <a:spLocks noChangeArrowheads="1"/>
          </p:cNvSpPr>
          <p:nvPr/>
        </p:nvSpPr>
        <p:spPr bwMode="auto">
          <a:xfrm>
            <a:off x="457200" y="2509838"/>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b="1">
                <a:solidFill>
                  <a:srgbClr val="333399"/>
                </a:solidFill>
                <a:latin typeface="Verdana" pitchFamily="34" charset="0"/>
              </a:rPr>
              <a:t>Technology</a:t>
            </a:r>
          </a:p>
        </p:txBody>
      </p:sp>
      <p:sp>
        <p:nvSpPr>
          <p:cNvPr id="11270" name="Rectangle 6"/>
          <p:cNvSpPr>
            <a:spLocks noChangeArrowheads="1"/>
          </p:cNvSpPr>
          <p:nvPr/>
        </p:nvSpPr>
        <p:spPr bwMode="auto">
          <a:xfrm>
            <a:off x="2744788" y="2509838"/>
            <a:ext cx="59420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b="1">
                <a:solidFill>
                  <a:srgbClr val="333399"/>
                </a:solidFill>
                <a:latin typeface="Verdana" pitchFamily="34" charset="0"/>
              </a:rPr>
              <a:t>Results</a:t>
            </a:r>
          </a:p>
        </p:txBody>
      </p:sp>
      <p:sp>
        <p:nvSpPr>
          <p:cNvPr id="11271" name="Rectangle 7"/>
          <p:cNvSpPr>
            <a:spLocks noChangeArrowheads="1"/>
          </p:cNvSpPr>
          <p:nvPr/>
        </p:nvSpPr>
        <p:spPr bwMode="auto">
          <a:xfrm>
            <a:off x="457200" y="3017838"/>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Tanks</a:t>
            </a:r>
          </a:p>
        </p:txBody>
      </p:sp>
      <p:sp>
        <p:nvSpPr>
          <p:cNvPr id="11272" name="Rectangle 8"/>
          <p:cNvSpPr>
            <a:spLocks noChangeArrowheads="1"/>
          </p:cNvSpPr>
          <p:nvPr/>
        </p:nvSpPr>
        <p:spPr bwMode="auto">
          <a:xfrm>
            <a:off x="2743200" y="3017838"/>
            <a:ext cx="5854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Moved above and through trenches</a:t>
            </a:r>
          </a:p>
        </p:txBody>
      </p:sp>
      <p:sp>
        <p:nvSpPr>
          <p:cNvPr id="11273" name="Rectangle 9"/>
          <p:cNvSpPr>
            <a:spLocks noChangeArrowheads="1"/>
          </p:cNvSpPr>
          <p:nvPr/>
        </p:nvSpPr>
        <p:spPr bwMode="auto">
          <a:xfrm>
            <a:off x="457200" y="3565525"/>
            <a:ext cx="22098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b="1">
                <a:solidFill>
                  <a:srgbClr val="FF0000"/>
                </a:solidFill>
                <a:latin typeface="Verdana" pitchFamily="34" charset="0"/>
              </a:rPr>
              <a:t>Zeppelins</a:t>
            </a:r>
          </a:p>
        </p:txBody>
      </p:sp>
      <p:sp>
        <p:nvSpPr>
          <p:cNvPr id="11274" name="Rectangle 10"/>
          <p:cNvSpPr>
            <a:spLocks noChangeArrowheads="1"/>
          </p:cNvSpPr>
          <p:nvPr/>
        </p:nvSpPr>
        <p:spPr bwMode="auto">
          <a:xfrm>
            <a:off x="2743200" y="3565525"/>
            <a:ext cx="5854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Observed enemy movements</a:t>
            </a:r>
          </a:p>
        </p:txBody>
      </p:sp>
      <p:sp>
        <p:nvSpPr>
          <p:cNvPr id="11275" name="Rectangle 11"/>
          <p:cNvSpPr>
            <a:spLocks noChangeArrowheads="1"/>
          </p:cNvSpPr>
          <p:nvPr/>
        </p:nvSpPr>
        <p:spPr bwMode="auto">
          <a:xfrm>
            <a:off x="457200" y="4156075"/>
            <a:ext cx="2209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Airplanes</a:t>
            </a:r>
          </a:p>
        </p:txBody>
      </p:sp>
      <p:sp>
        <p:nvSpPr>
          <p:cNvPr id="11276" name="Rectangle 12"/>
          <p:cNvSpPr>
            <a:spLocks noChangeArrowheads="1"/>
          </p:cNvSpPr>
          <p:nvPr/>
        </p:nvSpPr>
        <p:spPr bwMode="auto">
          <a:xfrm>
            <a:off x="2743200" y="4156075"/>
            <a:ext cx="58547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Engaged in dramatic fights but did not affect the outcome of the war</a:t>
            </a:r>
          </a:p>
        </p:txBody>
      </p:sp>
      <p:sp>
        <p:nvSpPr>
          <p:cNvPr id="11277" name="Rectangle 13"/>
          <p:cNvSpPr>
            <a:spLocks noChangeArrowheads="1"/>
          </p:cNvSpPr>
          <p:nvPr/>
        </p:nvSpPr>
        <p:spPr bwMode="auto">
          <a:xfrm>
            <a:off x="457200" y="5024438"/>
            <a:ext cx="22098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b="1">
                <a:solidFill>
                  <a:srgbClr val="FF0000"/>
                </a:solidFill>
                <a:latin typeface="Verdana" pitchFamily="34" charset="0"/>
              </a:rPr>
              <a:t>U-boats</a:t>
            </a:r>
          </a:p>
        </p:txBody>
      </p:sp>
      <p:sp>
        <p:nvSpPr>
          <p:cNvPr id="11278" name="Rectangle 14"/>
          <p:cNvSpPr>
            <a:spLocks noChangeArrowheads="1"/>
          </p:cNvSpPr>
          <p:nvPr/>
        </p:nvSpPr>
        <p:spPr bwMode="auto">
          <a:xfrm>
            <a:off x="2743200" y="4999038"/>
            <a:ext cx="58547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000">
                <a:latin typeface="Verdana" pitchFamily="34" charset="0"/>
              </a:rPr>
              <a:t>Sank ships carrying vital supplies; Allies organized </a:t>
            </a:r>
            <a:r>
              <a:rPr lang="en-US" altLang="en-US" sz="2000" b="1">
                <a:solidFill>
                  <a:srgbClr val="FF0000"/>
                </a:solidFill>
                <a:latin typeface="Verdana" pitchFamily="34" charset="0"/>
              </a:rPr>
              <a:t>convoys</a:t>
            </a:r>
            <a:r>
              <a:rPr lang="en-US" altLang="en-US" sz="2000">
                <a:latin typeface="Verdana" pitchFamily="34" charset="0"/>
              </a:rPr>
              <a:t> to defend against them</a:t>
            </a:r>
          </a:p>
        </p:txBody>
      </p:sp>
      <p:sp>
        <p:nvSpPr>
          <p:cNvPr id="11279" name="Line 15"/>
          <p:cNvSpPr>
            <a:spLocks noChangeShapeType="1"/>
          </p:cNvSpPr>
          <p:nvPr/>
        </p:nvSpPr>
        <p:spPr bwMode="auto">
          <a:xfrm>
            <a:off x="2743200" y="2662238"/>
            <a:ext cx="0" cy="312420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a:off x="533400" y="3043238"/>
            <a:ext cx="8077200" cy="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a:off x="533400" y="3586163"/>
            <a:ext cx="8077200" cy="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a:off x="533400" y="4173538"/>
            <a:ext cx="8077200" cy="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a:off x="533400" y="5049838"/>
            <a:ext cx="8077200" cy="0"/>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646043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4"/>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12291" name="Rectangle 20"/>
          <p:cNvSpPr>
            <a:spLocks noChangeArrowheads="1"/>
          </p:cNvSpPr>
          <p:nvPr/>
        </p:nvSpPr>
        <p:spPr bwMode="auto">
          <a:xfrm>
            <a:off x="838200" y="18288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a:latin typeface="Verdana" pitchFamily="34" charset="0"/>
              </a:rPr>
              <a:t>On the Eastern Front, the casualties were also </a:t>
            </a:r>
            <a:br>
              <a:rPr lang="en-US" altLang="en-US" sz="2200" b="1">
                <a:latin typeface="Verdana" pitchFamily="34" charset="0"/>
              </a:rPr>
            </a:br>
            <a:r>
              <a:rPr lang="en-US" altLang="en-US" sz="2200" b="1">
                <a:latin typeface="Verdana" pitchFamily="34" charset="0"/>
              </a:rPr>
              <a:t>high and the outcome was just as indecisive.</a:t>
            </a:r>
          </a:p>
        </p:txBody>
      </p:sp>
      <p:sp>
        <p:nvSpPr>
          <p:cNvPr id="12292" name="Text Box 12"/>
          <p:cNvSpPr txBox="1">
            <a:spLocks noChangeArrowheads="1"/>
          </p:cNvSpPr>
          <p:nvPr/>
        </p:nvSpPr>
        <p:spPr bwMode="auto">
          <a:xfrm>
            <a:off x="838200" y="2819400"/>
            <a:ext cx="7467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Clr>
                <a:schemeClr val="tx1"/>
              </a:buClr>
              <a:buSzPct val="80000"/>
              <a:buFont typeface="Verdana" pitchFamily="34" charset="0"/>
              <a:buChar char="•"/>
            </a:pPr>
            <a:r>
              <a:rPr lang="en-US" altLang="en-US" sz="2200">
                <a:latin typeface="Verdana" pitchFamily="34" charset="0"/>
              </a:rPr>
              <a:t>Russia suffered disastrous losses. </a:t>
            </a:r>
          </a:p>
          <a:p>
            <a:pPr eaLnBrk="1" hangingPunct="1">
              <a:spcAft>
                <a:spcPct val="60000"/>
              </a:spcAft>
              <a:buClr>
                <a:schemeClr val="tx1"/>
              </a:buClr>
              <a:buSzPct val="80000"/>
              <a:buFont typeface="Verdana" pitchFamily="34" charset="0"/>
              <a:buChar char="•"/>
            </a:pPr>
            <a:r>
              <a:rPr lang="en-US" altLang="en-US" sz="2200">
                <a:solidFill>
                  <a:srgbClr val="0033CC"/>
                </a:solidFill>
                <a:latin typeface="Verdana" pitchFamily="34" charset="0"/>
              </a:rPr>
              <a:t>Russia was not as industrialized as other European nations. </a:t>
            </a:r>
            <a:r>
              <a:rPr lang="en-US" altLang="en-US" sz="2200">
                <a:latin typeface="Verdana" pitchFamily="34" charset="0"/>
              </a:rPr>
              <a:t>Soldiers were poorly equipped but were sent out anyway, sometimes even without rifles.</a:t>
            </a:r>
          </a:p>
        </p:txBody>
      </p:sp>
    </p:spTree>
    <p:extLst>
      <p:ext uri="{BB962C8B-B14F-4D97-AF65-F5344CB8AC3E}">
        <p14:creationId xmlns:p14="http://schemas.microsoft.com/office/powerpoint/2010/main" val="29829078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26-1</a:t>
            </a:r>
            <a:br>
              <a:rPr lang="en-US" dirty="0" smtClean="0"/>
            </a:br>
            <a:r>
              <a:rPr lang="en-US" dirty="0" smtClean="0"/>
              <a:t>The Great War Begins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22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AutoShape 8"/>
          <p:cNvSpPr>
            <a:spLocks noChangeArrowheads="1"/>
          </p:cNvSpPr>
          <p:nvPr/>
        </p:nvSpPr>
        <p:spPr bwMode="auto">
          <a:xfrm rot="10792560" flipH="1">
            <a:off x="835025" y="1746250"/>
            <a:ext cx="7467600" cy="1530350"/>
          </a:xfrm>
          <a:prstGeom prst="upArrowCallout">
            <a:avLst>
              <a:gd name="adj1" fmla="val 33254"/>
              <a:gd name="adj2" fmla="val 29685"/>
              <a:gd name="adj3" fmla="val 18884"/>
              <a:gd name="adj4" fmla="val 67829"/>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13315" name="Rectangle 14"/>
          <p:cNvSpPr>
            <a:spLocks noChangeArrowheads="1"/>
          </p:cNvSpPr>
          <p:nvPr/>
        </p:nvSpPr>
        <p:spPr bwMode="auto">
          <a:xfrm>
            <a:off x="1685925" y="47466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13316" name="Rectangle 20"/>
          <p:cNvSpPr>
            <a:spLocks noChangeArrowheads="1"/>
          </p:cNvSpPr>
          <p:nvPr/>
        </p:nvSpPr>
        <p:spPr bwMode="auto">
          <a:xfrm>
            <a:off x="939800" y="1866900"/>
            <a:ext cx="736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Fighting broke out in the Balkans and southern Europe in 1915.</a:t>
            </a:r>
          </a:p>
        </p:txBody>
      </p:sp>
      <p:sp>
        <p:nvSpPr>
          <p:cNvPr id="12295" name="Rectangle 4"/>
          <p:cNvSpPr>
            <a:spLocks noChangeArrowheads="1"/>
          </p:cNvSpPr>
          <p:nvPr/>
        </p:nvSpPr>
        <p:spPr bwMode="auto">
          <a:xfrm>
            <a:off x="838200" y="3505200"/>
            <a:ext cx="78486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Clr>
                <a:schemeClr val="tx1"/>
              </a:buClr>
              <a:buSzPct val="80000"/>
              <a:buFont typeface="Verdana" pitchFamily="34" charset="0"/>
              <a:buChar char="•"/>
            </a:pPr>
            <a:r>
              <a:rPr lang="en-US" altLang="en-US" sz="2200">
                <a:latin typeface="Verdana" pitchFamily="34" charset="0"/>
              </a:rPr>
              <a:t>Bulgaria sided with the Central Powers against Serbia.</a:t>
            </a:r>
          </a:p>
          <a:p>
            <a:pPr eaLnBrk="1" hangingPunct="1">
              <a:spcAft>
                <a:spcPct val="60000"/>
              </a:spcAft>
              <a:buClr>
                <a:schemeClr val="tx1"/>
              </a:buClr>
              <a:buSzPct val="80000"/>
              <a:buFont typeface="Verdana" pitchFamily="34" charset="0"/>
              <a:buChar char="•"/>
            </a:pPr>
            <a:r>
              <a:rPr lang="en-US" altLang="en-US" sz="2200">
                <a:latin typeface="Verdana" pitchFamily="34" charset="0"/>
              </a:rPr>
              <a:t>Romania joined the Allies to fight against Hungary.</a:t>
            </a:r>
          </a:p>
          <a:p>
            <a:pPr eaLnBrk="1" hangingPunct="1">
              <a:spcAft>
                <a:spcPct val="60000"/>
              </a:spcAft>
              <a:buClr>
                <a:schemeClr val="tx1"/>
              </a:buClr>
              <a:buSzPct val="80000"/>
              <a:buFont typeface="Verdana" pitchFamily="34" charset="0"/>
              <a:buChar char="•"/>
            </a:pPr>
            <a:r>
              <a:rPr lang="en-US" altLang="en-US" sz="2200">
                <a:latin typeface="Verdana" pitchFamily="34" charset="0"/>
              </a:rPr>
              <a:t>Italian troops joined the Allies in 1915, but needed help from British and French troops to protect their positions.</a:t>
            </a:r>
          </a:p>
          <a:p>
            <a:pPr eaLnBrk="1" hangingPunct="1">
              <a:spcAft>
                <a:spcPct val="60000"/>
              </a:spcAft>
              <a:buFont typeface="Times" pitchFamily="28" charset="0"/>
              <a:buChar char="•"/>
            </a:pPr>
            <a:endParaRPr lang="en-US" altLang="en-US" sz="2200"/>
          </a:p>
        </p:txBody>
      </p:sp>
    </p:spTree>
    <p:extLst>
      <p:ext uri="{BB962C8B-B14F-4D97-AF65-F5344CB8AC3E}">
        <p14:creationId xmlns:p14="http://schemas.microsoft.com/office/powerpoint/2010/main" val="100479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 calcmode="lin" valueType="num">
                                      <p:cBhvr additive="base">
                                        <p:cTn id="7" dur="10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2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12295">
                                            <p:txEl>
                                              <p:pRg st="1" end="1"/>
                                            </p:txEl>
                                          </p:spTgt>
                                        </p:tgtEl>
                                        <p:attrNameLst>
                                          <p:attrName>style.visibility</p:attrName>
                                        </p:attrNameLst>
                                      </p:cBhvr>
                                      <p:to>
                                        <p:strVal val="visible"/>
                                      </p:to>
                                    </p:set>
                                    <p:anim calcmode="lin" valueType="num">
                                      <p:cBhvr additive="base">
                                        <p:cTn id="12" dur="1000" fill="hold"/>
                                        <p:tgtEl>
                                          <p:spTgt spid="1229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22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12295">
                                            <p:txEl>
                                              <p:pRg st="2" end="2"/>
                                            </p:txEl>
                                          </p:spTgt>
                                        </p:tgtEl>
                                        <p:attrNameLst>
                                          <p:attrName>style.visibility</p:attrName>
                                        </p:attrNameLst>
                                      </p:cBhvr>
                                      <p:to>
                                        <p:strVal val="visible"/>
                                      </p:to>
                                    </p:set>
                                    <p:anim calcmode="lin" valueType="num">
                                      <p:cBhvr additive="base">
                                        <p:cTn id="17" dur="1000" fill="hold"/>
                                        <p:tgtEl>
                                          <p:spTgt spid="1229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22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1685925" y="47466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14339" name="Rectangle 20"/>
          <p:cNvSpPr>
            <a:spLocks noChangeArrowheads="1"/>
          </p:cNvSpPr>
          <p:nvPr/>
        </p:nvSpPr>
        <p:spPr bwMode="auto">
          <a:xfrm>
            <a:off x="838200" y="1828800"/>
            <a:ext cx="7467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a:latin typeface="Verdana" pitchFamily="34" charset="0"/>
              </a:rPr>
              <a:t>The Ottoman empire sided with the Central Powers in late October 1914. They soon cut off a crucial Allied supply route to Russia.</a:t>
            </a:r>
          </a:p>
        </p:txBody>
      </p:sp>
      <p:sp>
        <p:nvSpPr>
          <p:cNvPr id="14340" name="Rectangle 20"/>
          <p:cNvSpPr>
            <a:spLocks noChangeArrowheads="1"/>
          </p:cNvSpPr>
          <p:nvPr/>
        </p:nvSpPr>
        <p:spPr bwMode="auto">
          <a:xfrm>
            <a:off x="838200" y="3124200"/>
            <a:ext cx="7467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Clr>
                <a:schemeClr val="tx1"/>
              </a:buClr>
              <a:buSzPct val="80000"/>
              <a:buFont typeface="Verdana" pitchFamily="34" charset="0"/>
              <a:buChar char="•"/>
            </a:pPr>
            <a:r>
              <a:rPr lang="en-US" altLang="en-US" sz="2200">
                <a:latin typeface="Verdana" pitchFamily="34" charset="0"/>
              </a:rPr>
              <a:t>The Allies became trapped trying to open up the </a:t>
            </a:r>
            <a:r>
              <a:rPr lang="en-US" altLang="en-US" sz="2200" b="1">
                <a:solidFill>
                  <a:srgbClr val="FF0000"/>
                </a:solidFill>
                <a:latin typeface="Verdana" pitchFamily="34" charset="0"/>
              </a:rPr>
              <a:t>Dardanelles</a:t>
            </a:r>
            <a:r>
              <a:rPr lang="en-US" altLang="en-US" sz="2200">
                <a:latin typeface="Verdana" pitchFamily="34" charset="0"/>
              </a:rPr>
              <a:t> connecting the Black Sea to the Mediterranean.  </a:t>
            </a:r>
          </a:p>
          <a:p>
            <a:pPr eaLnBrk="1" hangingPunct="1">
              <a:spcAft>
                <a:spcPct val="60000"/>
              </a:spcAft>
              <a:buClr>
                <a:schemeClr val="tx1"/>
              </a:buClr>
              <a:buSzPct val="80000"/>
              <a:buFont typeface="Verdana" pitchFamily="34" charset="0"/>
              <a:buChar char="•"/>
            </a:pPr>
            <a:r>
              <a:rPr lang="en-US" altLang="en-US" sz="2200">
                <a:solidFill>
                  <a:srgbClr val="0033CC"/>
                </a:solidFill>
                <a:latin typeface="Verdana" pitchFamily="34" charset="0"/>
              </a:rPr>
              <a:t>The Allies suffered defeat and withdrew after sustaining more than 200,000 casualties.</a:t>
            </a:r>
          </a:p>
        </p:txBody>
      </p:sp>
    </p:spTree>
    <p:extLst>
      <p:ext uri="{BB962C8B-B14F-4D97-AF65-F5344CB8AC3E}">
        <p14:creationId xmlns:p14="http://schemas.microsoft.com/office/powerpoint/2010/main" val="6387645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
          <p:cNvSpPr>
            <a:spLocks noChangeArrowheads="1"/>
          </p:cNvSpPr>
          <p:nvPr/>
        </p:nvSpPr>
        <p:spPr bwMode="auto">
          <a:xfrm>
            <a:off x="1685925" y="46704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15363" name="Rectangle 20"/>
          <p:cNvSpPr>
            <a:spLocks noChangeArrowheads="1"/>
          </p:cNvSpPr>
          <p:nvPr/>
        </p:nvSpPr>
        <p:spPr bwMode="auto">
          <a:xfrm>
            <a:off x="3898900" y="2749550"/>
            <a:ext cx="47879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588"/>
              </a:spcAft>
              <a:buClr>
                <a:schemeClr val="tx1"/>
              </a:buClr>
              <a:buSzPct val="80000"/>
              <a:buFont typeface="Verdana" pitchFamily="34" charset="0"/>
              <a:buChar char="•"/>
            </a:pPr>
            <a:r>
              <a:rPr lang="en-US" altLang="en-US" sz="2200">
                <a:latin typeface="Verdana" pitchFamily="34" charset="0"/>
              </a:rPr>
              <a:t>The Ottoman empire also faced an Arab uprising in the Middle East. </a:t>
            </a:r>
          </a:p>
          <a:p>
            <a:pPr eaLnBrk="1" hangingPunct="1">
              <a:spcAft>
                <a:spcPts val="1588"/>
              </a:spcAft>
              <a:buClr>
                <a:schemeClr val="tx1"/>
              </a:buClr>
              <a:buSzPct val="80000"/>
              <a:buFont typeface="Verdana" pitchFamily="34" charset="0"/>
              <a:buChar char="•"/>
            </a:pPr>
            <a:r>
              <a:rPr lang="en-US" altLang="en-US" sz="2200">
                <a:latin typeface="Verdana" pitchFamily="34" charset="0"/>
              </a:rPr>
              <a:t>After fighting with British troops led by </a:t>
            </a:r>
            <a:r>
              <a:rPr lang="en-US" altLang="en-US" sz="2200" b="1">
                <a:solidFill>
                  <a:srgbClr val="FF0000"/>
                </a:solidFill>
                <a:latin typeface="Verdana" pitchFamily="34" charset="0"/>
              </a:rPr>
              <a:t>T. E. Lawrence,</a:t>
            </a:r>
            <a:r>
              <a:rPr lang="en-US" altLang="en-US" sz="2200">
                <a:latin typeface="Verdana" pitchFamily="34" charset="0"/>
              </a:rPr>
              <a:t> the Ottoman empire lost territory to Arab nationalists.</a:t>
            </a:r>
          </a:p>
        </p:txBody>
      </p:sp>
      <p:sp>
        <p:nvSpPr>
          <p:cNvPr id="15364" name="Rectangle 20"/>
          <p:cNvSpPr>
            <a:spLocks noChangeArrowheads="1"/>
          </p:cNvSpPr>
          <p:nvPr/>
        </p:nvSpPr>
        <p:spPr bwMode="auto">
          <a:xfrm>
            <a:off x="457200" y="1443038"/>
            <a:ext cx="822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Turkish Armenians, living in the Ottoman empire, tried to help the Russians and as a result endured massacres and deportations.</a:t>
            </a:r>
          </a:p>
        </p:txBody>
      </p:sp>
      <p:pic>
        <p:nvPicPr>
          <p:cNvPr id="15365" name="Picture 6" descr="WH-Ch26_S2_OttoEmpire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63850"/>
            <a:ext cx="31242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6119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4"/>
          <p:cNvSpPr txBox="1">
            <a:spLocks noChangeArrowheads="1"/>
          </p:cNvSpPr>
          <p:nvPr/>
        </p:nvSpPr>
        <p:spPr bwMode="auto">
          <a:xfrm>
            <a:off x="3352800" y="2819400"/>
            <a:ext cx="35814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588"/>
              </a:spcAft>
              <a:buClr>
                <a:schemeClr val="tx1"/>
              </a:buClr>
              <a:buSzPct val="80000"/>
              <a:buFont typeface="Verdana" pitchFamily="34" charset="0"/>
              <a:buChar char="•"/>
            </a:pPr>
            <a:r>
              <a:rPr lang="en-US" altLang="en-US" sz="2200">
                <a:latin typeface="Verdana" pitchFamily="34" charset="0"/>
              </a:rPr>
              <a:t>French West Africa</a:t>
            </a:r>
          </a:p>
          <a:p>
            <a:pPr eaLnBrk="1" hangingPunct="1">
              <a:spcAft>
                <a:spcPts val="1588"/>
              </a:spcAft>
              <a:buClr>
                <a:schemeClr val="tx1"/>
              </a:buClr>
              <a:buSzPct val="80000"/>
              <a:buFont typeface="Verdana" pitchFamily="34" charset="0"/>
              <a:buChar char="•"/>
            </a:pPr>
            <a:r>
              <a:rPr lang="en-US" altLang="en-US" sz="2200">
                <a:latin typeface="Verdana" pitchFamily="34" charset="0"/>
              </a:rPr>
              <a:t>India</a:t>
            </a:r>
          </a:p>
          <a:p>
            <a:pPr eaLnBrk="1" hangingPunct="1">
              <a:spcAft>
                <a:spcPts val="1588"/>
              </a:spcAft>
              <a:buClr>
                <a:schemeClr val="tx1"/>
              </a:buClr>
              <a:buSzPct val="80000"/>
              <a:buFont typeface="Verdana" pitchFamily="34" charset="0"/>
              <a:buChar char="•"/>
            </a:pPr>
            <a:r>
              <a:rPr lang="en-US" altLang="en-US" sz="2200">
                <a:latin typeface="Verdana" pitchFamily="34" charset="0"/>
              </a:rPr>
              <a:t>Australia</a:t>
            </a:r>
          </a:p>
          <a:p>
            <a:pPr eaLnBrk="1" hangingPunct="1">
              <a:spcAft>
                <a:spcPts val="1588"/>
              </a:spcAft>
              <a:buClr>
                <a:schemeClr val="tx1"/>
              </a:buClr>
              <a:buSzPct val="80000"/>
              <a:buFont typeface="Verdana" pitchFamily="34" charset="0"/>
              <a:buChar char="•"/>
            </a:pPr>
            <a:r>
              <a:rPr lang="en-US" altLang="en-US" sz="2200">
                <a:latin typeface="Verdana" pitchFamily="34" charset="0"/>
              </a:rPr>
              <a:t>New Zealand</a:t>
            </a:r>
          </a:p>
          <a:p>
            <a:pPr eaLnBrk="1" hangingPunct="1">
              <a:spcAft>
                <a:spcPts val="1588"/>
              </a:spcAft>
              <a:buClr>
                <a:schemeClr val="tx1"/>
              </a:buClr>
              <a:buSzPct val="80000"/>
              <a:buFont typeface="Verdana" pitchFamily="34" charset="0"/>
              <a:buChar char="•"/>
            </a:pPr>
            <a:r>
              <a:rPr lang="en-US" altLang="en-US" sz="2200">
                <a:latin typeface="Verdana" pitchFamily="34" charset="0"/>
              </a:rPr>
              <a:t>Canada</a:t>
            </a:r>
          </a:p>
        </p:txBody>
      </p:sp>
      <p:sp>
        <p:nvSpPr>
          <p:cNvPr id="16387" name="Rectangle 20"/>
          <p:cNvSpPr>
            <a:spLocks noChangeArrowheads="1"/>
          </p:cNvSpPr>
          <p:nvPr/>
        </p:nvSpPr>
        <p:spPr bwMode="auto">
          <a:xfrm>
            <a:off x="838200" y="1724025"/>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World War I spread to include many European colonies throughout the world:</a:t>
            </a:r>
          </a:p>
        </p:txBody>
      </p:sp>
    </p:spTree>
    <p:extLst>
      <p:ext uri="{BB962C8B-B14F-4D97-AF65-F5344CB8AC3E}">
        <p14:creationId xmlns:p14="http://schemas.microsoft.com/office/powerpoint/2010/main" val="7432639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6148" name="Rectangle 20"/>
          <p:cNvSpPr>
            <a:spLocks noChangeArrowheads="1"/>
          </p:cNvSpPr>
          <p:nvPr/>
        </p:nvSpPr>
        <p:spPr bwMode="auto">
          <a:xfrm>
            <a:off x="1216025" y="1730375"/>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Verdana" pitchFamily="34" charset="0"/>
              </a:rPr>
              <a:t>How and where was World War I fought?</a:t>
            </a:r>
          </a:p>
        </p:txBody>
      </p:sp>
      <p:pic>
        <p:nvPicPr>
          <p:cNvPr id="6149"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3972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4099" name="Rectangle 20"/>
          <p:cNvSpPr>
            <a:spLocks noChangeArrowheads="1"/>
          </p:cNvSpPr>
          <p:nvPr/>
        </p:nvSpPr>
        <p:spPr bwMode="auto">
          <a:xfrm>
            <a:off x="1216025" y="2466975"/>
            <a:ext cx="69342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588"/>
              </a:spcAft>
            </a:pPr>
            <a:r>
              <a:rPr lang="en-US" altLang="en-US" sz="2200">
                <a:solidFill>
                  <a:srgbClr val="0033CC"/>
                </a:solidFill>
                <a:latin typeface="Verdana" pitchFamily="34" charset="0"/>
              </a:rPr>
              <a:t>New weapons such as tanks, airplanes, and submarines changed the way war was fought. In addition, the stalemate created by trench warfare made this the deadliest conflict in history up to that time.</a:t>
            </a:r>
            <a:endParaRPr lang="en-US" altLang="en-US" sz="2200">
              <a:latin typeface="Verdana" pitchFamily="34" charset="0"/>
            </a:endParaRPr>
          </a:p>
          <a:p>
            <a:pPr eaLnBrk="1" hangingPunct="1">
              <a:spcAft>
                <a:spcPts val="1588"/>
              </a:spcAft>
            </a:pPr>
            <a:r>
              <a:rPr lang="en-US" altLang="en-US" sz="2200">
                <a:latin typeface="Verdana" pitchFamily="34" charset="0"/>
              </a:rPr>
              <a:t>The Great War was called World War I because it was fought primarily in Europe but spread to the colonies, Asia, and the Middle East.</a:t>
            </a:r>
          </a:p>
        </p:txBody>
      </p:sp>
      <p:sp>
        <p:nvSpPr>
          <p:cNvPr id="6148" name="Rectangle 20"/>
          <p:cNvSpPr>
            <a:spLocks noChangeArrowheads="1"/>
          </p:cNvSpPr>
          <p:nvPr/>
        </p:nvSpPr>
        <p:spPr bwMode="auto">
          <a:xfrm>
            <a:off x="1216025" y="1730375"/>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Verdana" pitchFamily="34" charset="0"/>
              </a:rPr>
              <a:t>How and where was World War I fought?</a:t>
            </a:r>
          </a:p>
        </p:txBody>
      </p:sp>
      <p:pic>
        <p:nvPicPr>
          <p:cNvPr id="6149"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842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4099">
                                            <p:txEl>
                                              <p:pRg st="1" end="1"/>
                                            </p:txEl>
                                          </p:spTgt>
                                        </p:tgtEl>
                                        <p:attrNameLst>
                                          <p:attrName>style.visibility</p:attrName>
                                        </p:attrNameLst>
                                      </p:cBhvr>
                                      <p:to>
                                        <p:strVal val="visible"/>
                                      </p:to>
                                    </p:set>
                                    <p:anim calcmode="lin" valueType="num">
                                      <p:cBhvr additive="base">
                                        <p:cTn id="12"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2"/>
          <p:cNvSpPr>
            <a:spLocks noChangeArrowheads="1"/>
          </p:cNvSpPr>
          <p:nvPr/>
        </p:nvSpPr>
        <p:spPr bwMode="auto">
          <a:xfrm>
            <a:off x="838200" y="2667000"/>
            <a:ext cx="7467600" cy="30480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US" altLang="en-US"/>
          </a:p>
        </p:txBody>
      </p:sp>
      <p:sp>
        <p:nvSpPr>
          <p:cNvPr id="7171" name="Rectangle 14"/>
          <p:cNvSpPr>
            <a:spLocks noChangeArrowheads="1"/>
          </p:cNvSpPr>
          <p:nvPr/>
        </p:nvSpPr>
        <p:spPr bwMode="auto">
          <a:xfrm>
            <a:off x="1685925" y="4724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US" altLang="en-US"/>
          </a:p>
        </p:txBody>
      </p:sp>
      <p:sp>
        <p:nvSpPr>
          <p:cNvPr id="7172" name="Rectangle 20"/>
          <p:cNvSpPr>
            <a:spLocks noChangeArrowheads="1"/>
          </p:cNvSpPr>
          <p:nvPr/>
        </p:nvSpPr>
        <p:spPr bwMode="auto">
          <a:xfrm>
            <a:off x="838200" y="1647825"/>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2200" b="1">
                <a:latin typeface="Verdana" pitchFamily="34" charset="0"/>
              </a:rPr>
              <a:t>Alliances within Europe were created in the late nineteenth century to promote peace.</a:t>
            </a:r>
          </a:p>
        </p:txBody>
      </p:sp>
      <p:graphicFrame>
        <p:nvGraphicFramePr>
          <p:cNvPr id="7180" name="Group 12"/>
          <p:cNvGraphicFramePr>
            <a:graphicFrameLocks noGrp="1"/>
          </p:cNvGraphicFramePr>
          <p:nvPr/>
        </p:nvGraphicFramePr>
        <p:xfrm>
          <a:off x="914400" y="2743200"/>
          <a:ext cx="7315200" cy="2895600"/>
        </p:xfrm>
        <a:graphic>
          <a:graphicData uri="http://schemas.openxmlformats.org/drawingml/2006/table">
            <a:tbl>
              <a:tblPr/>
              <a:tblGrid>
                <a:gridCol w="3695700"/>
                <a:gridCol w="3619500"/>
              </a:tblGrid>
              <a:tr h="711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Verdana" pitchFamily="28" charset="0"/>
                          <a:cs typeface="Arial" charset="0"/>
                        </a:rPr>
                        <a:t>Triple Alliance or </a:t>
                      </a:r>
                      <a:br>
                        <a:rPr kumimoji="0" lang="en-US" sz="2200" b="1" i="0" u="none" strike="noStrike" cap="none" normalizeH="0" baseline="0" smtClean="0">
                          <a:ln>
                            <a:noFill/>
                          </a:ln>
                          <a:solidFill>
                            <a:schemeClr val="tx1"/>
                          </a:solidFill>
                          <a:effectLst/>
                          <a:latin typeface="Verdana" pitchFamily="28" charset="0"/>
                          <a:cs typeface="Arial" charset="0"/>
                        </a:rPr>
                      </a:br>
                      <a:r>
                        <a:rPr kumimoji="0" lang="en-US" sz="2200" b="1" i="0" u="none" strike="noStrike" cap="none" normalizeH="0" baseline="0" smtClean="0">
                          <a:ln>
                            <a:noFill/>
                          </a:ln>
                          <a:solidFill>
                            <a:schemeClr val="tx1"/>
                          </a:solidFill>
                          <a:effectLst/>
                          <a:latin typeface="Verdana" pitchFamily="28" charset="0"/>
                          <a:cs typeface="Arial" charset="0"/>
                        </a:rPr>
                        <a:t>Central Powers</a:t>
                      </a:r>
                    </a:p>
                  </a:txBody>
                  <a:tcPr anchor="ctr"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Verdana" pitchFamily="28" charset="0"/>
                          <a:cs typeface="Arial" charset="0"/>
                        </a:rPr>
                        <a:t>Triple </a:t>
                      </a:r>
                      <a:r>
                        <a:rPr kumimoji="0" lang="en-US" sz="2200" b="1" i="0" u="none" strike="noStrike" cap="none" normalizeH="0" baseline="0" smtClean="0">
                          <a:ln>
                            <a:noFill/>
                          </a:ln>
                          <a:solidFill>
                            <a:srgbClr val="FF0000"/>
                          </a:solidFill>
                          <a:effectLst/>
                          <a:latin typeface="Verdana" pitchFamily="28" charset="0"/>
                          <a:cs typeface="Arial" charset="0"/>
                        </a:rPr>
                        <a:t>Entente</a:t>
                      </a:r>
                      <a:r>
                        <a:rPr kumimoji="0" lang="en-US" sz="2200" b="1" i="0" u="none" strike="noStrike" cap="none" normalizeH="0" baseline="0" smtClean="0">
                          <a:ln>
                            <a:noFill/>
                          </a:ln>
                          <a:solidFill>
                            <a:schemeClr val="tx1"/>
                          </a:solidFill>
                          <a:effectLst/>
                          <a:latin typeface="Verdana" pitchFamily="28" charset="0"/>
                          <a:cs typeface="Arial" charset="0"/>
                        </a:rPr>
                        <a:t> </a:t>
                      </a:r>
                      <a:br>
                        <a:rPr kumimoji="0" lang="en-US" sz="2200" b="1" i="0" u="none" strike="noStrike" cap="none" normalizeH="0" baseline="0" smtClean="0">
                          <a:ln>
                            <a:noFill/>
                          </a:ln>
                          <a:solidFill>
                            <a:schemeClr val="tx1"/>
                          </a:solidFill>
                          <a:effectLst/>
                          <a:latin typeface="Verdana" pitchFamily="28" charset="0"/>
                          <a:cs typeface="Arial" charset="0"/>
                        </a:rPr>
                      </a:br>
                      <a:r>
                        <a:rPr kumimoji="0" lang="en-US" sz="2200" b="1" i="0" u="none" strike="noStrike" cap="none" normalizeH="0" baseline="0" smtClean="0">
                          <a:ln>
                            <a:noFill/>
                          </a:ln>
                          <a:solidFill>
                            <a:schemeClr val="tx1"/>
                          </a:solidFill>
                          <a:effectLst/>
                          <a:latin typeface="Verdana" pitchFamily="28" charset="0"/>
                          <a:cs typeface="Arial" charset="0"/>
                        </a:rPr>
                        <a:t>or Allies</a:t>
                      </a:r>
                    </a:p>
                  </a:txBody>
                  <a:tcPr anchor="ctr"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2133600">
                <a:tc>
                  <a:txBody>
                    <a:bodyPr/>
                    <a:lstStyle/>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Germany</a:t>
                      </a:r>
                    </a:p>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Austria-Hungary</a:t>
                      </a:r>
                    </a:p>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Italy</a:t>
                      </a:r>
                    </a:p>
                    <a:p>
                      <a:pPr marL="342900" marR="0" lvl="0" indent="-228600" algn="l" defTabSz="914400" rtl="0" eaLnBrk="0" fontAlgn="base" latinLnBrk="0" hangingPunct="0">
                        <a:lnSpc>
                          <a:spcPct val="100000"/>
                        </a:lnSpc>
                        <a:spcBef>
                          <a:spcPct val="0"/>
                        </a:spcBef>
                        <a:spcAft>
                          <a:spcPct val="20000"/>
                        </a:spcAft>
                        <a:buClrTx/>
                        <a:buSzPct val="80000"/>
                        <a:buFontTx/>
                        <a:buNone/>
                        <a:tabLst/>
                      </a:pPr>
                      <a:r>
                        <a:rPr kumimoji="0" lang="en-US" sz="2200" b="0" i="0" u="none" strike="noStrike" cap="none" normalizeH="0" baseline="0" smtClean="0">
                          <a:ln>
                            <a:noFill/>
                          </a:ln>
                          <a:solidFill>
                            <a:schemeClr val="tx1"/>
                          </a:solidFill>
                          <a:effectLst/>
                          <a:latin typeface="Verdana" pitchFamily="28" charset="0"/>
                          <a:cs typeface="Arial" charset="0"/>
                        </a:rPr>
                        <a:t>   </a:t>
                      </a:r>
                      <a:r>
                        <a:rPr kumimoji="0" lang="en-US" sz="1800" b="0" i="0" u="none" strike="noStrike" cap="none" normalizeH="0" baseline="0" smtClean="0">
                          <a:ln>
                            <a:noFill/>
                          </a:ln>
                          <a:solidFill>
                            <a:schemeClr val="tx1"/>
                          </a:solidFill>
                          <a:effectLst/>
                          <a:latin typeface="Verdana" pitchFamily="28" charset="0"/>
                          <a:cs typeface="Arial" charset="0"/>
                        </a:rPr>
                        <a:t>Eventually added:</a:t>
                      </a:r>
                    </a:p>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Ottoman empire</a:t>
                      </a:r>
                    </a:p>
                  </a:txBody>
                  <a:tcP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a:noFill/>
                    </a:lnB>
                    <a:lnTlToBr>
                      <a:noFill/>
                    </a:lnTlToBr>
                    <a:lnBlToTr>
                      <a:noFill/>
                    </a:lnBlToTr>
                    <a:noFill/>
                  </a:tcPr>
                </a:tc>
                <a:tc>
                  <a:txBody>
                    <a:bodyPr/>
                    <a:lstStyle/>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France</a:t>
                      </a:r>
                    </a:p>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Russia</a:t>
                      </a:r>
                    </a:p>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Britain</a:t>
                      </a:r>
                    </a:p>
                    <a:p>
                      <a:pPr marL="342900" marR="0" lvl="0" indent="-228600" algn="l" defTabSz="914400" rtl="0" eaLnBrk="0" fontAlgn="base" latinLnBrk="0" hangingPunct="0">
                        <a:lnSpc>
                          <a:spcPct val="100000"/>
                        </a:lnSpc>
                        <a:spcBef>
                          <a:spcPct val="0"/>
                        </a:spcBef>
                        <a:spcAft>
                          <a:spcPct val="20000"/>
                        </a:spcAft>
                        <a:buClrTx/>
                        <a:buSzPct val="80000"/>
                        <a:buFontTx/>
                        <a:buNone/>
                        <a:tabLst/>
                      </a:pPr>
                      <a:r>
                        <a:rPr kumimoji="0" lang="en-US" sz="2200" b="0" i="0" u="none" strike="noStrike" cap="none" normalizeH="0" baseline="0" smtClean="0">
                          <a:ln>
                            <a:noFill/>
                          </a:ln>
                          <a:solidFill>
                            <a:schemeClr val="tx1"/>
                          </a:solidFill>
                          <a:effectLst/>
                          <a:latin typeface="Verdana" pitchFamily="28" charset="0"/>
                          <a:cs typeface="Arial" charset="0"/>
                        </a:rPr>
                        <a:t>   </a:t>
                      </a:r>
                      <a:r>
                        <a:rPr kumimoji="0" lang="en-US" sz="1800" b="0" i="0" u="none" strike="noStrike" cap="none" normalizeH="0" baseline="0" smtClean="0">
                          <a:ln>
                            <a:noFill/>
                          </a:ln>
                          <a:solidFill>
                            <a:schemeClr val="tx1"/>
                          </a:solidFill>
                          <a:effectLst/>
                          <a:latin typeface="Verdana" pitchFamily="28" charset="0"/>
                          <a:cs typeface="Arial" charset="0"/>
                        </a:rPr>
                        <a:t>Eventually added:</a:t>
                      </a:r>
                    </a:p>
                    <a:p>
                      <a:pPr marL="342900" marR="0" lvl="0" indent="-228600" algn="l" defTabSz="914400" rtl="0" eaLnBrk="0" fontAlgn="base" latinLnBrk="0" hangingPunct="0">
                        <a:lnSpc>
                          <a:spcPct val="100000"/>
                        </a:lnSpc>
                        <a:spcBef>
                          <a:spcPct val="0"/>
                        </a:spcBef>
                        <a:spcAft>
                          <a:spcPct val="20000"/>
                        </a:spcAft>
                        <a:buClrTx/>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Japan</a:t>
                      </a:r>
                    </a:p>
                  </a:txBody>
                  <a:tcP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8453956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0"/>
          <p:cNvSpPr>
            <a:spLocks noChangeArrowheads="1"/>
          </p:cNvSpPr>
          <p:nvPr/>
        </p:nvSpPr>
        <p:spPr bwMode="auto">
          <a:xfrm>
            <a:off x="457200" y="12573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2200" b="1">
                <a:latin typeface="Verdana" pitchFamily="34" charset="0"/>
              </a:rPr>
              <a:t>These alliances were based on previous wars, new economic rivalries, and competition for colonies.  </a:t>
            </a:r>
            <a:endParaRPr lang="en-US" altLang="en-US" sz="2400" b="1">
              <a:latin typeface="Verdana" pitchFamily="34" charset="0"/>
            </a:endParaRPr>
          </a:p>
        </p:txBody>
      </p:sp>
      <p:sp>
        <p:nvSpPr>
          <p:cNvPr id="8195" name="Rectangle 24"/>
          <p:cNvSpPr>
            <a:spLocks noChangeArrowheads="1"/>
          </p:cNvSpPr>
          <p:nvPr/>
        </p:nvSpPr>
        <p:spPr bwMode="auto">
          <a:xfrm>
            <a:off x="6172200" y="2159000"/>
            <a:ext cx="27432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2200">
                <a:latin typeface="Verdana" pitchFamily="34" charset="0"/>
              </a:rPr>
              <a:t>These rivalries increased </a:t>
            </a:r>
            <a:r>
              <a:rPr lang="en-US" altLang="en-US" sz="2200" b="1">
                <a:solidFill>
                  <a:srgbClr val="FF0000"/>
                </a:solidFill>
                <a:latin typeface="Verdana" pitchFamily="34" charset="0"/>
              </a:rPr>
              <a:t>militarism,</a:t>
            </a:r>
            <a:r>
              <a:rPr lang="en-US" altLang="en-US" sz="2200">
                <a:latin typeface="Verdana" pitchFamily="34" charset="0"/>
              </a:rPr>
              <a:t> and </a:t>
            </a:r>
            <a:r>
              <a:rPr lang="en-US" altLang="en-US" sz="2200">
                <a:solidFill>
                  <a:srgbClr val="0033CC"/>
                </a:solidFill>
                <a:latin typeface="Verdana" pitchFamily="34" charset="0"/>
              </a:rPr>
              <a:t>the great powers began to increase the size of their armies and navies.</a:t>
            </a:r>
          </a:p>
          <a:p>
            <a:pPr eaLnBrk="1" hangingPunct="1"/>
            <a:endParaRPr lang="en-US" altLang="en-US" sz="2200">
              <a:latin typeface="Verdana" pitchFamily="34" charset="0"/>
            </a:endParaRPr>
          </a:p>
          <a:p>
            <a:pPr eaLnBrk="1" hangingPunct="1"/>
            <a:endParaRPr lang="en-US" altLang="en-US" sz="2200">
              <a:latin typeface="Verdana" pitchFamily="34" charset="0"/>
            </a:endParaRPr>
          </a:p>
          <a:p>
            <a:pPr eaLnBrk="1" hangingPunct="1"/>
            <a:r>
              <a:rPr lang="en-US" altLang="en-US" sz="2200" b="1">
                <a:latin typeface="Verdana" pitchFamily="34" charset="0"/>
              </a:rPr>
              <a:t>	</a:t>
            </a:r>
          </a:p>
          <a:p>
            <a:pPr eaLnBrk="1" hangingPunct="1"/>
            <a:r>
              <a:rPr lang="en-US" altLang="en-US" sz="2200">
                <a:latin typeface="Verdana" pitchFamily="34" charset="0"/>
              </a:rPr>
              <a:t> </a:t>
            </a:r>
          </a:p>
        </p:txBody>
      </p:sp>
      <p:pic>
        <p:nvPicPr>
          <p:cNvPr id="8196" name="Picture 5" descr="WH-Ch26_S1_WarAllia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54864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2610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AutoShape 12"/>
          <p:cNvSpPr>
            <a:spLocks noChangeArrowheads="1"/>
          </p:cNvSpPr>
          <p:nvPr/>
        </p:nvSpPr>
        <p:spPr bwMode="auto">
          <a:xfrm rot="5400000" flipH="1">
            <a:off x="1371600" y="2127250"/>
            <a:ext cx="2286000" cy="4114800"/>
          </a:xfrm>
          <a:prstGeom prst="upArrowCallout">
            <a:avLst>
              <a:gd name="adj1" fmla="val 20833"/>
              <a:gd name="adj2" fmla="val 18875"/>
              <a:gd name="adj3" fmla="val 15200"/>
              <a:gd name="adj4" fmla="val 85764"/>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9219" name="Text Box 13"/>
          <p:cNvSpPr txBox="1">
            <a:spLocks noChangeArrowheads="1"/>
          </p:cNvSpPr>
          <p:nvPr/>
        </p:nvSpPr>
        <p:spPr bwMode="auto">
          <a:xfrm>
            <a:off x="558800" y="3143250"/>
            <a:ext cx="3403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2200">
                <a:latin typeface="Verdana" pitchFamily="34" charset="0"/>
              </a:rPr>
              <a:t>Austria-Hungary and the Ottoman empire were threatened by nationalism and struggled to survive.</a:t>
            </a:r>
          </a:p>
        </p:txBody>
      </p:sp>
      <p:sp>
        <p:nvSpPr>
          <p:cNvPr id="9220" name="Rectangle 3"/>
          <p:cNvSpPr>
            <a:spLocks noChangeArrowheads="1"/>
          </p:cNvSpPr>
          <p:nvPr/>
        </p:nvSpPr>
        <p:spPr bwMode="auto">
          <a:xfrm>
            <a:off x="457200" y="165735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2200" b="1">
                <a:latin typeface="Verdana" pitchFamily="34" charset="0"/>
              </a:rPr>
              <a:t>Growing nationalism and economic competition  also caused tensions within countries and across European borders. </a:t>
            </a:r>
            <a:endParaRPr lang="en-US" altLang="en-US" sz="2200" b="1"/>
          </a:p>
        </p:txBody>
      </p:sp>
      <p:grpSp>
        <p:nvGrpSpPr>
          <p:cNvPr id="2" name="Group 7"/>
          <p:cNvGrpSpPr>
            <a:grpSpLocks/>
          </p:cNvGrpSpPr>
          <p:nvPr/>
        </p:nvGrpSpPr>
        <p:grpSpPr bwMode="auto">
          <a:xfrm>
            <a:off x="4572000" y="3041650"/>
            <a:ext cx="4114800" cy="2286000"/>
            <a:chOff x="4572000" y="2819400"/>
            <a:chExt cx="4114801" cy="2286000"/>
          </a:xfrm>
        </p:grpSpPr>
        <p:sp>
          <p:nvSpPr>
            <p:cNvPr id="7183" name="AutoShape 15"/>
            <p:cNvSpPr>
              <a:spLocks noChangeArrowheads="1"/>
            </p:cNvSpPr>
            <p:nvPr/>
          </p:nvSpPr>
          <p:spPr bwMode="auto">
            <a:xfrm rot="16200000" flipH="1">
              <a:off x="5486400" y="1905000"/>
              <a:ext cx="2286000" cy="4114801"/>
            </a:xfrm>
            <a:prstGeom prst="upArrowCallout">
              <a:avLst>
                <a:gd name="adj1" fmla="val 21120"/>
                <a:gd name="adj2" fmla="val 18894"/>
                <a:gd name="adj3" fmla="val 15508"/>
                <a:gd name="adj4" fmla="val 86194"/>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9223" name="Text Box 16"/>
            <p:cNvSpPr txBox="1">
              <a:spLocks noChangeArrowheads="1"/>
            </p:cNvSpPr>
            <p:nvPr/>
          </p:nvSpPr>
          <p:spPr bwMode="auto">
            <a:xfrm>
              <a:off x="5262563" y="2908300"/>
              <a:ext cx="34242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2200">
                  <a:latin typeface="Verdana" pitchFamily="34" charset="0"/>
                </a:rPr>
                <a:t>Britain was threatened by Germany’s industrial advances. Germany believed that Russian industry was not far behind them.</a:t>
              </a:r>
            </a:p>
          </p:txBody>
        </p:sp>
      </p:grpSp>
    </p:spTree>
    <p:extLst>
      <p:ext uri="{BB962C8B-B14F-4D97-AF65-F5344CB8AC3E}">
        <p14:creationId xmlns:p14="http://schemas.microsoft.com/office/powerpoint/2010/main" val="36683517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838200" y="1727200"/>
            <a:ext cx="7467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2200" b="1">
                <a:latin typeface="Verdana" pitchFamily="34" charset="0"/>
              </a:rPr>
              <a:t>Nationalism grew in different ways in each country in Europe.</a:t>
            </a:r>
          </a:p>
        </p:txBody>
      </p:sp>
      <p:sp>
        <p:nvSpPr>
          <p:cNvPr id="10244" name="Rectangle 2"/>
          <p:cNvSpPr>
            <a:spLocks noChangeArrowheads="1"/>
          </p:cNvSpPr>
          <p:nvPr/>
        </p:nvSpPr>
        <p:spPr bwMode="auto">
          <a:xfrm>
            <a:off x="838200" y="2794000"/>
            <a:ext cx="7848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buFont typeface="Times" charset="0"/>
              <a:buChar char="•"/>
            </a:pPr>
            <a:r>
              <a:rPr lang="en-US" altLang="en-US" sz="2200">
                <a:latin typeface="Verdana" pitchFamily="34" charset="0"/>
              </a:rPr>
              <a:t>France was bitter about the loss of </a:t>
            </a:r>
            <a:r>
              <a:rPr lang="en-US" altLang="en-US" sz="2200" b="1">
                <a:solidFill>
                  <a:srgbClr val="FF0000"/>
                </a:solidFill>
                <a:latin typeface="Verdana" pitchFamily="34" charset="0"/>
              </a:rPr>
              <a:t>Alsace and Lorraine</a:t>
            </a:r>
            <a:r>
              <a:rPr lang="en-US" altLang="en-US" sz="2200">
                <a:latin typeface="Verdana" pitchFamily="34" charset="0"/>
              </a:rPr>
              <a:t> during the Franco-Prussian War and wanted it returned.</a:t>
            </a:r>
          </a:p>
        </p:txBody>
      </p:sp>
      <p:sp>
        <p:nvSpPr>
          <p:cNvPr id="10245" name="AutoShape 8" descr="http://www.33ff.com/flags/XL_flags/Russia_flag.gif"/>
          <p:cNvSpPr>
            <a:spLocks noChangeAspect="1" noChangeArrowheads="1"/>
          </p:cNvSpPr>
          <p:nvPr/>
        </p:nvSpPr>
        <p:spPr bwMode="auto">
          <a:xfrm>
            <a:off x="49213" y="-1063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US" altLang="en-US"/>
          </a:p>
        </p:txBody>
      </p:sp>
      <p:sp>
        <p:nvSpPr>
          <p:cNvPr id="10247" name="Rectangle 3"/>
          <p:cNvSpPr>
            <a:spLocks noChangeArrowheads="1"/>
          </p:cNvSpPr>
          <p:nvPr/>
        </p:nvSpPr>
        <p:spPr bwMode="auto">
          <a:xfrm>
            <a:off x="838200" y="4114800"/>
            <a:ext cx="7467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buFont typeface="Times" charset="0"/>
              <a:buChar char="•"/>
            </a:pPr>
            <a:r>
              <a:rPr lang="en-US" altLang="en-US" sz="2200">
                <a:latin typeface="Verdana" pitchFamily="34" charset="0"/>
              </a:rPr>
              <a:t>Russia supported Pan-Slavism, which held that all Slavic people, regardless of borders, shared a common nationality.</a:t>
            </a:r>
          </a:p>
        </p:txBody>
      </p:sp>
    </p:spTree>
    <p:extLst>
      <p:ext uri="{BB962C8B-B14F-4D97-AF65-F5344CB8AC3E}">
        <p14:creationId xmlns:p14="http://schemas.microsoft.com/office/powerpoint/2010/main" val="16500269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h26_images_wh_se_p0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1295400"/>
            <a:ext cx="33004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0"/>
          <p:cNvSpPr>
            <a:spLocks noChangeArrowheads="1"/>
          </p:cNvSpPr>
          <p:nvPr/>
        </p:nvSpPr>
        <p:spPr bwMode="auto">
          <a:xfrm>
            <a:off x="4191000" y="1752600"/>
            <a:ext cx="44958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Aft>
                <a:spcPct val="60000"/>
              </a:spcAft>
            </a:pPr>
            <a:r>
              <a:rPr lang="en-US" altLang="en-US" sz="2200" b="1">
                <a:latin typeface="Verdana" pitchFamily="34" charset="0"/>
              </a:rPr>
              <a:t>The Great War began when Austrian Archduke Francis Ferdinand and his wife Sophie were assassinated by a Serbian nationalist.</a:t>
            </a:r>
          </a:p>
          <a:p>
            <a:pPr eaLnBrk="1" hangingPunct="1">
              <a:spcAft>
                <a:spcPct val="60000"/>
              </a:spcAft>
            </a:pPr>
            <a:r>
              <a:rPr lang="en-US" altLang="en-US" sz="2200">
                <a:latin typeface="Verdana" pitchFamily="34" charset="0"/>
              </a:rPr>
              <a:t>Shortly after, on July 28, 1914, after issuing </a:t>
            </a:r>
            <a:br>
              <a:rPr lang="en-US" altLang="en-US" sz="2200">
                <a:latin typeface="Verdana" pitchFamily="34" charset="0"/>
              </a:rPr>
            </a:br>
            <a:r>
              <a:rPr lang="en-US" altLang="en-US" sz="2200">
                <a:latin typeface="Verdana" pitchFamily="34" charset="0"/>
              </a:rPr>
              <a:t>an </a:t>
            </a:r>
            <a:r>
              <a:rPr lang="en-US" altLang="en-US" sz="2200" b="1">
                <a:solidFill>
                  <a:srgbClr val="FF0000"/>
                </a:solidFill>
                <a:latin typeface="Verdana" pitchFamily="34" charset="0"/>
              </a:rPr>
              <a:t>ultimatum,</a:t>
            </a:r>
            <a:r>
              <a:rPr lang="en-US" altLang="en-US" sz="2200">
                <a:latin typeface="Verdana" pitchFamily="34" charset="0"/>
              </a:rPr>
              <a:t> Austria declared war on Serbia.</a:t>
            </a:r>
            <a:r>
              <a:rPr lang="en-US" altLang="en-US" sz="2200" b="1">
                <a:latin typeface="Verdana" pitchFamily="34" charset="0"/>
              </a:rPr>
              <a:t> </a:t>
            </a:r>
          </a:p>
          <a:p>
            <a:pPr eaLnBrk="1" hangingPunct="1">
              <a:spcAft>
                <a:spcPct val="60000"/>
              </a:spcAft>
            </a:pPr>
            <a:endParaRPr lang="en-US" altLang="en-US" sz="2200" b="1">
              <a:latin typeface="Verdana" pitchFamily="34" charset="0"/>
            </a:endParaRPr>
          </a:p>
        </p:txBody>
      </p:sp>
    </p:spTree>
    <p:extLst>
      <p:ext uri="{BB962C8B-B14F-4D97-AF65-F5344CB8AC3E}">
        <p14:creationId xmlns:p14="http://schemas.microsoft.com/office/powerpoint/2010/main" val="26748686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0"/>
          <p:cNvSpPr>
            <a:spLocks noChangeArrowheads="1"/>
          </p:cNvSpPr>
          <p:nvPr/>
        </p:nvSpPr>
        <p:spPr bwMode="auto">
          <a:xfrm>
            <a:off x="457200" y="1371600"/>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2200" b="1">
                <a:latin typeface="Verdana" pitchFamily="34" charset="0"/>
              </a:rPr>
              <a:t>The war between Austria and Serbia soon drew the great powers into the conflict.</a:t>
            </a:r>
          </a:p>
        </p:txBody>
      </p:sp>
      <p:grpSp>
        <p:nvGrpSpPr>
          <p:cNvPr id="2" name="Group 16"/>
          <p:cNvGrpSpPr>
            <a:grpSpLocks/>
          </p:cNvGrpSpPr>
          <p:nvPr/>
        </p:nvGrpSpPr>
        <p:grpSpPr bwMode="auto">
          <a:xfrm>
            <a:off x="457200" y="4843463"/>
            <a:ext cx="8229600" cy="1100137"/>
            <a:chOff x="838200" y="5032763"/>
            <a:chExt cx="7467600" cy="939979"/>
          </a:xfrm>
        </p:grpSpPr>
        <p:sp>
          <p:nvSpPr>
            <p:cNvPr id="3" name="Rectangle 5"/>
            <p:cNvSpPr>
              <a:spLocks noChangeArrowheads="1"/>
            </p:cNvSpPr>
            <p:nvPr/>
          </p:nvSpPr>
          <p:spPr bwMode="auto">
            <a:xfrm>
              <a:off x="838200" y="5032763"/>
              <a:ext cx="7467600" cy="939979"/>
            </a:xfrm>
            <a:prstGeom prst="rect">
              <a:avLst/>
            </a:prstGeom>
            <a:gradFill flip="none" rotWithShape="1">
              <a:gsLst>
                <a:gs pos="0">
                  <a:schemeClr val="bg1"/>
                </a:gs>
                <a:gs pos="100000">
                  <a:srgbClr val="FED273"/>
                </a:gs>
              </a:gsLst>
              <a:lin ang="5400000" scaled="1"/>
              <a:tileRect/>
            </a:gradFill>
            <a:ln w="9525">
              <a:solidFill>
                <a:srgbClr val="666699"/>
              </a:solidFill>
              <a:miter lim="800000"/>
              <a:headEnd/>
              <a:tailEnd/>
            </a:ln>
            <a:effectLst>
              <a:outerShdw dist="53340" dir="2700000" algn="ctr" rotWithShape="0">
                <a:srgbClr val="B3C793">
                  <a:alpha val="46000"/>
                </a:srgbClr>
              </a:outerShdw>
            </a:effectLst>
          </p:spPr>
          <p:txBody>
            <a:bodyPr wrap="none" anchor="ctr"/>
            <a:lstStyle/>
            <a:p>
              <a:pPr algn="ctr" eaLnBrk="0" hangingPunct="0"/>
              <a:endParaRPr lang="en-US" altLang="en-US" sz="2200"/>
            </a:p>
          </p:txBody>
        </p:sp>
        <p:sp>
          <p:nvSpPr>
            <p:cNvPr id="12296" name="Text Box 122"/>
            <p:cNvSpPr txBox="1">
              <a:spLocks noChangeArrowheads="1"/>
            </p:cNvSpPr>
            <p:nvPr/>
          </p:nvSpPr>
          <p:spPr bwMode="auto">
            <a:xfrm>
              <a:off x="976489" y="5173828"/>
              <a:ext cx="7191022" cy="7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Aft>
                  <a:spcPts val="600"/>
                </a:spcAft>
              </a:pPr>
              <a:r>
                <a:rPr lang="en-US" altLang="en-US" sz="2200">
                  <a:latin typeface="Verdana" pitchFamily="34" charset="0"/>
                </a:rPr>
                <a:t>France gave backing to Russia, despite German demands that it stay out of the conflict.</a:t>
              </a:r>
              <a:endParaRPr lang="en-US" altLang="en-US" sz="2200"/>
            </a:p>
          </p:txBody>
        </p:sp>
      </p:grpSp>
      <p:grpSp>
        <p:nvGrpSpPr>
          <p:cNvPr id="12302" name="Group 14"/>
          <p:cNvGrpSpPr>
            <a:grpSpLocks/>
          </p:cNvGrpSpPr>
          <p:nvPr/>
        </p:nvGrpSpPr>
        <p:grpSpPr bwMode="auto">
          <a:xfrm>
            <a:off x="457200" y="3827463"/>
            <a:ext cx="8229600" cy="1111250"/>
            <a:chOff x="288" y="2304"/>
            <a:chExt cx="5184" cy="700"/>
          </a:xfrm>
        </p:grpSpPr>
        <p:sp>
          <p:nvSpPr>
            <p:cNvPr id="12" name="AutoShape 13"/>
            <p:cNvSpPr>
              <a:spLocks noChangeArrowheads="1"/>
            </p:cNvSpPr>
            <p:nvPr/>
          </p:nvSpPr>
          <p:spPr bwMode="auto">
            <a:xfrm rot="10792560" flipH="1">
              <a:off x="288" y="2304"/>
              <a:ext cx="5184" cy="700"/>
            </a:xfrm>
            <a:prstGeom prst="upArrowCallout">
              <a:avLst>
                <a:gd name="adj1" fmla="val 52320"/>
                <a:gd name="adj2" fmla="val 51463"/>
                <a:gd name="adj3" fmla="val 24005"/>
                <a:gd name="adj4" fmla="val 60181"/>
              </a:avLst>
            </a:prstGeom>
            <a:gradFill rotWithShape="1">
              <a:gsLst>
                <a:gs pos="0">
                  <a:srgbClr val="83D7E5"/>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endParaRPr lang="en-US" altLang="en-US" sz="2200"/>
            </a:p>
          </p:txBody>
        </p:sp>
        <p:sp>
          <p:nvSpPr>
            <p:cNvPr id="12299" name="Text Box 8"/>
            <p:cNvSpPr txBox="1">
              <a:spLocks noChangeArrowheads="1"/>
            </p:cNvSpPr>
            <p:nvPr/>
          </p:nvSpPr>
          <p:spPr bwMode="auto">
            <a:xfrm>
              <a:off x="288" y="2359"/>
              <a:ext cx="518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en-US" sz="2200">
                  <a:latin typeface="Verdana" pitchFamily="34" charset="0"/>
                </a:rPr>
                <a:t>Germany declared war on Russia.</a:t>
              </a:r>
            </a:p>
          </p:txBody>
        </p:sp>
      </p:grpSp>
      <p:sp>
        <p:nvSpPr>
          <p:cNvPr id="16" name="AutoShape 13"/>
          <p:cNvSpPr>
            <a:spLocks noChangeArrowheads="1"/>
          </p:cNvSpPr>
          <p:nvPr/>
        </p:nvSpPr>
        <p:spPr bwMode="auto">
          <a:xfrm rot="10792560" flipH="1">
            <a:off x="455613" y="2433638"/>
            <a:ext cx="8229600" cy="1470025"/>
          </a:xfrm>
          <a:prstGeom prst="upArrowCallout">
            <a:avLst>
              <a:gd name="adj1" fmla="val 35404"/>
              <a:gd name="adj2" fmla="val 35404"/>
              <a:gd name="adj3" fmla="val 21440"/>
              <a:gd name="adj4" fmla="val 70639"/>
            </a:avLst>
          </a:prstGeom>
          <a:gradFill rotWithShape="1">
            <a:gsLst>
              <a:gs pos="0">
                <a:srgbClr val="C9C9FF"/>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endParaRPr lang="en-US" altLang="en-US" sz="2200">
              <a:latin typeface="Verdana" pitchFamily="34" charset="0"/>
            </a:endParaRPr>
          </a:p>
        </p:txBody>
      </p:sp>
      <p:sp>
        <p:nvSpPr>
          <p:cNvPr id="12301" name="Rectangle 29"/>
          <p:cNvSpPr>
            <a:spLocks noChangeArrowheads="1"/>
          </p:cNvSpPr>
          <p:nvPr/>
        </p:nvSpPr>
        <p:spPr bwMode="auto">
          <a:xfrm>
            <a:off x="685800" y="2549525"/>
            <a:ext cx="7772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588"/>
              </a:spcAft>
              <a:buClr>
                <a:schemeClr val="tx1"/>
              </a:buClr>
              <a:buSzPct val="80000"/>
              <a:buFont typeface="Verdana" pitchFamily="34" charset="0"/>
              <a:buNone/>
            </a:pPr>
            <a:r>
              <a:rPr lang="en-US" altLang="en-US" sz="2200">
                <a:latin typeface="Verdana" pitchFamily="34" charset="0"/>
              </a:rPr>
              <a:t>Serbia sought help from its ally Russia, who began </a:t>
            </a:r>
            <a:br>
              <a:rPr lang="en-US" altLang="en-US" sz="2200">
                <a:latin typeface="Verdana" pitchFamily="34" charset="0"/>
              </a:rPr>
            </a:br>
            <a:r>
              <a:rPr lang="en-US" altLang="en-US" sz="2200">
                <a:latin typeface="Verdana" pitchFamily="34" charset="0"/>
              </a:rPr>
              <a:t>to </a:t>
            </a:r>
            <a:r>
              <a:rPr lang="en-US" altLang="en-US" sz="2200" b="1">
                <a:solidFill>
                  <a:srgbClr val="FF0000"/>
                </a:solidFill>
                <a:latin typeface="Verdana" pitchFamily="34" charset="0"/>
              </a:rPr>
              <a:t>mobilize.</a:t>
            </a:r>
            <a:endParaRPr lang="en-US" altLang="en-US" sz="2200">
              <a:latin typeface="Verdana" pitchFamily="34" charset="0"/>
            </a:endParaRPr>
          </a:p>
        </p:txBody>
      </p:sp>
    </p:spTree>
    <p:extLst>
      <p:ext uri="{BB962C8B-B14F-4D97-AF65-F5344CB8AC3E}">
        <p14:creationId xmlns:p14="http://schemas.microsoft.com/office/powerpoint/2010/main" val="471416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ChangeArrowheads="1"/>
          </p:cNvSpPr>
          <p:nvPr/>
        </p:nvSpPr>
        <p:spPr bwMode="auto">
          <a:xfrm>
            <a:off x="2066925" y="9928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US" altLang="en-US"/>
          </a:p>
        </p:txBody>
      </p:sp>
      <p:grpSp>
        <p:nvGrpSpPr>
          <p:cNvPr id="2" name="Group 16"/>
          <p:cNvGrpSpPr>
            <a:grpSpLocks/>
          </p:cNvGrpSpPr>
          <p:nvPr/>
        </p:nvGrpSpPr>
        <p:grpSpPr bwMode="auto">
          <a:xfrm>
            <a:off x="457200" y="3566146"/>
            <a:ext cx="8229600" cy="1100137"/>
            <a:chOff x="838200" y="5032763"/>
            <a:chExt cx="7467600" cy="939979"/>
          </a:xfrm>
        </p:grpSpPr>
        <p:sp>
          <p:nvSpPr>
            <p:cNvPr id="3" name="Rectangle 5"/>
            <p:cNvSpPr>
              <a:spLocks noChangeArrowheads="1"/>
            </p:cNvSpPr>
            <p:nvPr/>
          </p:nvSpPr>
          <p:spPr bwMode="auto">
            <a:xfrm>
              <a:off x="838200" y="5032763"/>
              <a:ext cx="7467600" cy="939979"/>
            </a:xfrm>
            <a:prstGeom prst="rect">
              <a:avLst/>
            </a:prstGeom>
            <a:gradFill flip="none" rotWithShape="1">
              <a:gsLst>
                <a:gs pos="0">
                  <a:schemeClr val="bg1"/>
                </a:gs>
                <a:gs pos="100000">
                  <a:srgbClr val="FED273"/>
                </a:gs>
              </a:gsLst>
              <a:lin ang="5400000" scaled="1"/>
              <a:tileRect/>
            </a:gradFill>
            <a:ln w="9525">
              <a:solidFill>
                <a:srgbClr val="666699"/>
              </a:solidFill>
              <a:miter lim="800000"/>
              <a:headEnd/>
              <a:tailEnd/>
            </a:ln>
            <a:effectLst>
              <a:outerShdw dist="53340" dir="2700000" algn="ctr" rotWithShape="0">
                <a:srgbClr val="B3C793">
                  <a:alpha val="46000"/>
                </a:srgbClr>
              </a:outerShdw>
            </a:effectLst>
          </p:spPr>
          <p:txBody>
            <a:bodyPr wrap="none" anchor="ctr"/>
            <a:lstStyle/>
            <a:p>
              <a:pPr algn="ctr" eaLnBrk="0" hangingPunct="0"/>
              <a:endParaRPr lang="en-US" altLang="en-US" sz="2200"/>
            </a:p>
          </p:txBody>
        </p:sp>
        <p:sp>
          <p:nvSpPr>
            <p:cNvPr id="13320" name="Text Box 122"/>
            <p:cNvSpPr txBox="1">
              <a:spLocks noChangeArrowheads="1"/>
            </p:cNvSpPr>
            <p:nvPr/>
          </p:nvSpPr>
          <p:spPr bwMode="auto">
            <a:xfrm>
              <a:off x="976489" y="5173828"/>
              <a:ext cx="7191022" cy="7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Aft>
                  <a:spcPts val="600"/>
                </a:spcAft>
              </a:pPr>
              <a:r>
                <a:rPr lang="en-US" altLang="en-US" sz="2200">
                  <a:latin typeface="Verdana" pitchFamily="34" charset="0"/>
                </a:rPr>
                <a:t>With Belgium’s neutrality violated, Britain declared war on Germany on August 4.</a:t>
              </a:r>
              <a:endParaRPr lang="en-US" altLang="en-US" sz="2200"/>
            </a:p>
          </p:txBody>
        </p:sp>
      </p:grpSp>
      <p:grpSp>
        <p:nvGrpSpPr>
          <p:cNvPr id="13326" name="Group 14"/>
          <p:cNvGrpSpPr>
            <a:grpSpLocks/>
          </p:cNvGrpSpPr>
          <p:nvPr/>
        </p:nvGrpSpPr>
        <p:grpSpPr bwMode="auto">
          <a:xfrm>
            <a:off x="457200" y="2075483"/>
            <a:ext cx="8229600" cy="1600200"/>
            <a:chOff x="288" y="1824"/>
            <a:chExt cx="5184" cy="1008"/>
          </a:xfrm>
        </p:grpSpPr>
        <p:sp>
          <p:nvSpPr>
            <p:cNvPr id="12" name="AutoShape 13"/>
            <p:cNvSpPr>
              <a:spLocks noChangeArrowheads="1"/>
            </p:cNvSpPr>
            <p:nvPr/>
          </p:nvSpPr>
          <p:spPr bwMode="auto">
            <a:xfrm rot="10792560" flipH="1">
              <a:off x="288" y="1824"/>
              <a:ext cx="5184" cy="1008"/>
            </a:xfrm>
            <a:prstGeom prst="upArrowCallout">
              <a:avLst>
                <a:gd name="adj1" fmla="val 36333"/>
                <a:gd name="adj2" fmla="val 35738"/>
                <a:gd name="adj3" fmla="val 24005"/>
                <a:gd name="adj4" fmla="val 66958"/>
              </a:avLst>
            </a:prstGeom>
            <a:gradFill rotWithShape="1">
              <a:gsLst>
                <a:gs pos="0">
                  <a:srgbClr val="83D7E5"/>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endParaRPr lang="en-US" altLang="en-US" sz="2200"/>
            </a:p>
          </p:txBody>
        </p:sp>
        <p:sp>
          <p:nvSpPr>
            <p:cNvPr id="13323" name="Text Box 8"/>
            <p:cNvSpPr txBox="1">
              <a:spLocks noChangeArrowheads="1"/>
            </p:cNvSpPr>
            <p:nvPr/>
          </p:nvSpPr>
          <p:spPr bwMode="auto">
            <a:xfrm>
              <a:off x="288" y="1903"/>
              <a:ext cx="5184"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en-US" sz="2200" dirty="0">
                  <a:latin typeface="Verdana" pitchFamily="34" charset="0"/>
                </a:rPr>
                <a:t>Days later, Germany marched through Belgium and headed south to attack France.</a:t>
              </a:r>
            </a:p>
          </p:txBody>
        </p:sp>
      </p:grpSp>
      <p:sp>
        <p:nvSpPr>
          <p:cNvPr id="16" name="AutoShape 13"/>
          <p:cNvSpPr>
            <a:spLocks noChangeArrowheads="1"/>
          </p:cNvSpPr>
          <p:nvPr/>
        </p:nvSpPr>
        <p:spPr bwMode="auto">
          <a:xfrm rot="10792560" flipH="1">
            <a:off x="454025" y="1008683"/>
            <a:ext cx="8229600" cy="1143000"/>
          </a:xfrm>
          <a:prstGeom prst="upArrowCallout">
            <a:avLst>
              <a:gd name="adj1" fmla="val 45533"/>
              <a:gd name="adj2" fmla="val 45533"/>
              <a:gd name="adj3" fmla="val 21440"/>
              <a:gd name="adj4" fmla="val 60171"/>
            </a:avLst>
          </a:prstGeom>
          <a:gradFill rotWithShape="1">
            <a:gsLst>
              <a:gs pos="0">
                <a:srgbClr val="C9C9FF"/>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p>
            <a:pPr algn="ctr" eaLnBrk="0" hangingPunct="0"/>
            <a:endParaRPr lang="en-US" altLang="en-US" sz="2200">
              <a:latin typeface="Verdana" pitchFamily="34" charset="0"/>
            </a:endParaRPr>
          </a:p>
        </p:txBody>
      </p:sp>
      <p:sp>
        <p:nvSpPr>
          <p:cNvPr id="13325" name="Rectangle 29"/>
          <p:cNvSpPr>
            <a:spLocks noChangeArrowheads="1"/>
          </p:cNvSpPr>
          <p:nvPr/>
        </p:nvSpPr>
        <p:spPr bwMode="auto">
          <a:xfrm>
            <a:off x="685800" y="1124571"/>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en-US" sz="2200">
                <a:latin typeface="Verdana" pitchFamily="34" charset="0"/>
              </a:rPr>
              <a:t>Germany declared war on France.</a:t>
            </a:r>
          </a:p>
        </p:txBody>
      </p:sp>
      <p:sp>
        <p:nvSpPr>
          <p:cNvPr id="5" name="TextBox 4"/>
          <p:cNvSpPr txBox="1"/>
          <p:nvPr/>
        </p:nvSpPr>
        <p:spPr>
          <a:xfrm>
            <a:off x="2444205" y="5029200"/>
            <a:ext cx="4249240" cy="369332"/>
          </a:xfrm>
          <a:prstGeom prst="rect">
            <a:avLst/>
          </a:prstGeom>
          <a:noFill/>
        </p:spPr>
        <p:txBody>
          <a:bodyPr wrap="none" rtlCol="0">
            <a:spAutoFit/>
          </a:bodyPr>
          <a:lstStyle/>
          <a:p>
            <a:r>
              <a:rPr lang="en-US" dirty="0" smtClean="0">
                <a:hlinkClick r:id="rId3"/>
              </a:rPr>
              <a:t>Horrible Histories explains how WWI began</a:t>
            </a:r>
            <a:endParaRPr lang="en-US" dirty="0"/>
          </a:p>
        </p:txBody>
      </p:sp>
    </p:spTree>
    <p:extLst>
      <p:ext uri="{BB962C8B-B14F-4D97-AF65-F5344CB8AC3E}">
        <p14:creationId xmlns:p14="http://schemas.microsoft.com/office/powerpoint/2010/main" val="2970070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940</Words>
  <Application>Microsoft Office PowerPoint</Application>
  <PresentationFormat>On-screen Show (4:3)</PresentationFormat>
  <Paragraphs>133</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Unit 11 WWI and the Russian Revolution</vt:lpstr>
      <vt:lpstr>26-1 The Great War Begins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26-2 A New Kind of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Marion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11 WWI and the Russian Revolution</dc:title>
  <dc:creator>shawiakm</dc:creator>
  <cp:lastModifiedBy>shawiakm</cp:lastModifiedBy>
  <cp:revision>3</cp:revision>
  <dcterms:created xsi:type="dcterms:W3CDTF">2014-02-19T15:58:20Z</dcterms:created>
  <dcterms:modified xsi:type="dcterms:W3CDTF">2014-02-19T16:56:43Z</dcterms:modified>
</cp:coreProperties>
</file>