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39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10B72-0900-4530-86E1-5D354AF4C552}" type="datetimeFigureOut">
              <a:rPr lang="en-US" smtClean="0"/>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140C6C-CF56-4615-855E-314DE1CCA190}" type="slidenum">
              <a:rPr lang="en-US" smtClean="0"/>
              <a:t>‹#›</a:t>
            </a:fld>
            <a:endParaRPr lang="en-US"/>
          </a:p>
        </p:txBody>
      </p:sp>
    </p:spTree>
    <p:extLst>
      <p:ext uri="{BB962C8B-B14F-4D97-AF65-F5344CB8AC3E}">
        <p14:creationId xmlns:p14="http://schemas.microsoft.com/office/powerpoint/2010/main" val="416325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D779F7-8E72-4060-83E5-C441BAE29EBE}" type="slidenum">
              <a:rPr lang="en-US" altLang="en-US" smtClean="0"/>
              <a:pPr eaLnBrk="1" hangingPunct="1"/>
              <a:t>3</a:t>
            </a:fld>
            <a:endParaRPr lang="en-US" altLang="en-US" smtClean="0"/>
          </a:p>
        </p:txBody>
      </p:sp>
      <p:sp>
        <p:nvSpPr>
          <p:cNvPr id="245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7E4E424-8B1D-482E-895C-E01C57795183}" type="slidenum">
              <a:rPr lang="en-US" altLang="en-US" sz="1200"/>
              <a:pPr algn="r" eaLnBrk="1" hangingPunct="1"/>
              <a:t>3</a:t>
            </a:fld>
            <a:endParaRPr lang="en-US" altLang="en-US" sz="1200"/>
          </a:p>
        </p:txBody>
      </p:sp>
      <p:sp>
        <p:nvSpPr>
          <p:cNvPr id="24580"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D947315-7D8B-40FB-9050-D9D0364D7388}" type="slidenum">
              <a:rPr lang="en-US" altLang="en-US" smtClean="0"/>
              <a:pPr eaLnBrk="1" hangingPunct="1"/>
              <a:t>12</a:t>
            </a:fld>
            <a:endParaRPr lang="en-US" altLang="en-US" smtClean="0"/>
          </a:p>
        </p:txBody>
      </p:sp>
      <p:sp>
        <p:nvSpPr>
          <p:cNvPr id="33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2099ADE6-152F-49CF-BDCC-982F803CCA54}" type="slidenum">
              <a:rPr lang="en-US" altLang="en-US" sz="1200"/>
              <a:pPr algn="r" eaLnBrk="1" hangingPunct="1"/>
              <a:t>12</a:t>
            </a:fld>
            <a:endParaRPr lang="en-US" altLang="en-US" sz="1200"/>
          </a:p>
        </p:txBody>
      </p:sp>
      <p:sp>
        <p:nvSpPr>
          <p:cNvPr id="33796"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D70BEA-9638-44D6-B818-A0C75528E497}" type="slidenum">
              <a:rPr lang="en-US" altLang="en-US" smtClean="0"/>
              <a:pPr eaLnBrk="1" hangingPunct="1"/>
              <a:t>13</a:t>
            </a:fld>
            <a:endParaRPr lang="en-US" altLang="en-US" smtClean="0"/>
          </a:p>
        </p:txBody>
      </p:sp>
      <p:sp>
        <p:nvSpPr>
          <p:cNvPr id="2355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65102F8-A26C-42C5-AEF0-07B29D524679}" type="slidenum">
              <a:rPr lang="en-US" altLang="en-US" sz="1200"/>
              <a:pPr algn="r" eaLnBrk="1" hangingPunct="1"/>
              <a:t>13</a:t>
            </a:fld>
            <a:endParaRPr lang="en-US" altLang="en-US" sz="1200"/>
          </a:p>
        </p:txBody>
      </p:sp>
      <p:sp>
        <p:nvSpPr>
          <p:cNvPr id="23556" name="Rectangle 2"/>
          <p:cNvSpPr>
            <a:spLocks noRot="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4D332D0-7141-460C-BFAF-F154B79669D8}" type="slidenum">
              <a:rPr lang="en-US" altLang="en-US" smtClean="0"/>
              <a:pPr eaLnBrk="1" hangingPunct="1"/>
              <a:t>15</a:t>
            </a:fld>
            <a:endParaRPr lang="en-US" altLang="en-US" smtClean="0"/>
          </a:p>
        </p:txBody>
      </p:sp>
      <p:sp>
        <p:nvSpPr>
          <p:cNvPr id="22531" name="Rectangle 2"/>
          <p:cNvSpPr>
            <a:spLocks noRot="1" noChangeArrowheads="1" noTextEdit="1"/>
          </p:cNvSpPr>
          <p:nvPr>
            <p:ph type="sldImg"/>
          </p:nvPr>
        </p:nvSpPr>
        <p:spPr>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522CBD6-F5F6-4904-893C-E1F94E7931F0}" type="slidenum">
              <a:rPr lang="en-US" altLang="en-US" smtClean="0"/>
              <a:pPr eaLnBrk="1" hangingPunct="1"/>
              <a:t>16</a:t>
            </a:fld>
            <a:endParaRPr lang="en-US" altLang="en-US" smtClean="0"/>
          </a:p>
        </p:txBody>
      </p:sp>
      <p:sp>
        <p:nvSpPr>
          <p:cNvPr id="23555" name="Rectangle 2"/>
          <p:cNvSpPr>
            <a:spLocks noRo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38FD964-2EEF-450E-8251-03C8F65D7C80}" type="slidenum">
              <a:rPr lang="en-US" altLang="en-US" smtClean="0"/>
              <a:pPr eaLnBrk="1" hangingPunct="1"/>
              <a:t>17</a:t>
            </a:fld>
            <a:endParaRPr lang="en-US" altLang="en-US" smtClean="0"/>
          </a:p>
        </p:txBody>
      </p:sp>
      <p:sp>
        <p:nvSpPr>
          <p:cNvPr id="24579" name="Rectangle 2"/>
          <p:cNvSpPr>
            <a:spLocks noRo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FD847D-6279-4C72-9E50-EF09520775C8}" type="slidenum">
              <a:rPr lang="en-US" altLang="en-US" smtClean="0"/>
              <a:pPr eaLnBrk="1" hangingPunct="1"/>
              <a:t>18</a:t>
            </a:fld>
            <a:endParaRPr lang="en-US" altLang="en-US" smtClean="0"/>
          </a:p>
        </p:txBody>
      </p:sp>
      <p:sp>
        <p:nvSpPr>
          <p:cNvPr id="25603" name="Rectangle 2"/>
          <p:cNvSpPr>
            <a:spLocks noRo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EA91031-B7B1-48F8-B0F6-CDD8E0CE51D4}" type="slidenum">
              <a:rPr lang="en-US" altLang="en-US" smtClean="0"/>
              <a:pPr eaLnBrk="1" hangingPunct="1"/>
              <a:t>19</a:t>
            </a:fld>
            <a:endParaRPr lang="en-US" altLang="en-US" smtClean="0"/>
          </a:p>
        </p:txBody>
      </p:sp>
      <p:sp>
        <p:nvSpPr>
          <p:cNvPr id="26627" name="Rectangle 2"/>
          <p:cNvSpPr>
            <a:spLocks noRot="1" noChangeArrowheads="1" noTextEdit="1"/>
          </p:cNvSpPr>
          <p:nvPr>
            <p:ph type="sldImg"/>
          </p:nvPr>
        </p:nvSpPr>
        <p:spPr>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043C0CA-3CA2-4478-9196-04907A93A352}" type="slidenum">
              <a:rPr lang="en-US" altLang="en-US" smtClean="0"/>
              <a:pPr eaLnBrk="1" hangingPunct="1"/>
              <a:t>20</a:t>
            </a:fld>
            <a:endParaRPr lang="en-US" altLang="en-US" smtClean="0"/>
          </a:p>
        </p:txBody>
      </p:sp>
      <p:sp>
        <p:nvSpPr>
          <p:cNvPr id="27651" name="Rectangle 2"/>
          <p:cNvSpPr>
            <a:spLocks noRot="1" noChangeArrowheads="1" noTextEdit="1"/>
          </p:cNvSpPr>
          <p:nvPr>
            <p:ph type="sldImg"/>
          </p:nvPr>
        </p:nvSpPr>
        <p:spPr>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4" name="Slide Number Placeholder 3"/>
          <p:cNvSpPr>
            <a:spLocks noGrp="1"/>
          </p:cNvSpPr>
          <p:nvPr>
            <p:ph type="sldNum" sz="quarter" idx="5"/>
          </p:nvPr>
        </p:nvSpPr>
        <p:spPr/>
        <p:txBody>
          <a:bodyPr/>
          <a:lstStyle/>
          <a:p>
            <a:pPr>
              <a:defRPr/>
            </a:pPr>
            <a:fld id="{AF78E872-AB11-4797-9F3C-5CA5E857FD1E}"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5AD741-2D31-4CF7-96B3-4A424E695B0F}" type="slidenum">
              <a:rPr lang="en-US" altLang="en-US" smtClean="0"/>
              <a:pPr eaLnBrk="1" hangingPunct="1"/>
              <a:t>22</a:t>
            </a:fld>
            <a:endParaRPr lang="en-US" altLang="en-US" smtClean="0"/>
          </a:p>
        </p:txBody>
      </p:sp>
      <p:sp>
        <p:nvSpPr>
          <p:cNvPr id="29699" name="Rectangle 2"/>
          <p:cNvSpPr>
            <a:spLocks noRo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D8D718C-AB45-47C9-8A48-04BE11C2F675}" type="slidenum">
              <a:rPr lang="en-US" altLang="en-US" smtClean="0"/>
              <a:pPr eaLnBrk="1" hangingPunct="1"/>
              <a:t>4</a:t>
            </a:fld>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261113D-3F41-404D-97F8-AE7F0D205B07}" type="slidenum">
              <a:rPr lang="en-US" altLang="en-US" sz="1200"/>
              <a:pPr algn="r" eaLnBrk="1" hangingPunct="1"/>
              <a:t>23</a:t>
            </a:fld>
            <a:endParaRPr lang="en-US" altLang="en-US" sz="1200"/>
          </a:p>
        </p:txBody>
      </p:sp>
      <p:sp>
        <p:nvSpPr>
          <p:cNvPr id="49155" name="Rectangle 2"/>
          <p:cNvSpPr>
            <a:spLocks noRo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B7FD53D-7DE6-4850-84DA-56FB32640DDC}" type="slidenum">
              <a:rPr lang="en-US" altLang="en-US" smtClean="0"/>
              <a:pPr eaLnBrk="1" hangingPunct="1"/>
              <a:t>24</a:t>
            </a:fld>
            <a:endParaRPr lang="en-US" altLang="en-US" smtClean="0"/>
          </a:p>
        </p:txBody>
      </p:sp>
      <p:sp>
        <p:nvSpPr>
          <p:cNvPr id="30723" name="Rectangle 2"/>
          <p:cNvSpPr>
            <a:spLocks noRo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0AB9D4-AA83-40C6-A9BE-777FE6F5A392}" type="slidenum">
              <a:rPr lang="en-US" altLang="en-US" smtClean="0"/>
              <a:pPr eaLnBrk="1" hangingPunct="1"/>
              <a:t>25</a:t>
            </a:fld>
            <a:endParaRPr lang="en-US" altLang="en-US" smtClean="0"/>
          </a:p>
        </p:txBody>
      </p:sp>
      <p:sp>
        <p:nvSpPr>
          <p:cNvPr id="31747" name="Rectangle 2"/>
          <p:cNvSpPr>
            <a:spLocks noRot="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BA270EE-9AFA-45A7-8B12-843B2B98A92B}" type="slidenum">
              <a:rPr lang="en-US" altLang="en-US" smtClean="0"/>
              <a:pPr eaLnBrk="1" hangingPunct="1"/>
              <a:t>26</a:t>
            </a:fld>
            <a:endParaRPr lang="en-US" altLang="en-US" smtClean="0"/>
          </a:p>
        </p:txBody>
      </p:sp>
      <p:sp>
        <p:nvSpPr>
          <p:cNvPr id="21507" name="Rectangle 2"/>
          <p:cNvSpPr>
            <a:spLocks noRot="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325A7E-A072-4BA5-8CDE-AFDFC3A28B30}" type="slidenum">
              <a:rPr lang="en-US" altLang="en-US" smtClean="0"/>
              <a:pPr eaLnBrk="1" hangingPunct="1"/>
              <a:t>5</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F23C25-6708-4411-9F0B-EAED0333B622}" type="slidenum">
              <a:rPr lang="en-US" altLang="en-US" smtClean="0"/>
              <a:pPr eaLnBrk="1" hangingPunct="1"/>
              <a:t>6</a:t>
            </a:fld>
            <a:endParaRPr lang="en-US" altLang="en-US" smtClean="0"/>
          </a:p>
        </p:txBody>
      </p:sp>
      <p:sp>
        <p:nvSpPr>
          <p:cNvPr id="27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4DA18E3-D9C2-49D4-8285-AF5A37D9B041}" type="slidenum">
              <a:rPr lang="en-US" altLang="en-US" sz="1200"/>
              <a:pPr algn="r" eaLnBrk="1" hangingPunct="1"/>
              <a:t>6</a:t>
            </a:fld>
            <a:endParaRPr lang="en-US" altLang="en-US" sz="1200"/>
          </a:p>
        </p:txBody>
      </p:sp>
      <p:sp>
        <p:nvSpPr>
          <p:cNvPr id="27652"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396EAB5-08E1-45BD-A59C-7B82C019A538}" type="slidenum">
              <a:rPr lang="en-US" altLang="en-US" smtClean="0"/>
              <a:pPr eaLnBrk="1" hangingPunct="1"/>
              <a:t>7</a:t>
            </a:fld>
            <a:endParaRPr lang="en-US" altLang="en-US" smtClean="0"/>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4D8D499-5734-4C46-B251-A0D0018FFC19}" type="slidenum">
              <a:rPr lang="en-US" altLang="en-US" sz="1200"/>
              <a:pPr algn="r" eaLnBrk="1" hangingPunct="1"/>
              <a:t>7</a:t>
            </a:fld>
            <a:endParaRPr lang="en-US" altLang="en-US" sz="1200"/>
          </a:p>
        </p:txBody>
      </p:sp>
      <p:sp>
        <p:nvSpPr>
          <p:cNvPr id="28676"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E29C0E-8D56-4A0E-860F-1E3E26E657CD}" type="slidenum">
              <a:rPr lang="en-US" altLang="en-US" smtClean="0"/>
              <a:pPr eaLnBrk="1" hangingPunct="1"/>
              <a:t>8</a:t>
            </a:fld>
            <a:endParaRPr lang="en-US" altLang="en-US" smtClean="0"/>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ABDC22E-ADF7-4B86-8965-B06B1233B4A7}" type="slidenum">
              <a:rPr lang="en-US" altLang="en-US" sz="1200"/>
              <a:pPr algn="r" eaLnBrk="1" hangingPunct="1"/>
              <a:t>8</a:t>
            </a:fld>
            <a:endParaRPr lang="en-US" altLang="en-US" sz="1200"/>
          </a:p>
        </p:txBody>
      </p:sp>
      <p:sp>
        <p:nvSpPr>
          <p:cNvPr id="29700"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62A271-3D20-4E57-97E7-A4025D4F682D}" type="slidenum">
              <a:rPr lang="en-US" altLang="en-US" smtClean="0"/>
              <a:pPr eaLnBrk="1" hangingPunct="1"/>
              <a:t>9</a:t>
            </a:fld>
            <a:endParaRPr lang="en-US" altLang="en-US" smtClean="0"/>
          </a:p>
        </p:txBody>
      </p:sp>
      <p:sp>
        <p:nvSpPr>
          <p:cNvPr id="307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0AD52DF-AE0C-4299-B0AB-4EEEAAAFB051}" type="slidenum">
              <a:rPr lang="en-US" altLang="en-US" sz="1200"/>
              <a:pPr algn="r" eaLnBrk="1" hangingPunct="1"/>
              <a:t>9</a:t>
            </a:fld>
            <a:endParaRPr lang="en-US" altLang="en-US" sz="1200"/>
          </a:p>
        </p:txBody>
      </p:sp>
      <p:sp>
        <p:nvSpPr>
          <p:cNvPr id="30724"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B65647-6CF6-4D24-8FA3-7014950242FC}" type="slidenum">
              <a:rPr lang="en-US" altLang="en-US" smtClean="0"/>
              <a:pPr eaLnBrk="1" hangingPunct="1"/>
              <a:t>10</a:t>
            </a:fld>
            <a:endParaRPr lang="en-US" altLang="en-US" smtClean="0"/>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6BB08A2-D5F3-4E82-AC7C-572D870ADC3C}" type="slidenum">
              <a:rPr lang="en-US" altLang="en-US" sz="1200"/>
              <a:pPr algn="r" eaLnBrk="1" hangingPunct="1"/>
              <a:t>10</a:t>
            </a:fld>
            <a:endParaRPr lang="en-US" altLang="en-US" sz="1200"/>
          </a:p>
        </p:txBody>
      </p:sp>
      <p:sp>
        <p:nvSpPr>
          <p:cNvPr id="31748" name="Rectangle 2"/>
          <p:cNvSpPr>
            <a:spLocks noRot="1" noChangeArrowheads="1" noTextEdit="1"/>
          </p:cNvSpPr>
          <p:nvPr>
            <p:ph type="sldImg"/>
          </p:nvPr>
        </p:nvSpPr>
        <p:spPr>
          <a:xfrm>
            <a:off x="1144588" y="685800"/>
            <a:ext cx="4572000" cy="3429000"/>
          </a:xfr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6D2EDF-64DF-4510-A9C9-9FCEDF2F380F}" type="slidenum">
              <a:rPr lang="en-US" altLang="en-US" smtClean="0"/>
              <a:pPr eaLnBrk="1" hangingPunct="1"/>
              <a:t>11</a:t>
            </a:fld>
            <a:endParaRPr lang="en-US" altLang="en-US" smtClean="0"/>
          </a:p>
        </p:txBody>
      </p:sp>
      <p:sp>
        <p:nvSpPr>
          <p:cNvPr id="327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570FF4-2708-4A93-8133-C200506D431C}" type="slidenum">
              <a:rPr lang="en-US" altLang="en-US" sz="1200"/>
              <a:pPr algn="r" eaLnBrk="1" hangingPunct="1"/>
              <a:t>11</a:t>
            </a:fld>
            <a:endParaRPr lang="en-US" altLang="en-US" sz="1200"/>
          </a:p>
        </p:txBody>
      </p:sp>
      <p:sp>
        <p:nvSpPr>
          <p:cNvPr id="32772" name="Rectangle 2"/>
          <p:cNvSpPr>
            <a:spLocks noRot="1" noChangeArrowheads="1" noTextEdit="1"/>
          </p:cNvSpPr>
          <p:nvPr>
            <p:ph type="sldImg"/>
          </p:nvPr>
        </p:nvSpPr>
        <p:spPr>
          <a:xfrm>
            <a:off x="1144588" y="685800"/>
            <a:ext cx="4572000" cy="3429000"/>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A8CE4-4AC1-47E3-A92F-2A2718039CC1}"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194277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A8CE4-4AC1-47E3-A92F-2A2718039CC1}"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3408038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A8CE4-4AC1-47E3-A92F-2A2718039CC1}"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3743755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4A8CE4-4AC1-47E3-A92F-2A2718039CC1}"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532012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4A8CE4-4AC1-47E3-A92F-2A2718039CC1}" type="datetimeFigureOut">
              <a:rPr lang="en-US" smtClean="0"/>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464238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A8CE4-4AC1-47E3-A92F-2A2718039CC1}"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3802964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4A8CE4-4AC1-47E3-A92F-2A2718039CC1}" type="datetimeFigureOut">
              <a:rPr lang="en-US" smtClean="0"/>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1136392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4A8CE4-4AC1-47E3-A92F-2A2718039CC1}" type="datetimeFigureOut">
              <a:rPr lang="en-US" smtClean="0"/>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272903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A8CE4-4AC1-47E3-A92F-2A2718039CC1}" type="datetimeFigureOut">
              <a:rPr lang="en-US" smtClean="0"/>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1291436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A8CE4-4AC1-47E3-A92F-2A2718039CC1}"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342680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4A8CE4-4AC1-47E3-A92F-2A2718039CC1}" type="datetimeFigureOut">
              <a:rPr lang="en-US" smtClean="0"/>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A0DA3-E418-4A6C-8935-A7B7DFB3C4AA}" type="slidenum">
              <a:rPr lang="en-US" smtClean="0"/>
              <a:t>‹#›</a:t>
            </a:fld>
            <a:endParaRPr lang="en-US"/>
          </a:p>
        </p:txBody>
      </p:sp>
    </p:spTree>
    <p:extLst>
      <p:ext uri="{BB962C8B-B14F-4D97-AF65-F5344CB8AC3E}">
        <p14:creationId xmlns:p14="http://schemas.microsoft.com/office/powerpoint/2010/main" val="2620248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8CE4-4AC1-47E3-A92F-2A2718039CC1}" type="datetimeFigureOut">
              <a:rPr lang="en-US" smtClean="0"/>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EA0DA3-E418-4A6C-8935-A7B7DFB3C4AA}" type="slidenum">
              <a:rPr lang="en-US" smtClean="0"/>
              <a:t>‹#›</a:t>
            </a:fld>
            <a:endParaRPr lang="en-US"/>
          </a:p>
        </p:txBody>
      </p:sp>
    </p:spTree>
    <p:extLst>
      <p:ext uri="{BB962C8B-B14F-4D97-AF65-F5344CB8AC3E}">
        <p14:creationId xmlns:p14="http://schemas.microsoft.com/office/powerpoint/2010/main" val="2248539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upload.wikimedia.org/wikipedia/commons/0/03/Flag_of_Italy.sv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11</a:t>
            </a:r>
            <a:br>
              <a:rPr lang="en-US" dirty="0" smtClean="0"/>
            </a:br>
            <a:r>
              <a:rPr lang="en-US" dirty="0" smtClean="0"/>
              <a:t>WWI and the Russian Revolution</a:t>
            </a:r>
            <a:endParaRPr lang="en-US" dirty="0"/>
          </a:p>
        </p:txBody>
      </p:sp>
      <p:sp>
        <p:nvSpPr>
          <p:cNvPr id="3" name="Subtitle 2"/>
          <p:cNvSpPr>
            <a:spLocks noGrp="1"/>
          </p:cNvSpPr>
          <p:nvPr>
            <p:ph type="subTitle" idx="1"/>
          </p:nvPr>
        </p:nvSpPr>
        <p:spPr/>
        <p:txBody>
          <a:bodyPr/>
          <a:lstStyle/>
          <a:p>
            <a:r>
              <a:rPr lang="en-US" dirty="0" smtClean="0">
                <a:solidFill>
                  <a:schemeClr val="tx1"/>
                </a:solidFill>
              </a:rPr>
              <a:t>Part </a:t>
            </a:r>
            <a:r>
              <a:rPr lang="en-US" dirty="0" smtClean="0">
                <a:solidFill>
                  <a:schemeClr val="tx1"/>
                </a:solidFill>
              </a:rPr>
              <a:t>2</a:t>
            </a:r>
            <a:endParaRPr lang="en-US" dirty="0" smtClean="0">
              <a:solidFill>
                <a:schemeClr val="tx1"/>
              </a:solidFill>
            </a:endParaRPr>
          </a:p>
        </p:txBody>
      </p:sp>
    </p:spTree>
    <p:extLst>
      <p:ext uri="{BB962C8B-B14F-4D97-AF65-F5344CB8AC3E}">
        <p14:creationId xmlns:p14="http://schemas.microsoft.com/office/powerpoint/2010/main" val="2822678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7"/>
          <p:cNvSpPr>
            <a:spLocks noChangeArrowheads="1"/>
          </p:cNvSpPr>
          <p:nvPr/>
        </p:nvSpPr>
        <p:spPr bwMode="auto">
          <a:xfrm>
            <a:off x="457200" y="1493838"/>
            <a:ext cx="8229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In April 1917, President Wilson asked the United States Congress to declare war on Germany.</a:t>
            </a:r>
          </a:p>
        </p:txBody>
      </p:sp>
      <p:sp>
        <p:nvSpPr>
          <p:cNvPr id="15363" name="Rectangle 17"/>
          <p:cNvSpPr>
            <a:spLocks noChangeArrowheads="1"/>
          </p:cNvSpPr>
          <p:nvPr/>
        </p:nvSpPr>
        <p:spPr bwMode="auto">
          <a:xfrm>
            <a:off x="4724400" y="2463800"/>
            <a:ext cx="3581400" cy="163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solidFill>
                  <a:srgbClr val="0033CC"/>
                </a:solidFill>
                <a:latin typeface="Verdana" pitchFamily="34" charset="0"/>
              </a:rPr>
              <a:t>Before the Americans arrived, Germany made one last big push on the Western Front.</a:t>
            </a:r>
          </a:p>
        </p:txBody>
      </p:sp>
      <p:pic>
        <p:nvPicPr>
          <p:cNvPr id="15364" name="Picture 6" descr="WH-Ch26_S3_UncleSam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590800"/>
            <a:ext cx="2446338"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2168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7"/>
          <p:cNvSpPr>
            <a:spLocks noChangeArrowheads="1"/>
          </p:cNvSpPr>
          <p:nvPr/>
        </p:nvSpPr>
        <p:spPr bwMode="auto">
          <a:xfrm>
            <a:off x="838200" y="1501775"/>
            <a:ext cx="7467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b="1">
                <a:latin typeface="Verdana" pitchFamily="34" charset="0"/>
              </a:rPr>
              <a:t>By 1918, two million U.S. soldiers had joined </a:t>
            </a:r>
            <a:br>
              <a:rPr lang="en-US" altLang="en-US" sz="2200" b="1">
                <a:latin typeface="Verdana" pitchFamily="34" charset="0"/>
              </a:rPr>
            </a:br>
            <a:r>
              <a:rPr lang="en-US" altLang="en-US" sz="2200" b="1">
                <a:latin typeface="Verdana" pitchFamily="34" charset="0"/>
              </a:rPr>
              <a:t>the fighting on the Western Front and helped reverse any gains the Germans had achieved.</a:t>
            </a:r>
          </a:p>
        </p:txBody>
      </p:sp>
      <p:sp>
        <p:nvSpPr>
          <p:cNvPr id="16387" name="Rectangle 17"/>
          <p:cNvSpPr>
            <a:spLocks noChangeArrowheads="1"/>
          </p:cNvSpPr>
          <p:nvPr/>
        </p:nvSpPr>
        <p:spPr bwMode="auto">
          <a:xfrm>
            <a:off x="838200" y="2903538"/>
            <a:ext cx="76200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SzPct val="80000"/>
              <a:buFontTx/>
              <a:buChar char="•"/>
            </a:pPr>
            <a:r>
              <a:rPr lang="en-US" altLang="en-US" sz="2200">
                <a:latin typeface="Verdana" pitchFamily="34" charset="0"/>
              </a:rPr>
              <a:t>German generals told William II that the war could not be won; William II fled into exile in </a:t>
            </a:r>
            <a:br>
              <a:rPr lang="en-US" altLang="en-US" sz="2200">
                <a:latin typeface="Verdana" pitchFamily="34" charset="0"/>
              </a:rPr>
            </a:br>
            <a:r>
              <a:rPr lang="en-US" altLang="en-US" sz="2200">
                <a:latin typeface="Verdana" pitchFamily="34" charset="0"/>
              </a:rPr>
              <a:t>the Netherlands. </a:t>
            </a:r>
          </a:p>
          <a:p>
            <a:pPr eaLnBrk="1" hangingPunct="1">
              <a:spcAft>
                <a:spcPct val="60000"/>
              </a:spcAft>
              <a:buSzPct val="80000"/>
              <a:buFontTx/>
              <a:buChar char="•"/>
            </a:pPr>
            <a:r>
              <a:rPr lang="en-US" altLang="en-US" sz="2200">
                <a:latin typeface="Verdana" pitchFamily="34" charset="0"/>
              </a:rPr>
              <a:t>Austria-Hungary was already on the verge of collapse. The empire broke apart.</a:t>
            </a:r>
          </a:p>
          <a:p>
            <a:pPr eaLnBrk="1" hangingPunct="1">
              <a:spcAft>
                <a:spcPct val="60000"/>
              </a:spcAft>
              <a:buSzPct val="80000"/>
              <a:buFontTx/>
              <a:buChar char="•"/>
            </a:pPr>
            <a:r>
              <a:rPr lang="en-US" altLang="en-US" sz="2200">
                <a:latin typeface="Verdana" pitchFamily="34" charset="0"/>
              </a:rPr>
              <a:t>Bulgaria and the Ottoman empire asked for peace.</a:t>
            </a:r>
          </a:p>
        </p:txBody>
      </p:sp>
    </p:spTree>
    <p:extLst>
      <p:ext uri="{BB962C8B-B14F-4D97-AF65-F5344CB8AC3E}">
        <p14:creationId xmlns:p14="http://schemas.microsoft.com/office/powerpoint/2010/main" val="32590784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AutoShape 8"/>
          <p:cNvSpPr>
            <a:spLocks noChangeArrowheads="1"/>
          </p:cNvSpPr>
          <p:nvPr/>
        </p:nvSpPr>
        <p:spPr bwMode="auto">
          <a:xfrm rot="5400000" flipH="1">
            <a:off x="684212" y="2424113"/>
            <a:ext cx="2670175" cy="3124200"/>
          </a:xfrm>
          <a:prstGeom prst="upArrowCallout">
            <a:avLst>
              <a:gd name="adj1" fmla="val 24806"/>
              <a:gd name="adj2" fmla="val 23892"/>
              <a:gd name="adj3" fmla="val 14205"/>
              <a:gd name="adj4" fmla="val 83397"/>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7411" name="Rectangle 17"/>
          <p:cNvSpPr>
            <a:spLocks noChangeArrowheads="1"/>
          </p:cNvSpPr>
          <p:nvPr/>
        </p:nvSpPr>
        <p:spPr bwMode="auto">
          <a:xfrm>
            <a:off x="457200" y="1263650"/>
            <a:ext cx="84582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The new German government sought an </a:t>
            </a:r>
            <a:r>
              <a:rPr lang="en-US" altLang="en-US" sz="2200" b="1">
                <a:solidFill>
                  <a:srgbClr val="FF0000"/>
                </a:solidFill>
                <a:latin typeface="Verdana" pitchFamily="34" charset="0"/>
              </a:rPr>
              <a:t>armistice </a:t>
            </a:r>
            <a:r>
              <a:rPr lang="en-US" altLang="en-US" sz="2200" b="1">
                <a:latin typeface="Verdana" pitchFamily="34" charset="0"/>
              </a:rPr>
              <a:t>with the Allies, and the Great War officially ended on November 11, 1918.</a:t>
            </a:r>
          </a:p>
        </p:txBody>
      </p:sp>
      <p:sp>
        <p:nvSpPr>
          <p:cNvPr id="17412" name="Rectangle 17"/>
          <p:cNvSpPr>
            <a:spLocks noChangeArrowheads="1"/>
          </p:cNvSpPr>
          <p:nvPr/>
        </p:nvSpPr>
        <p:spPr bwMode="auto">
          <a:xfrm>
            <a:off x="523875" y="2714625"/>
            <a:ext cx="24892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200">
                <a:solidFill>
                  <a:srgbClr val="0033CC"/>
                </a:solidFill>
                <a:latin typeface="Verdana" pitchFamily="34" charset="0"/>
              </a:rPr>
              <a:t>Hoping to resolve WWI and all future wars, Wilson urged adoption of his </a:t>
            </a:r>
            <a:r>
              <a:rPr lang="en-US" altLang="en-US" sz="2200" b="1">
                <a:solidFill>
                  <a:srgbClr val="FF0000"/>
                </a:solidFill>
                <a:latin typeface="Verdana" pitchFamily="34" charset="0"/>
              </a:rPr>
              <a:t>Fourteen Points.</a:t>
            </a:r>
            <a:endParaRPr lang="en-US" altLang="en-US" sz="2200">
              <a:latin typeface="Verdana" pitchFamily="34" charset="0"/>
            </a:endParaRPr>
          </a:p>
          <a:p>
            <a:pPr eaLnBrk="1" hangingPunct="1"/>
            <a:endParaRPr lang="en-US" altLang="en-US" sz="2000">
              <a:latin typeface="Verdana" pitchFamily="34" charset="0"/>
            </a:endParaRPr>
          </a:p>
        </p:txBody>
      </p:sp>
      <p:sp>
        <p:nvSpPr>
          <p:cNvPr id="6" name="TextBox 5"/>
          <p:cNvSpPr txBox="1">
            <a:spLocks noChangeArrowheads="1"/>
          </p:cNvSpPr>
          <p:nvPr/>
        </p:nvSpPr>
        <p:spPr bwMode="auto">
          <a:xfrm>
            <a:off x="3629025" y="2527300"/>
            <a:ext cx="5181600" cy="347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228600" indent="-227013"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30000"/>
              </a:spcAft>
            </a:pPr>
            <a:r>
              <a:rPr lang="en-US" altLang="en-US" sz="2000" b="1">
                <a:latin typeface="Verdana" pitchFamily="34" charset="0"/>
              </a:rPr>
              <a:t>Wilson’s Fourteen Points included:</a:t>
            </a:r>
            <a:endParaRPr lang="en-US" altLang="en-US" sz="2000">
              <a:latin typeface="Verdana" pitchFamily="34" charset="0"/>
            </a:endParaRPr>
          </a:p>
          <a:p>
            <a:pPr lvl="1" eaLnBrk="1" hangingPunct="1">
              <a:spcAft>
                <a:spcPct val="30000"/>
              </a:spcAft>
              <a:buClr>
                <a:schemeClr val="tx1"/>
              </a:buClr>
              <a:buSzPct val="80000"/>
              <a:buFontTx/>
              <a:buChar char="•"/>
            </a:pPr>
            <a:r>
              <a:rPr lang="en-US" altLang="en-US" sz="2000">
                <a:latin typeface="Verdana" pitchFamily="34" charset="0"/>
              </a:rPr>
              <a:t>Freedom of the seas</a:t>
            </a:r>
          </a:p>
          <a:p>
            <a:pPr lvl="1" eaLnBrk="1" hangingPunct="1">
              <a:spcAft>
                <a:spcPct val="30000"/>
              </a:spcAft>
              <a:buClr>
                <a:schemeClr val="tx1"/>
              </a:buClr>
              <a:buSzPct val="80000"/>
              <a:buFontTx/>
              <a:buChar char="•"/>
            </a:pPr>
            <a:r>
              <a:rPr lang="en-US" altLang="en-US" sz="2000">
                <a:latin typeface="Verdana" pitchFamily="34" charset="0"/>
              </a:rPr>
              <a:t>Free trade</a:t>
            </a:r>
          </a:p>
          <a:p>
            <a:pPr lvl="1" eaLnBrk="1" hangingPunct="1">
              <a:spcAft>
                <a:spcPct val="30000"/>
              </a:spcAft>
              <a:buClr>
                <a:schemeClr val="tx1"/>
              </a:buClr>
              <a:buSzPct val="80000"/>
              <a:buFontTx/>
              <a:buChar char="•"/>
            </a:pPr>
            <a:r>
              <a:rPr lang="en-US" altLang="en-US" sz="2000">
                <a:latin typeface="Verdana" pitchFamily="34" charset="0"/>
              </a:rPr>
              <a:t>Arms reductions</a:t>
            </a:r>
          </a:p>
          <a:p>
            <a:pPr lvl="1" eaLnBrk="1" hangingPunct="1">
              <a:spcAft>
                <a:spcPct val="30000"/>
              </a:spcAft>
              <a:buClr>
                <a:schemeClr val="tx1"/>
              </a:buClr>
              <a:buSzPct val="80000"/>
              <a:buFontTx/>
              <a:buChar char="•"/>
            </a:pPr>
            <a:r>
              <a:rPr lang="en-US" altLang="en-US" sz="2000">
                <a:latin typeface="Verdana" pitchFamily="34" charset="0"/>
              </a:rPr>
              <a:t>An end to secret treaties</a:t>
            </a:r>
          </a:p>
          <a:p>
            <a:pPr lvl="1" eaLnBrk="1" hangingPunct="1">
              <a:spcAft>
                <a:spcPct val="30000"/>
              </a:spcAft>
              <a:buClr>
                <a:schemeClr val="tx1"/>
              </a:buClr>
              <a:buSzPct val="80000"/>
              <a:buFontTx/>
              <a:buChar char="•"/>
            </a:pPr>
            <a:r>
              <a:rPr lang="en-US" altLang="en-US" sz="2000" b="1">
                <a:solidFill>
                  <a:srgbClr val="FF0000"/>
                </a:solidFill>
                <a:latin typeface="Verdana" pitchFamily="34" charset="0"/>
              </a:rPr>
              <a:t>Self-determination</a:t>
            </a:r>
            <a:r>
              <a:rPr lang="en-US" altLang="en-US" sz="2000">
                <a:latin typeface="Verdana" pitchFamily="34" charset="0"/>
              </a:rPr>
              <a:t> for Eastern Europe</a:t>
            </a:r>
          </a:p>
          <a:p>
            <a:pPr lvl="1" eaLnBrk="1" hangingPunct="1">
              <a:spcAft>
                <a:spcPct val="30000"/>
              </a:spcAft>
              <a:buClr>
                <a:schemeClr val="tx1"/>
              </a:buClr>
              <a:buSzPct val="80000"/>
              <a:buFontTx/>
              <a:buChar char="•"/>
            </a:pPr>
            <a:r>
              <a:rPr lang="en-US" altLang="en-US" sz="2000">
                <a:latin typeface="Verdana" pitchFamily="34" charset="0"/>
              </a:rPr>
              <a:t>An association of nations to keep </a:t>
            </a:r>
            <a:br>
              <a:rPr lang="en-US" altLang="en-US" sz="2000">
                <a:latin typeface="Verdana" pitchFamily="34" charset="0"/>
              </a:rPr>
            </a:br>
            <a:r>
              <a:rPr lang="en-US" altLang="en-US" sz="2000">
                <a:latin typeface="Verdana" pitchFamily="34" charset="0"/>
              </a:rPr>
              <a:t>the peace</a:t>
            </a:r>
          </a:p>
        </p:txBody>
      </p:sp>
    </p:spTree>
    <p:extLst>
      <p:ext uri="{BB962C8B-B14F-4D97-AF65-F5344CB8AC3E}">
        <p14:creationId xmlns:p14="http://schemas.microsoft.com/office/powerpoint/2010/main" val="32918224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nodeType="afterEffect">
                                  <p:stCondLst>
                                    <p:cond delay="1000"/>
                                  </p:stCondLst>
                                  <p:childTnLst>
                                    <p:set>
                                      <p:cBhvr>
                                        <p:cTn id="21" dur="1" fill="hold">
                                          <p:stCondLst>
                                            <p:cond delay="0"/>
                                          </p:stCondLst>
                                        </p:cTn>
                                        <p:tgtEl>
                                          <p:spTgt spid="6">
                                            <p:txEl>
                                              <p:pRg st="3" end="3"/>
                                            </p:txEl>
                                          </p:spTgt>
                                        </p:tgtEl>
                                        <p:attrNameLst>
                                          <p:attrName>style.visibility</p:attrName>
                                        </p:attrNameLst>
                                      </p:cBhvr>
                                      <p:to>
                                        <p:strVal val="visible"/>
                                      </p:to>
                                    </p:set>
                                    <p:anim calcmode="lin" valueType="num">
                                      <p:cBhvr additive="base">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nodeType="afterEffect">
                                  <p:stCondLst>
                                    <p:cond delay="100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nodeType="afterEffect">
                                  <p:stCondLst>
                                    <p:cond delay="1000"/>
                                  </p:stCondLst>
                                  <p:childTnLst>
                                    <p:set>
                                      <p:cBhvr>
                                        <p:cTn id="31" dur="1" fill="hold">
                                          <p:stCondLst>
                                            <p:cond delay="0"/>
                                          </p:stCondLst>
                                        </p:cTn>
                                        <p:tgtEl>
                                          <p:spTgt spid="6">
                                            <p:txEl>
                                              <p:pRg st="5" end="5"/>
                                            </p:txEl>
                                          </p:spTgt>
                                        </p:tgtEl>
                                        <p:attrNameLst>
                                          <p:attrName>style.visibility</p:attrName>
                                        </p:attrNameLst>
                                      </p:cBhvr>
                                      <p:to>
                                        <p:strVal val="visible"/>
                                      </p:to>
                                    </p:set>
                                    <p:anim calcmode="lin" valueType="num">
                                      <p:cBhvr additive="base">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11000"/>
                            </p:stCondLst>
                            <p:childTnLst>
                              <p:par>
                                <p:cTn id="35" presetID="2" presetClass="entr" presetSubtype="4" fill="hold" nodeType="afterEffect">
                                  <p:stCondLst>
                                    <p:cond delay="100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4"/>
          <p:cNvSpPr>
            <a:spLocks noChangeArrowheads="1"/>
          </p:cNvSpPr>
          <p:nvPr/>
        </p:nvSpPr>
        <p:spPr bwMode="auto">
          <a:xfrm>
            <a:off x="1533525" y="5159375"/>
            <a:ext cx="1841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endParaRPr lang="en-US" altLang="en-US" sz="1400"/>
          </a:p>
        </p:txBody>
      </p:sp>
      <p:sp>
        <p:nvSpPr>
          <p:cNvPr id="5124" name="Rectangle 11"/>
          <p:cNvSpPr>
            <a:spLocks noChangeArrowheads="1"/>
          </p:cNvSpPr>
          <p:nvPr/>
        </p:nvSpPr>
        <p:spPr bwMode="auto">
          <a:xfrm>
            <a:off x="1216025" y="2692400"/>
            <a:ext cx="7315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When Russia exited the war, Germany gained ground against the Allies because the Germans were no longer fighting on two fronts.</a:t>
            </a:r>
          </a:p>
          <a:p>
            <a:pPr eaLnBrk="1" hangingPunct="1">
              <a:spcAft>
                <a:spcPct val="60000"/>
              </a:spcAft>
            </a:pPr>
            <a:r>
              <a:rPr lang="en-US" altLang="en-US" sz="2200">
                <a:solidFill>
                  <a:srgbClr val="0033CC"/>
                </a:solidFill>
                <a:latin typeface="Verdana" pitchFamily="34" charset="0"/>
              </a:rPr>
              <a:t>Once the Americans joined on the side of the Allies, however, they were able to reverse the German gains and then push the Germans back out of France and Belgium. The German generals told their government that they could not win. </a:t>
            </a:r>
          </a:p>
        </p:txBody>
      </p:sp>
      <p:sp>
        <p:nvSpPr>
          <p:cNvPr id="7172" name="Rectangle 20"/>
          <p:cNvSpPr>
            <a:spLocks noChangeArrowheads="1"/>
          </p:cNvSpPr>
          <p:nvPr/>
        </p:nvSpPr>
        <p:spPr bwMode="auto">
          <a:xfrm>
            <a:off x="1216025" y="1730375"/>
            <a:ext cx="68627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b="1">
                <a:latin typeface="Verdana" pitchFamily="34" charset="0"/>
              </a:rPr>
              <a:t>How did the Allies win World War I?</a:t>
            </a:r>
          </a:p>
        </p:txBody>
      </p:sp>
      <p:pic>
        <p:nvPicPr>
          <p:cNvPr id="7173"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951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4">
                                            <p:txEl>
                                              <p:charRg st="0" end="138"/>
                                            </p:txEl>
                                          </p:spTgt>
                                        </p:tgtEl>
                                        <p:attrNameLst>
                                          <p:attrName>style.visibility</p:attrName>
                                        </p:attrNameLst>
                                      </p:cBhvr>
                                      <p:to>
                                        <p:strVal val="visible"/>
                                      </p:to>
                                    </p:set>
                                    <p:anim calcmode="lin" valueType="num">
                                      <p:cBhvr additive="base">
                                        <p:cTn id="7" dur="1000" fill="hold"/>
                                        <p:tgtEl>
                                          <p:spTgt spid="5124">
                                            <p:txEl>
                                              <p:charRg st="0" end="138"/>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4">
                                            <p:txEl>
                                              <p:charRg st="0" end="138"/>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5124">
                                            <p:txEl>
                                              <p:charRg st="138" end="359"/>
                                            </p:txEl>
                                          </p:spTgt>
                                        </p:tgtEl>
                                        <p:attrNameLst>
                                          <p:attrName>style.visibility</p:attrName>
                                        </p:attrNameLst>
                                      </p:cBhvr>
                                      <p:to>
                                        <p:strVal val="visible"/>
                                      </p:to>
                                    </p:set>
                                    <p:anim calcmode="lin" valueType="num">
                                      <p:cBhvr additive="base">
                                        <p:cTn id="12" dur="1000" fill="hold"/>
                                        <p:tgtEl>
                                          <p:spTgt spid="5124">
                                            <p:txEl>
                                              <p:charRg st="138" end="359"/>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5124">
                                            <p:txEl>
                                              <p:charRg st="138" end="35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26-4</a:t>
            </a:r>
            <a:br>
              <a:rPr lang="en-US" dirty="0" smtClean="0"/>
            </a:br>
            <a:r>
              <a:rPr lang="en-US" dirty="0" smtClean="0"/>
              <a:t>Making the Peace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315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ch26_images_wh_se_p08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97175"/>
            <a:ext cx="5707063"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6"/>
          <p:cNvSpPr txBox="1">
            <a:spLocks noChangeArrowheads="1"/>
          </p:cNvSpPr>
          <p:nvPr/>
        </p:nvSpPr>
        <p:spPr bwMode="auto">
          <a:xfrm>
            <a:off x="457200" y="1143000"/>
            <a:ext cx="8229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a:latin typeface="Verdana" pitchFamily="34" charset="0"/>
              </a:rPr>
              <a:t>All nations faced the devastation caused </a:t>
            </a:r>
            <a:br>
              <a:rPr lang="en-US" altLang="en-US" sz="2200" b="1">
                <a:latin typeface="Verdana" pitchFamily="34" charset="0"/>
              </a:rPr>
            </a:br>
            <a:r>
              <a:rPr lang="en-US" altLang="en-US" sz="2200" b="1">
                <a:latin typeface="Verdana" pitchFamily="34" charset="0"/>
              </a:rPr>
              <a:t>by World War I. </a:t>
            </a:r>
          </a:p>
          <a:p>
            <a:pPr algn="ctr" eaLnBrk="1" hangingPunct="1">
              <a:spcBef>
                <a:spcPct val="50000"/>
              </a:spcBef>
            </a:pPr>
            <a:r>
              <a:rPr lang="en-US" altLang="en-US" sz="2200">
                <a:latin typeface="Verdana" pitchFamily="34" charset="0"/>
              </a:rPr>
              <a:t>More than </a:t>
            </a:r>
            <a:r>
              <a:rPr lang="en-US" altLang="en-US" sz="2200">
                <a:solidFill>
                  <a:srgbClr val="0033CC"/>
                </a:solidFill>
                <a:latin typeface="Verdana" pitchFamily="34" charset="0"/>
              </a:rPr>
              <a:t>8.5 million men died</a:t>
            </a:r>
            <a:r>
              <a:rPr lang="en-US" altLang="en-US" sz="2200">
                <a:latin typeface="Verdana" pitchFamily="34" charset="0"/>
              </a:rPr>
              <a:t> and more than </a:t>
            </a:r>
            <a:br>
              <a:rPr lang="en-US" altLang="en-US" sz="2200">
                <a:latin typeface="Verdana" pitchFamily="34" charset="0"/>
              </a:rPr>
            </a:br>
            <a:r>
              <a:rPr lang="en-US" altLang="en-US" sz="2200">
                <a:solidFill>
                  <a:srgbClr val="0033CC"/>
                </a:solidFill>
                <a:latin typeface="Verdana" pitchFamily="34" charset="0"/>
              </a:rPr>
              <a:t>16 million were wounded</a:t>
            </a:r>
            <a:r>
              <a:rPr lang="en-US" altLang="en-US" sz="2200">
                <a:latin typeface="Verdana" pitchFamily="34" charset="0"/>
              </a:rPr>
              <a:t> fighting in the war. </a:t>
            </a:r>
          </a:p>
        </p:txBody>
      </p:sp>
      <p:sp>
        <p:nvSpPr>
          <p:cNvPr id="7172" name="Text Box 8"/>
          <p:cNvSpPr txBox="1">
            <a:spLocks noChangeArrowheads="1"/>
          </p:cNvSpPr>
          <p:nvPr/>
        </p:nvSpPr>
        <p:spPr bwMode="auto">
          <a:xfrm>
            <a:off x="5562600" y="3033713"/>
            <a:ext cx="3276600" cy="307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Many of the wounded were disabled for life.</a:t>
            </a:r>
          </a:p>
          <a:p>
            <a:pPr eaLnBrk="1" hangingPunct="1">
              <a:spcAft>
                <a:spcPct val="60000"/>
              </a:spcAft>
            </a:pPr>
            <a:r>
              <a:rPr lang="en-US" altLang="en-US" sz="2200">
                <a:latin typeface="Verdana" pitchFamily="34" charset="0"/>
              </a:rPr>
              <a:t>Six to thirteen million civilians also died in the war. </a:t>
            </a:r>
          </a:p>
          <a:p>
            <a:pPr eaLnBrk="1" hangingPunct="1">
              <a:spcAft>
                <a:spcPct val="60000"/>
              </a:spcAft>
            </a:pPr>
            <a:r>
              <a:rPr lang="en-US" altLang="en-US" sz="2200">
                <a:latin typeface="Verdana" pitchFamily="34" charset="0"/>
              </a:rPr>
              <a:t>Many others became refugees.</a:t>
            </a:r>
          </a:p>
        </p:txBody>
      </p:sp>
    </p:spTree>
    <p:extLst>
      <p:ext uri="{BB962C8B-B14F-4D97-AF65-F5344CB8AC3E}">
        <p14:creationId xmlns:p14="http://schemas.microsoft.com/office/powerpoint/2010/main" val="372303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57200" y="495300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The situation was worsened by a 1918 influenza </a:t>
            </a:r>
            <a:r>
              <a:rPr lang="en-US" altLang="en-US" sz="2200" b="1">
                <a:solidFill>
                  <a:srgbClr val="FF0000"/>
                </a:solidFill>
                <a:latin typeface="Verdana" pitchFamily="34" charset="0"/>
              </a:rPr>
              <a:t>pandemic</a:t>
            </a:r>
            <a:r>
              <a:rPr lang="en-US" altLang="en-US" sz="2200" b="1">
                <a:latin typeface="Verdana" pitchFamily="34" charset="0"/>
              </a:rPr>
              <a:t> that killed 20 million people worldwide.</a:t>
            </a:r>
          </a:p>
        </p:txBody>
      </p:sp>
      <p:sp>
        <p:nvSpPr>
          <p:cNvPr id="8195" name="Rectangle 295"/>
          <p:cNvSpPr>
            <a:spLocks noChangeArrowheads="1"/>
          </p:cNvSpPr>
          <p:nvPr/>
        </p:nvSpPr>
        <p:spPr bwMode="auto">
          <a:xfrm>
            <a:off x="838200" y="1828800"/>
            <a:ext cx="7467600" cy="2590800"/>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aphicFrame>
        <p:nvGraphicFramePr>
          <p:cNvPr id="13" name="Group 437"/>
          <p:cNvGraphicFramePr>
            <a:graphicFrameLocks noGrp="1"/>
          </p:cNvGraphicFramePr>
          <p:nvPr/>
        </p:nvGraphicFramePr>
        <p:xfrm>
          <a:off x="914400" y="1898650"/>
          <a:ext cx="7239000" cy="2444750"/>
        </p:xfrm>
        <a:graphic>
          <a:graphicData uri="http://schemas.openxmlformats.org/drawingml/2006/table">
            <a:tbl>
              <a:tblPr/>
              <a:tblGrid>
                <a:gridCol w="7239000"/>
              </a:tblGrid>
              <a:tr h="920750">
                <a:tc>
                  <a:txBody>
                    <a:bodyPr/>
                    <a:lstStyle/>
                    <a:p>
                      <a:pPr marL="228600" marR="0" lvl="0" indent="-228600" algn="l" defTabSz="914400" rtl="0" eaLnBrk="0" fontAlgn="base" latinLnBrk="0" hangingPunct="0">
                        <a:lnSpc>
                          <a:spcPct val="100000"/>
                        </a:lnSpc>
                        <a:spcBef>
                          <a:spcPct val="20000"/>
                        </a:spcBef>
                        <a:spcAft>
                          <a:spcPct val="0"/>
                        </a:spcAft>
                        <a:buClr>
                          <a:schemeClr val="tx1"/>
                        </a:buClr>
                        <a:buSzPct val="80000"/>
                        <a:buFont typeface="Verdana" pitchFamily="34" charset="0"/>
                        <a:buChar char="•"/>
                        <a:tabLst/>
                      </a:pPr>
                      <a:r>
                        <a:rPr lang="en-US" sz="2200" dirty="0" smtClean="0">
                          <a:latin typeface="Verdana" pitchFamily="34" charset="0"/>
                        </a:rPr>
                        <a:t>Buildings all over Europe had been </a:t>
                      </a:r>
                      <a:r>
                        <a:rPr lang="en-US" sz="2200" dirty="0" smtClean="0">
                          <a:solidFill>
                            <a:srgbClr val="0033CC"/>
                          </a:solidFill>
                          <a:latin typeface="Verdana" pitchFamily="34" charset="0"/>
                        </a:rPr>
                        <a:t>bombed </a:t>
                      </a:r>
                      <a:br>
                        <a:rPr lang="en-US" sz="2200" dirty="0" smtClean="0">
                          <a:solidFill>
                            <a:srgbClr val="0033CC"/>
                          </a:solidFill>
                          <a:latin typeface="Verdana" pitchFamily="34" charset="0"/>
                        </a:rPr>
                      </a:br>
                      <a:r>
                        <a:rPr lang="en-US" sz="2200" dirty="0" smtClean="0">
                          <a:solidFill>
                            <a:srgbClr val="0033CC"/>
                          </a:solidFill>
                          <a:latin typeface="Verdana" pitchFamily="34" charset="0"/>
                        </a:rPr>
                        <a:t>into rubble.</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anchor="ctr" horzOverflow="overflow">
                    <a:lnL cap="flat">
                      <a:noFill/>
                    </a:lnL>
                    <a:lnR w="12700" cap="flat" cmpd="sng" algn="ctr">
                      <a:no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914400">
                <a:tc>
                  <a:txBody>
                    <a:bodyPr/>
                    <a:lstStyle/>
                    <a:p>
                      <a:pPr marL="228600" marR="0" lvl="0" indent="-228600" algn="l" defTabSz="914400" rtl="0" eaLnBrk="0" fontAlgn="base" latinLnBrk="0" hangingPunct="0">
                        <a:lnSpc>
                          <a:spcPct val="100000"/>
                        </a:lnSpc>
                        <a:spcBef>
                          <a:spcPct val="20000"/>
                        </a:spcBef>
                        <a:spcAft>
                          <a:spcPct val="0"/>
                        </a:spcAft>
                        <a:buClr>
                          <a:schemeClr val="tx1"/>
                        </a:buClr>
                        <a:buSzPct val="80000"/>
                        <a:buFont typeface="Verdana" pitchFamily="34" charset="0"/>
                        <a:buChar char="•"/>
                        <a:tabLst/>
                      </a:pPr>
                      <a:r>
                        <a:rPr lang="en-US" sz="2200" dirty="0" smtClean="0">
                          <a:latin typeface="Verdana" pitchFamily="34" charset="0"/>
                        </a:rPr>
                        <a:t>Countries faced </a:t>
                      </a:r>
                      <a:r>
                        <a:rPr lang="en-US" sz="2200" dirty="0" smtClean="0">
                          <a:solidFill>
                            <a:srgbClr val="0033CC"/>
                          </a:solidFill>
                          <a:latin typeface="Verdana" pitchFamily="34" charset="0"/>
                        </a:rPr>
                        <a:t>huge war debts</a:t>
                      </a:r>
                      <a:r>
                        <a:rPr lang="en-US" sz="2200" dirty="0" smtClean="0">
                          <a:latin typeface="Verdana" pitchFamily="34" charset="0"/>
                        </a:rPr>
                        <a:t> and the cost </a:t>
                      </a:r>
                      <a:br>
                        <a:rPr lang="en-US" sz="2200" dirty="0" smtClean="0">
                          <a:latin typeface="Verdana" pitchFamily="34" charset="0"/>
                        </a:rPr>
                      </a:br>
                      <a:r>
                        <a:rPr lang="en-US" sz="2200" dirty="0" smtClean="0">
                          <a:latin typeface="Verdana" pitchFamily="34" charset="0"/>
                        </a:rPr>
                        <a:t>of reconstruction.</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anchor="ctr" horzOverflow="overflow">
                    <a:lnL cap="flat">
                      <a:noFill/>
                    </a:lnL>
                    <a:lnR w="12700" cap="flat" cmpd="sng" algn="ctr">
                      <a:no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609600">
                <a:tc>
                  <a:txBody>
                    <a:bodyPr/>
                    <a:lstStyle/>
                    <a:p>
                      <a:pPr marL="228600" marR="0" lvl="0" indent="-228600" algn="l" defTabSz="914400" rtl="0" eaLnBrk="0" fontAlgn="base" latinLnBrk="0" hangingPunct="0">
                        <a:lnSpc>
                          <a:spcPct val="100000"/>
                        </a:lnSpc>
                        <a:spcBef>
                          <a:spcPct val="20000"/>
                        </a:spcBef>
                        <a:spcAft>
                          <a:spcPct val="0"/>
                        </a:spcAft>
                        <a:buClr>
                          <a:schemeClr val="tx1"/>
                        </a:buClr>
                        <a:buSzPct val="80000"/>
                        <a:buFont typeface="Verdana" pitchFamily="34" charset="0"/>
                        <a:buChar char="•"/>
                        <a:tabLst/>
                      </a:pPr>
                      <a:r>
                        <a:rPr lang="en-US" sz="2200" dirty="0" smtClean="0">
                          <a:latin typeface="Verdana" pitchFamily="34" charset="0"/>
                        </a:rPr>
                        <a:t>Refugees had to rebuild.</a:t>
                      </a:r>
                      <a:endParaRPr kumimoji="0" lang="en-US" sz="2200" b="0" i="0" u="none" strike="noStrike" cap="none" normalizeH="0" baseline="0" dirty="0" smtClean="0">
                        <a:ln>
                          <a:noFill/>
                        </a:ln>
                        <a:solidFill>
                          <a:schemeClr val="tx1"/>
                        </a:solidFill>
                        <a:effectLst/>
                        <a:latin typeface="Verdana" pitchFamily="34" charset="0"/>
                        <a:cs typeface="Arial" charset="0"/>
                      </a:endParaRPr>
                    </a:p>
                  </a:txBody>
                  <a:tcPr anchor="ctr" horzOverflow="overflow">
                    <a:lnL cap="flat">
                      <a:noFill/>
                    </a:lnL>
                    <a:lnR w="12700" cap="flat" cmpd="sng" algn="ctr">
                      <a:no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spTree>
    <p:extLst>
      <p:ext uri="{BB962C8B-B14F-4D97-AF65-F5344CB8AC3E}">
        <p14:creationId xmlns:p14="http://schemas.microsoft.com/office/powerpoint/2010/main" val="36191295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57200" y="4862513"/>
            <a:ext cx="8229600" cy="1092200"/>
            <a:chOff x="838200" y="4953001"/>
            <a:chExt cx="7467600" cy="1157663"/>
          </a:xfrm>
        </p:grpSpPr>
        <p:sp>
          <p:nvSpPr>
            <p:cNvPr id="9" name="Rectangle 8"/>
            <p:cNvSpPr>
              <a:spLocks noChangeArrowheads="1"/>
            </p:cNvSpPr>
            <p:nvPr/>
          </p:nvSpPr>
          <p:spPr bwMode="auto">
            <a:xfrm>
              <a:off x="838200" y="4953001"/>
              <a:ext cx="7467600" cy="1009590"/>
            </a:xfrm>
            <a:prstGeom prst="rect">
              <a:avLst/>
            </a:prstGeom>
            <a:gradFill rotWithShape="1">
              <a:gsLst>
                <a:gs pos="0">
                  <a:srgbClr val="FED273"/>
                </a:gs>
                <a:gs pos="100000">
                  <a:schemeClr val="bg1"/>
                </a:gs>
              </a:gsLst>
              <a:lin ang="5400000" scaled="0"/>
            </a:gradFill>
            <a:ln w="9525">
              <a:solidFill>
                <a:srgbClr val="666699"/>
              </a:solidFill>
              <a:miter lim="800000"/>
              <a:headEnd/>
              <a:tailEnd/>
            </a:ln>
            <a:effectLst>
              <a:outerShdw dist="53340" dir="2700000" algn="ctr" rotWithShape="0">
                <a:srgbClr val="B3C793">
                  <a:alpha val="46000"/>
                </a:srgbClr>
              </a:outerShdw>
            </a:effectLst>
          </p:spPr>
          <p:txBody>
            <a:bodyPr wrap="none" anchor="ctr"/>
            <a:lstStyle/>
            <a:p>
              <a:pPr algn="ctr" eaLnBrk="0" hangingPunct="0">
                <a:defRPr/>
              </a:pPr>
              <a:endParaRPr lang="en-US" sz="2200">
                <a:latin typeface="Verdana" pitchFamily="34" charset="0"/>
                <a:ea typeface="ＭＳ Ｐゴシック" pitchFamily="28" charset="-128"/>
                <a:cs typeface="+mn-cs"/>
              </a:endParaRPr>
            </a:p>
          </p:txBody>
        </p:sp>
        <p:sp>
          <p:nvSpPr>
            <p:cNvPr id="9225" name="Text Box 122"/>
            <p:cNvSpPr txBox="1">
              <a:spLocks noChangeArrowheads="1"/>
            </p:cNvSpPr>
            <p:nvPr/>
          </p:nvSpPr>
          <p:spPr bwMode="auto">
            <a:xfrm>
              <a:off x="990894" y="5077517"/>
              <a:ext cx="7162212" cy="1033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a:latin typeface="Verdana" pitchFamily="34" charset="0"/>
                </a:rPr>
                <a:t>Colonial troops hoped for independence for their occupied countries.</a:t>
              </a:r>
            </a:p>
          </p:txBody>
        </p:sp>
      </p:grpSp>
      <p:grpSp>
        <p:nvGrpSpPr>
          <p:cNvPr id="3" name="Group 25"/>
          <p:cNvGrpSpPr>
            <a:grpSpLocks/>
          </p:cNvGrpSpPr>
          <p:nvPr/>
        </p:nvGrpSpPr>
        <p:grpSpPr bwMode="auto">
          <a:xfrm>
            <a:off x="455613" y="3489325"/>
            <a:ext cx="8231187" cy="1447800"/>
            <a:chOff x="287" y="2015"/>
            <a:chExt cx="5185" cy="912"/>
          </a:xfrm>
        </p:grpSpPr>
        <p:sp>
          <p:nvSpPr>
            <p:cNvPr id="6159" name="AutoShape 15"/>
            <p:cNvSpPr>
              <a:spLocks noChangeArrowheads="1"/>
            </p:cNvSpPr>
            <p:nvPr/>
          </p:nvSpPr>
          <p:spPr bwMode="auto">
            <a:xfrm rot="10792560" flipH="1">
              <a:off x="287" y="2015"/>
              <a:ext cx="5184" cy="912"/>
            </a:xfrm>
            <a:prstGeom prst="upArrowCallout">
              <a:avLst>
                <a:gd name="adj1" fmla="val 48316"/>
                <a:gd name="adj2" fmla="val 38650"/>
                <a:gd name="adj3" fmla="val 20949"/>
                <a:gd name="adj4" fmla="val 66890"/>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9223" name="Text Box 6"/>
            <p:cNvSpPr txBox="1">
              <a:spLocks noChangeArrowheads="1"/>
            </p:cNvSpPr>
            <p:nvPr/>
          </p:nvSpPr>
          <p:spPr bwMode="auto">
            <a:xfrm>
              <a:off x="288" y="2065"/>
              <a:ext cx="5184"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a:latin typeface="Verdana" pitchFamily="34" charset="0"/>
                </a:rPr>
                <a:t>Political </a:t>
              </a:r>
              <a:r>
                <a:rPr lang="en-US" altLang="en-US" sz="2200" b="1">
                  <a:solidFill>
                    <a:srgbClr val="FF0000"/>
                  </a:solidFill>
                  <a:latin typeface="Verdana" pitchFamily="34" charset="0"/>
                </a:rPr>
                <a:t>radicals</a:t>
              </a:r>
              <a:r>
                <a:rPr lang="en-US" altLang="en-US" sz="2200">
                  <a:latin typeface="Verdana" pitchFamily="34" charset="0"/>
                </a:rPr>
                <a:t> dreamed of instituting new social and political systems, including bolshevism (communism).</a:t>
              </a:r>
            </a:p>
          </p:txBody>
        </p:sp>
      </p:grpSp>
      <p:sp>
        <p:nvSpPr>
          <p:cNvPr id="6162" name="AutoShape 18"/>
          <p:cNvSpPr>
            <a:spLocks noChangeArrowheads="1"/>
          </p:cNvSpPr>
          <p:nvPr/>
        </p:nvSpPr>
        <p:spPr bwMode="auto">
          <a:xfrm rot="10792560" flipH="1">
            <a:off x="457200" y="1814513"/>
            <a:ext cx="8229600" cy="1828800"/>
          </a:xfrm>
          <a:prstGeom prst="upArrowCallout">
            <a:avLst>
              <a:gd name="adj1" fmla="val 38711"/>
              <a:gd name="adj2" fmla="val 31146"/>
              <a:gd name="adj3" fmla="val 16676"/>
              <a:gd name="adj4" fmla="val 72725"/>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9221" name="Text Box 7"/>
          <p:cNvSpPr txBox="1">
            <a:spLocks noChangeArrowheads="1"/>
          </p:cNvSpPr>
          <p:nvPr/>
        </p:nvSpPr>
        <p:spPr bwMode="auto">
          <a:xfrm>
            <a:off x="576263" y="1914525"/>
            <a:ext cx="79914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The governments in Russia, Germany, Austria-Hungary, and the Ottoman empire had collapsed under the stresses of war.</a:t>
            </a:r>
          </a:p>
        </p:txBody>
      </p:sp>
    </p:spTree>
    <p:extLst>
      <p:ext uri="{BB962C8B-B14F-4D97-AF65-F5344CB8AC3E}">
        <p14:creationId xmlns:p14="http://schemas.microsoft.com/office/powerpoint/2010/main" val="4283530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p:cNvSpPr txBox="1">
            <a:spLocks noChangeArrowheads="1"/>
          </p:cNvSpPr>
          <p:nvPr/>
        </p:nvSpPr>
        <p:spPr bwMode="auto">
          <a:xfrm>
            <a:off x="4953000" y="1828800"/>
            <a:ext cx="33528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a:latin typeface="Verdana" pitchFamily="34" charset="0"/>
              </a:rPr>
              <a:t>British Prime Minister </a:t>
            </a:r>
            <a:r>
              <a:rPr lang="en-US" altLang="en-US" sz="2200">
                <a:solidFill>
                  <a:srgbClr val="0033CC"/>
                </a:solidFill>
                <a:latin typeface="Verdana" pitchFamily="34" charset="0"/>
              </a:rPr>
              <a:t>David Lloyd George,</a:t>
            </a:r>
            <a:r>
              <a:rPr lang="en-US" altLang="en-US" sz="2200">
                <a:latin typeface="Verdana" pitchFamily="34" charset="0"/>
              </a:rPr>
              <a:t> French Prime Minister </a:t>
            </a:r>
            <a:r>
              <a:rPr lang="en-US" altLang="en-US" sz="2200">
                <a:solidFill>
                  <a:srgbClr val="0033CC"/>
                </a:solidFill>
                <a:latin typeface="Verdana" pitchFamily="34" charset="0"/>
              </a:rPr>
              <a:t>Georges Clemenceau,</a:t>
            </a:r>
            <a:r>
              <a:rPr lang="en-US" altLang="en-US" sz="2200">
                <a:latin typeface="Verdana" pitchFamily="34" charset="0"/>
              </a:rPr>
              <a:t> and U.S. President </a:t>
            </a:r>
            <a:r>
              <a:rPr lang="en-US" altLang="en-US" sz="2200">
                <a:solidFill>
                  <a:srgbClr val="0033CC"/>
                </a:solidFill>
                <a:latin typeface="Verdana" pitchFamily="34" charset="0"/>
              </a:rPr>
              <a:t>Woodrow Wilson</a:t>
            </a:r>
            <a:r>
              <a:rPr lang="en-US" altLang="en-US">
                <a:solidFill>
                  <a:srgbClr val="0066CC"/>
                </a:solidFill>
                <a:latin typeface="Verdana" pitchFamily="34" charset="0"/>
              </a:rPr>
              <a:t> </a:t>
            </a:r>
            <a:r>
              <a:rPr lang="en-US" altLang="en-US" sz="2200">
                <a:latin typeface="Verdana" pitchFamily="34" charset="0"/>
              </a:rPr>
              <a:t>met at the Paris Peace Conference after the war ended.</a:t>
            </a:r>
          </a:p>
        </p:txBody>
      </p:sp>
      <p:pic>
        <p:nvPicPr>
          <p:cNvPr id="10243" name="Picture 5" descr="WH-Ch26_S4_GeorgeClemenceauWil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4044950"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098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AutoShape 9"/>
          <p:cNvSpPr>
            <a:spLocks noChangeArrowheads="1"/>
          </p:cNvSpPr>
          <p:nvPr/>
        </p:nvSpPr>
        <p:spPr bwMode="auto">
          <a:xfrm rot="10800000" flipH="1">
            <a:off x="838200" y="2057400"/>
            <a:ext cx="7467600" cy="1828800"/>
          </a:xfrm>
          <a:prstGeom prst="upArrowCallout">
            <a:avLst>
              <a:gd name="adj1" fmla="val 32430"/>
              <a:gd name="adj2" fmla="val 28366"/>
              <a:gd name="adj3" fmla="val 13116"/>
              <a:gd name="adj4" fmla="val 71468"/>
            </a:avLst>
          </a:prstGeom>
          <a:gradFill rotWithShape="1">
            <a:gsLst>
              <a:gs pos="0">
                <a:srgbClr val="C9C9FD"/>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1267" name="Text Box 6"/>
          <p:cNvSpPr txBox="1">
            <a:spLocks noChangeArrowheads="1"/>
          </p:cNvSpPr>
          <p:nvPr/>
        </p:nvSpPr>
        <p:spPr bwMode="auto">
          <a:xfrm>
            <a:off x="838200" y="2114550"/>
            <a:ext cx="74676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a:latin typeface="Verdana" pitchFamily="34" charset="0"/>
              </a:rPr>
              <a:t>The three leaders met with the leaders of the other Allied countries to </a:t>
            </a:r>
            <a:r>
              <a:rPr lang="en-US" altLang="en-US" sz="2200">
                <a:solidFill>
                  <a:srgbClr val="0033CC"/>
                </a:solidFill>
                <a:latin typeface="Verdana" pitchFamily="34" charset="0"/>
              </a:rPr>
              <a:t>discuss the fate of Europe, the former Ottoman empire, and various colonies.</a:t>
            </a:r>
          </a:p>
        </p:txBody>
      </p:sp>
      <p:sp>
        <p:nvSpPr>
          <p:cNvPr id="11268" name="TextBox 4"/>
          <p:cNvSpPr txBox="1">
            <a:spLocks noChangeArrowheads="1"/>
          </p:cNvSpPr>
          <p:nvPr/>
        </p:nvSpPr>
        <p:spPr bwMode="auto">
          <a:xfrm>
            <a:off x="838200" y="1497013"/>
            <a:ext cx="7467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The Paris Peace Talks</a:t>
            </a:r>
          </a:p>
        </p:txBody>
      </p:sp>
      <p:grpSp>
        <p:nvGrpSpPr>
          <p:cNvPr id="2" name="Group 14"/>
          <p:cNvGrpSpPr>
            <a:grpSpLocks/>
          </p:cNvGrpSpPr>
          <p:nvPr/>
        </p:nvGrpSpPr>
        <p:grpSpPr bwMode="auto">
          <a:xfrm>
            <a:off x="838200" y="3898900"/>
            <a:ext cx="7467600" cy="1587500"/>
            <a:chOff x="528" y="2408"/>
            <a:chExt cx="4704" cy="912"/>
          </a:xfrm>
        </p:grpSpPr>
        <p:sp>
          <p:nvSpPr>
            <p:cNvPr id="9229" name="AutoShape 13"/>
            <p:cNvSpPr>
              <a:spLocks noChangeArrowheads="1"/>
            </p:cNvSpPr>
            <p:nvPr/>
          </p:nvSpPr>
          <p:spPr bwMode="auto">
            <a:xfrm flipH="1">
              <a:off x="528" y="2408"/>
              <a:ext cx="4704" cy="912"/>
            </a:xfrm>
            <a:prstGeom prst="upArrowCallout">
              <a:avLst>
                <a:gd name="adj1" fmla="val 39257"/>
                <a:gd name="adj2" fmla="val 34338"/>
                <a:gd name="adj3" fmla="val 17431"/>
                <a:gd name="adj4" fmla="val 62722"/>
              </a:avLst>
            </a:prstGeom>
            <a:gradFill rotWithShape="1">
              <a:gsLst>
                <a:gs pos="0">
                  <a:schemeClr val="bg1"/>
                </a:gs>
                <a:gs pos="100000">
                  <a:srgbClr val="83D7E5"/>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1271" name="Text Box 4"/>
            <p:cNvSpPr txBox="1">
              <a:spLocks noChangeArrowheads="1"/>
            </p:cNvSpPr>
            <p:nvPr/>
          </p:nvSpPr>
          <p:spPr bwMode="auto">
            <a:xfrm>
              <a:off x="528" y="2800"/>
              <a:ext cx="4704" cy="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a:latin typeface="Verdana" pitchFamily="34" charset="0"/>
                </a:rPr>
                <a:t>The Central Powers and Russia were not allowed to take part in the negotiations at the conference.</a:t>
              </a:r>
            </a:p>
          </p:txBody>
        </p:sp>
      </p:grpSp>
    </p:spTree>
    <p:extLst>
      <p:ext uri="{BB962C8B-B14F-4D97-AF65-F5344CB8AC3E}">
        <p14:creationId xmlns:p14="http://schemas.microsoft.com/office/powerpoint/2010/main" val="190025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26-3</a:t>
            </a:r>
            <a:br>
              <a:rPr lang="en-US" dirty="0" smtClean="0"/>
            </a:br>
            <a:r>
              <a:rPr lang="en-US" dirty="0" smtClean="0"/>
              <a:t>Winning the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0158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9" name="Rectangle 29"/>
          <p:cNvSpPr>
            <a:spLocks noChangeArrowheads="1"/>
          </p:cNvSpPr>
          <p:nvPr/>
        </p:nvSpPr>
        <p:spPr bwMode="auto">
          <a:xfrm>
            <a:off x="1117600" y="2133600"/>
            <a:ext cx="6883400" cy="3886200"/>
          </a:xfrm>
          <a:prstGeom prst="rect">
            <a:avLst/>
          </a:prstGeom>
          <a:gradFill rotWithShape="1">
            <a:gsLst>
              <a:gs pos="0">
                <a:schemeClr val="bg1"/>
              </a:gs>
              <a:gs pos="100000">
                <a:srgbClr val="C9C9FF"/>
              </a:gs>
            </a:gsLst>
            <a:lin ang="5400000" scaled="1"/>
          </a:gradFill>
          <a:ln w="19050">
            <a:solidFill>
              <a:srgbClr val="666699"/>
            </a:solidFill>
            <a:miter lim="800000"/>
            <a:headEnd/>
            <a:tailEnd/>
          </a:ln>
          <a:effectLst>
            <a:outerShdw dist="45791" dir="3378596" algn="ctr" rotWithShape="0">
              <a:srgbClr val="ADC793">
                <a:alpha val="50000"/>
              </a:srgbClr>
            </a:outerShdw>
          </a:effectLst>
        </p:spPr>
        <p:txBody>
          <a:bodyPr wrap="none" anchor="ctr"/>
          <a:lstStyle/>
          <a:p>
            <a:pPr>
              <a:defRPr/>
            </a:pPr>
            <a:endParaRPr lang="en-US">
              <a:cs typeface="+mn-cs"/>
            </a:endParaRPr>
          </a:p>
        </p:txBody>
      </p:sp>
      <p:sp>
        <p:nvSpPr>
          <p:cNvPr id="12291" name="Text Box 5"/>
          <p:cNvSpPr txBox="1">
            <a:spLocks noChangeArrowheads="1"/>
          </p:cNvSpPr>
          <p:nvPr/>
        </p:nvSpPr>
        <p:spPr bwMode="auto">
          <a:xfrm>
            <a:off x="457200" y="1497013"/>
            <a:ext cx="82296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a:latin typeface="Verdana" pitchFamily="34" charset="0"/>
              </a:rPr>
              <a:t>Goals of the Allies at the Paris Peace Conference</a:t>
            </a:r>
          </a:p>
        </p:txBody>
      </p:sp>
      <p:graphicFrame>
        <p:nvGraphicFramePr>
          <p:cNvPr id="10471" name="Group 231"/>
          <p:cNvGraphicFramePr>
            <a:graphicFrameLocks noGrp="1"/>
          </p:cNvGraphicFramePr>
          <p:nvPr/>
        </p:nvGraphicFramePr>
        <p:xfrm>
          <a:off x="1219200" y="2222500"/>
          <a:ext cx="6705600" cy="3730903"/>
        </p:xfrm>
        <a:graphic>
          <a:graphicData uri="http://schemas.openxmlformats.org/drawingml/2006/table">
            <a:tbl>
              <a:tblPr/>
              <a:tblGrid>
                <a:gridCol w="965200"/>
                <a:gridCol w="1828800"/>
                <a:gridCol w="3911600"/>
              </a:tblGrid>
              <a:tr h="731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333399"/>
                        </a:solidFill>
                        <a:effectLst/>
                        <a:latin typeface="Verdana" pitchFamily="34" charset="0"/>
                      </a:endParaRPr>
                    </a:p>
                  </a:txBody>
                  <a:tcPr marL="137160" marR="137160" marT="137137" marB="137137" anchor="ctr" horzOverflow="overflow">
                    <a:lnL cap="flat">
                      <a:noFill/>
                    </a:lnL>
                    <a:lnR>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333399"/>
                          </a:solidFill>
                          <a:effectLst/>
                          <a:latin typeface="Verdana" pitchFamily="34" charset="0"/>
                        </a:rPr>
                        <a:t>Woodrow Wilson</a:t>
                      </a:r>
                    </a:p>
                  </a:txBody>
                  <a:tcPr marT="91424" marB="91424" anchor="ctr" horzOverflow="overflow">
                    <a:lnL>
                      <a:noFill/>
                    </a:lnL>
                    <a:lnR w="12700" cap="flat" cmpd="sng" algn="ctr">
                      <a:solidFill>
                        <a:srgbClr val="666699"/>
                      </a:solidFill>
                      <a:prstDash val="solid"/>
                      <a:round/>
                      <a:headEnd type="none" w="med" len="med"/>
                      <a:tailEnd type="none" w="med" len="med"/>
                    </a:lnR>
                    <a:lnT cap="flat">
                      <a:noFill/>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Tx/>
                        <a:buSzPct val="80000"/>
                        <a:buFontTx/>
                        <a:buChar char="•"/>
                        <a:tabLst/>
                      </a:pPr>
                      <a:r>
                        <a:rPr kumimoji="0" lang="en-US" sz="1800" b="0" i="0" u="none" strike="noStrike" cap="none" normalizeH="0" baseline="0" smtClean="0">
                          <a:ln>
                            <a:noFill/>
                          </a:ln>
                          <a:solidFill>
                            <a:schemeClr val="tx1"/>
                          </a:solidFill>
                          <a:effectLst/>
                          <a:latin typeface="Verdana" pitchFamily="34" charset="0"/>
                        </a:rPr>
                        <a:t>“Peace without victory” based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on the Fourteen Points</a:t>
                      </a:r>
                    </a:p>
                  </a:txBody>
                  <a:tcPr marT="91424" marB="91424" anchor="ctr" horzOverflow="overflow">
                    <a:lnL w="12700" cap="flat" cmpd="sng" algn="ctr">
                      <a:solidFill>
                        <a:srgbClr val="666699"/>
                      </a:solidFill>
                      <a:prstDash val="solid"/>
                      <a:round/>
                      <a:headEnd type="none" w="med" len="med"/>
                      <a:tailEnd type="none" w="med" len="med"/>
                    </a:lnL>
                    <a:lnR cap="flat">
                      <a:noFill/>
                    </a:lnR>
                    <a:lnT cap="flat">
                      <a:noFill/>
                    </a:lnT>
                    <a:lnB w="12700" cap="flat" cmpd="sng" algn="ctr">
                      <a:solidFill>
                        <a:srgbClr val="666699"/>
                      </a:solidFill>
                      <a:prstDash val="solid"/>
                      <a:round/>
                      <a:headEnd type="none" w="med" len="med"/>
                      <a:tailEnd type="none" w="med" len="med"/>
                    </a:lnB>
                    <a:lnTlToBr>
                      <a:noFill/>
                    </a:lnTlToBr>
                    <a:lnBlToTr>
                      <a:noFill/>
                    </a:lnBlToTr>
                    <a:noFill/>
                  </a:tcPr>
                </a:tc>
              </a:tr>
              <a:tr h="731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333399"/>
                        </a:solidFill>
                        <a:effectLst/>
                        <a:latin typeface="Verdana" pitchFamily="34" charset="0"/>
                      </a:endParaRPr>
                    </a:p>
                  </a:txBody>
                  <a:tcPr marL="137160" marR="137160" marT="137137" marB="137137" anchor="ctr" horzOverflow="overflow">
                    <a:lnL cap="flat">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333399"/>
                          </a:solidFill>
                          <a:effectLst/>
                          <a:latin typeface="Verdana" pitchFamily="34" charset="0"/>
                        </a:rPr>
                        <a:t>David Lloyd George</a:t>
                      </a:r>
                    </a:p>
                  </a:txBody>
                  <a:tcPr marT="91424" marB="91424"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Tx/>
                        <a:buSzPct val="80000"/>
                        <a:buFontTx/>
                        <a:buChar char="•"/>
                        <a:tabLst/>
                      </a:pPr>
                      <a:r>
                        <a:rPr kumimoji="0" lang="en-US" sz="1800" b="0" i="0" u="none" strike="noStrike" cap="none" normalizeH="0" baseline="0" smtClean="0">
                          <a:ln>
                            <a:noFill/>
                          </a:ln>
                          <a:solidFill>
                            <a:schemeClr val="tx1"/>
                          </a:solidFill>
                          <a:effectLst/>
                          <a:latin typeface="Verdana" pitchFamily="34" charset="0"/>
                        </a:rPr>
                        <a:t>Money to rebuild and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improve Britain</a:t>
                      </a:r>
                    </a:p>
                  </a:txBody>
                  <a:tcPr marT="91424" marB="91424"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313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333399"/>
                        </a:solidFill>
                        <a:effectLst/>
                        <a:latin typeface="Verdana" pitchFamily="34" charset="0"/>
                      </a:endParaRPr>
                    </a:p>
                  </a:txBody>
                  <a:tcPr marL="137160" marR="137160" marT="137137" marB="137137" anchor="ctr" horzOverflow="overflow">
                    <a:lnL cap="flat">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333399"/>
                          </a:solidFill>
                          <a:effectLst/>
                          <a:latin typeface="Verdana" pitchFamily="34" charset="0"/>
                        </a:rPr>
                        <a:t>Georges Clemenceau</a:t>
                      </a:r>
                    </a:p>
                  </a:txBody>
                  <a:tcPr marT="91424" marB="91424"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Tx/>
                        <a:buSzPct val="80000"/>
                        <a:buFontTx/>
                        <a:buChar char="•"/>
                        <a:tabLst/>
                      </a:pPr>
                      <a:r>
                        <a:rPr kumimoji="0" lang="en-US" sz="1800" b="0" i="0" u="none" strike="noStrike" cap="none" normalizeH="0" baseline="0" smtClean="0">
                          <a:ln>
                            <a:noFill/>
                          </a:ln>
                          <a:solidFill>
                            <a:schemeClr val="tx1"/>
                          </a:solidFill>
                          <a:effectLst/>
                          <a:latin typeface="Verdana" pitchFamily="34" charset="0"/>
                        </a:rPr>
                        <a:t>A weakened Germany</a:t>
                      </a:r>
                    </a:p>
                  </a:txBody>
                  <a:tcPr marT="91424" marB="91424"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634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333399"/>
                        </a:solidFill>
                        <a:effectLst/>
                        <a:latin typeface="Verdana" pitchFamily="34" charset="0"/>
                      </a:endParaRPr>
                    </a:p>
                  </a:txBody>
                  <a:tcPr marL="137160" marR="137160" marT="137137" marB="137137" anchor="ctr" horzOverflow="overflow">
                    <a:lnL cap="flat">
                      <a:noFill/>
                    </a:lnL>
                    <a:lnR>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333399"/>
                          </a:solidFill>
                          <a:effectLst/>
                          <a:latin typeface="Verdana" pitchFamily="34" charset="0"/>
                        </a:rPr>
                        <a:t>Vittorio </a:t>
                      </a:r>
                      <a:br>
                        <a:rPr kumimoji="0" lang="en-US" sz="1800" b="1" i="0" u="none" strike="noStrike" cap="none" normalizeH="0" baseline="0" smtClean="0">
                          <a:ln>
                            <a:noFill/>
                          </a:ln>
                          <a:solidFill>
                            <a:srgbClr val="333399"/>
                          </a:solidFill>
                          <a:effectLst/>
                          <a:latin typeface="Verdana" pitchFamily="34" charset="0"/>
                        </a:rPr>
                      </a:br>
                      <a:r>
                        <a:rPr kumimoji="0" lang="en-US" sz="1800" b="1" i="0" u="none" strike="noStrike" cap="none" normalizeH="0" baseline="0" smtClean="0">
                          <a:ln>
                            <a:noFill/>
                          </a:ln>
                          <a:solidFill>
                            <a:srgbClr val="333399"/>
                          </a:solidFill>
                          <a:effectLst/>
                          <a:latin typeface="Verdana" pitchFamily="34" charset="0"/>
                        </a:rPr>
                        <a:t>Orlando</a:t>
                      </a:r>
                    </a:p>
                  </a:txBody>
                  <a:tcPr marT="91424" marB="91424" anchor="ctr" horzOverflow="overflow">
                    <a:lnL>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c>
                  <a:txBody>
                    <a:bodyPr/>
                    <a:lstStyle/>
                    <a:p>
                      <a:pPr marL="231775" marR="0" lvl="0" indent="-231775" algn="l" defTabSz="914400" rtl="0" eaLnBrk="1" fontAlgn="base" latinLnBrk="0" hangingPunct="1">
                        <a:lnSpc>
                          <a:spcPct val="100000"/>
                        </a:lnSpc>
                        <a:spcBef>
                          <a:spcPct val="20000"/>
                        </a:spcBef>
                        <a:spcAft>
                          <a:spcPct val="0"/>
                        </a:spcAft>
                        <a:buClrTx/>
                        <a:buSzPct val="80000"/>
                        <a:buFontTx/>
                        <a:buChar char="•"/>
                        <a:tabLst/>
                      </a:pPr>
                      <a:r>
                        <a:rPr kumimoji="0" lang="en-US" sz="1800" b="0" i="0" u="none" strike="noStrike" cap="none" normalizeH="0" baseline="0" smtClean="0">
                          <a:ln>
                            <a:noFill/>
                          </a:ln>
                          <a:solidFill>
                            <a:schemeClr val="tx1"/>
                          </a:solidFill>
                          <a:effectLst/>
                          <a:latin typeface="Verdana" pitchFamily="34" charset="0"/>
                        </a:rPr>
                        <a:t>Italian ownership of </a:t>
                      </a:r>
                      <a:br>
                        <a:rPr kumimoji="0" lang="en-US" sz="1800" b="0" i="0" u="none" strike="noStrike" cap="none" normalizeH="0" baseline="0" smtClean="0">
                          <a:ln>
                            <a:noFill/>
                          </a:ln>
                          <a:solidFill>
                            <a:schemeClr val="tx1"/>
                          </a:solidFill>
                          <a:effectLst/>
                          <a:latin typeface="Verdana" pitchFamily="34" charset="0"/>
                        </a:rPr>
                      </a:br>
                      <a:r>
                        <a:rPr kumimoji="0" lang="en-US" sz="1800" b="0" i="0" u="none" strike="noStrike" cap="none" normalizeH="0" baseline="0" smtClean="0">
                          <a:ln>
                            <a:noFill/>
                          </a:ln>
                          <a:solidFill>
                            <a:schemeClr val="tx1"/>
                          </a:solidFill>
                          <a:effectLst/>
                          <a:latin typeface="Verdana" pitchFamily="34" charset="0"/>
                        </a:rPr>
                        <a:t>lands promised</a:t>
                      </a:r>
                    </a:p>
                  </a:txBody>
                  <a:tcPr marT="91424" marB="91424"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w="12700" cap="flat" cmpd="sng" algn="ctr">
                      <a:solidFill>
                        <a:srgbClr val="666699"/>
                      </a:solidFill>
                      <a:prstDash val="solid"/>
                      <a:round/>
                      <a:headEnd type="none" w="med" len="med"/>
                      <a:tailEnd type="none" w="med" len="med"/>
                    </a:lnB>
                    <a:lnTlToBr>
                      <a:noFill/>
                    </a:lnTlToBr>
                    <a:lnBlToTr>
                      <a:noFill/>
                    </a:lnBlToTr>
                    <a:noFill/>
                  </a:tcPr>
                </a:tc>
              </a:tr>
              <a:tr h="772981">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333399"/>
                          </a:solidFill>
                          <a:effectLst/>
                          <a:latin typeface="Verdana" pitchFamily="34" charset="0"/>
                        </a:rPr>
                        <a:t>People of Eastern European empires</a:t>
                      </a:r>
                      <a:endParaRPr kumimoji="0" lang="en-US" sz="2000" b="1" i="0" u="none" strike="noStrike" cap="none" normalizeH="0" baseline="0" smtClean="0">
                        <a:ln>
                          <a:noFill/>
                        </a:ln>
                        <a:solidFill>
                          <a:srgbClr val="333399"/>
                        </a:solidFill>
                        <a:effectLst/>
                        <a:latin typeface="Verdana" pitchFamily="34" charset="0"/>
                      </a:endParaRPr>
                    </a:p>
                  </a:txBody>
                  <a:tcPr marT="91424" marB="91424" anchor="ctr" horzOverflow="overflow">
                    <a:lnL cap="flat">
                      <a:noFill/>
                    </a:lnL>
                    <a:lnR w="12700" cap="flat" cmpd="sng" algn="ctr">
                      <a:solidFill>
                        <a:srgbClr val="666699"/>
                      </a:solidFill>
                      <a:prstDash val="solid"/>
                      <a:round/>
                      <a:headEnd type="none" w="med" len="med"/>
                      <a:tailEnd type="none" w="med" len="med"/>
                    </a:lnR>
                    <a:lnT w="12700" cap="flat" cmpd="sng" algn="ctr">
                      <a:solidFill>
                        <a:srgbClr val="666699"/>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a:txBody>
                    <a:bodyPr/>
                    <a:lstStyle/>
                    <a:p>
                      <a:pPr marL="231775" marR="0" lvl="0" indent="-231775" algn="l" defTabSz="914400" rtl="0" eaLnBrk="1" fontAlgn="base" latinLnBrk="0" hangingPunct="1">
                        <a:lnSpc>
                          <a:spcPct val="100000"/>
                        </a:lnSpc>
                        <a:spcBef>
                          <a:spcPct val="20000"/>
                        </a:spcBef>
                        <a:spcAft>
                          <a:spcPct val="0"/>
                        </a:spcAft>
                        <a:buClrTx/>
                        <a:buSzPct val="80000"/>
                        <a:buFontTx/>
                        <a:buChar char="•"/>
                        <a:tabLst/>
                      </a:pPr>
                      <a:r>
                        <a:rPr kumimoji="0" lang="en-US" sz="1800" b="0" i="0" u="none" strike="noStrike" cap="none" normalizeH="0" baseline="0" smtClean="0">
                          <a:ln>
                            <a:noFill/>
                          </a:ln>
                          <a:solidFill>
                            <a:schemeClr val="tx1"/>
                          </a:solidFill>
                          <a:effectLst/>
                          <a:latin typeface="Verdana" pitchFamily="34" charset="0"/>
                        </a:rPr>
                        <a:t>National states of their own</a:t>
                      </a:r>
                    </a:p>
                  </a:txBody>
                  <a:tcPr marT="91424" marB="91424" anchor="ctr" horzOverflow="overflow">
                    <a:lnL w="12700" cap="flat" cmpd="sng" algn="ctr">
                      <a:solidFill>
                        <a:srgbClr val="666699"/>
                      </a:solidFill>
                      <a:prstDash val="solid"/>
                      <a:round/>
                      <a:headEnd type="none" w="med" len="med"/>
                      <a:tailEnd type="none" w="med" len="med"/>
                    </a:lnL>
                    <a:lnR cap="flat">
                      <a:noFill/>
                    </a:lnR>
                    <a:lnT w="12700" cap="flat" cmpd="sng" algn="ctr">
                      <a:solidFill>
                        <a:srgbClr val="666699"/>
                      </a:solidFill>
                      <a:prstDash val="solid"/>
                      <a:round/>
                      <a:headEnd type="none" w="med" len="med"/>
                      <a:tailEnd type="none" w="med" len="med"/>
                    </a:lnT>
                    <a:lnB cap="flat">
                      <a:noFill/>
                    </a:lnB>
                    <a:lnTlToBr>
                      <a:noFill/>
                    </a:lnTlToBr>
                    <a:lnBlToTr>
                      <a:noFill/>
                    </a:lnBlToTr>
                    <a:noFill/>
                  </a:tcPr>
                </a:tc>
              </a:tr>
            </a:tbl>
          </a:graphicData>
        </a:graphic>
      </p:graphicFrame>
      <p:pic>
        <p:nvPicPr>
          <p:cNvPr id="12312" name="Picture 18" descr="http://www.usflag.org/history/images/48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1900" y="2346325"/>
            <a:ext cx="838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3" name="Picture 20" descr="http://www.john-goodman-blog.com/wp-content/uploads/Comments%20and%20Images/british_fla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1900" y="3059113"/>
            <a:ext cx="838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4" name="Picture 22" descr="http://privatewww.essex.ac.uk/~sjs/france_fl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1900" y="3802063"/>
            <a:ext cx="8509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5" name="Picture 24" descr="File:Flag of Italy.sv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1900" y="4521200"/>
            <a:ext cx="838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81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95"/>
          <p:cNvSpPr>
            <a:spLocks noChangeArrowheads="1"/>
          </p:cNvSpPr>
          <p:nvPr/>
        </p:nvSpPr>
        <p:spPr bwMode="auto">
          <a:xfrm>
            <a:off x="838200" y="2438400"/>
            <a:ext cx="7467600" cy="3228975"/>
          </a:xfrm>
          <a:prstGeom prst="rect">
            <a:avLst/>
          </a:prstGeom>
          <a:gradFill rotWithShape="1">
            <a:gsLst>
              <a:gs pos="0">
                <a:schemeClr val="bg1"/>
              </a:gs>
              <a:gs pos="100000">
                <a:srgbClr val="C9C9FF"/>
              </a:gs>
            </a:gsLst>
            <a:lin ang="5400000" scaled="1"/>
          </a:gradFill>
          <a:ln w="19050">
            <a:solidFill>
              <a:srgbClr val="666699"/>
            </a:solidFill>
            <a:miter lim="800000"/>
            <a:headEnd/>
            <a:tailEnd/>
          </a:ln>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aphicFrame>
        <p:nvGraphicFramePr>
          <p:cNvPr id="13320" name="Group 8"/>
          <p:cNvGraphicFramePr>
            <a:graphicFrameLocks noGrp="1"/>
          </p:cNvGraphicFramePr>
          <p:nvPr/>
        </p:nvGraphicFramePr>
        <p:xfrm>
          <a:off x="914400" y="2508250"/>
          <a:ext cx="7296150" cy="3035300"/>
        </p:xfrm>
        <a:graphic>
          <a:graphicData uri="http://schemas.openxmlformats.org/drawingml/2006/table">
            <a:tbl>
              <a:tblPr/>
              <a:tblGrid>
                <a:gridCol w="7296150"/>
              </a:tblGrid>
              <a:tr h="844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Verdana" pitchFamily="28" charset="0"/>
                          <a:cs typeface="Arial" charset="0"/>
                        </a:rPr>
                        <a:t>The German delegates were horrified </a:t>
                      </a:r>
                      <a:br>
                        <a:rPr kumimoji="0" lang="en-US" sz="2200" b="0" i="0" u="none" strike="noStrike" cap="none" normalizeH="0" baseline="0" smtClean="0">
                          <a:ln>
                            <a:noFill/>
                          </a:ln>
                          <a:solidFill>
                            <a:schemeClr val="tx1"/>
                          </a:solidFill>
                          <a:effectLst/>
                          <a:latin typeface="Verdana" pitchFamily="28" charset="0"/>
                          <a:cs typeface="Arial" charset="0"/>
                        </a:rPr>
                      </a:br>
                      <a:r>
                        <a:rPr kumimoji="0" lang="en-US" sz="2200" b="0" i="0" u="none" strike="noStrike" cap="none" normalizeH="0" baseline="0" smtClean="0">
                          <a:ln>
                            <a:noFill/>
                          </a:ln>
                          <a:solidFill>
                            <a:schemeClr val="tx1"/>
                          </a:solidFill>
                          <a:effectLst/>
                          <a:latin typeface="Verdana" pitchFamily="28" charset="0"/>
                          <a:cs typeface="Arial" charset="0"/>
                        </a:rPr>
                        <a:t>because the Allies:</a:t>
                      </a:r>
                      <a:endParaRPr kumimoji="0" lang="en-US" sz="2200" b="1" i="0" u="none" strike="noStrike" cap="none" normalizeH="0" baseline="0" smtClean="0">
                        <a:ln>
                          <a:noFill/>
                        </a:ln>
                        <a:solidFill>
                          <a:srgbClr val="333399"/>
                        </a:solidFill>
                        <a:effectLst/>
                        <a:latin typeface="Verdana" pitchFamily="28" charset="0"/>
                        <a:cs typeface="Arial" charset="0"/>
                      </a:endParaRPr>
                    </a:p>
                  </a:txBody>
                  <a:tcPr anchor="ctr" horzOverflow="overflow">
                    <a:lnL>
                      <a:noFill/>
                    </a:lnL>
                    <a:lnR>
                      <a:noFill/>
                    </a:lnR>
                    <a:lnT>
                      <a:noFill/>
                    </a:lnT>
                    <a:lnB w="12700" cap="flat" cmpd="sng" algn="ctr">
                      <a:solidFill>
                        <a:srgbClr val="666699"/>
                      </a:solidFill>
                      <a:prstDash val="solid"/>
                      <a:round/>
                      <a:headEnd type="none" w="med" len="med"/>
                      <a:tailEnd type="none" w="med" len="med"/>
                    </a:lnB>
                    <a:lnTlToBr>
                      <a:noFill/>
                    </a:lnTlToBr>
                    <a:lnBlToTr>
                      <a:noFill/>
                    </a:lnBlToTr>
                    <a:noFill/>
                  </a:tcPr>
                </a:tc>
              </a:tr>
              <a:tr h="2190750">
                <a:tc>
                  <a:txBody>
                    <a:bodyPr/>
                    <a:lstStyle/>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smtClean="0">
                          <a:ln>
                            <a:noFill/>
                          </a:ln>
                          <a:solidFill>
                            <a:srgbClr val="0033CC"/>
                          </a:solidFill>
                          <a:effectLst/>
                          <a:latin typeface="Verdana" pitchFamily="28" charset="0"/>
                          <a:cs typeface="Arial" charset="0"/>
                        </a:rPr>
                        <a:t>Forced Germany to accept full blame for the war</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Imposed </a:t>
                      </a:r>
                      <a:r>
                        <a:rPr kumimoji="0" lang="en-US" sz="2200" b="1" i="0" u="none" strike="noStrike" cap="none" normalizeH="0" baseline="0" smtClean="0">
                          <a:ln>
                            <a:noFill/>
                          </a:ln>
                          <a:solidFill>
                            <a:srgbClr val="FF0000"/>
                          </a:solidFill>
                          <a:effectLst/>
                          <a:latin typeface="Verdana" pitchFamily="28" charset="0"/>
                          <a:cs typeface="Arial" charset="0"/>
                        </a:rPr>
                        <a:t>reparations</a:t>
                      </a:r>
                      <a:r>
                        <a:rPr kumimoji="0" lang="en-US" sz="2200" b="1" i="0" u="none" strike="noStrike" cap="none" normalizeH="0" baseline="0" smtClean="0">
                          <a:ln>
                            <a:noFill/>
                          </a:ln>
                          <a:solidFill>
                            <a:schemeClr val="tx1"/>
                          </a:solidFill>
                          <a:effectLst/>
                          <a:latin typeface="Verdana" pitchFamily="28" charset="0"/>
                          <a:cs typeface="Arial" charset="0"/>
                        </a:rPr>
                        <a:t> </a:t>
                      </a:r>
                      <a:r>
                        <a:rPr kumimoji="0" lang="en-US" sz="2200" b="0" i="0" u="none" strike="noStrike" cap="none" normalizeH="0" baseline="0" smtClean="0">
                          <a:ln>
                            <a:noFill/>
                          </a:ln>
                          <a:solidFill>
                            <a:schemeClr val="tx1"/>
                          </a:solidFill>
                          <a:effectLst/>
                          <a:latin typeface="Verdana" pitchFamily="28" charset="0"/>
                          <a:cs typeface="Arial" charset="0"/>
                        </a:rPr>
                        <a:t>of $30 billion on Germany</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Severely limited the size of the German military</a:t>
                      </a:r>
                    </a:p>
                    <a:p>
                      <a:pPr marL="231775" marR="0" lvl="0" indent="-231775" algn="l" defTabSz="914400" rtl="0" eaLnBrk="1" fontAlgn="base" latinLnBrk="0" hangingPunct="1">
                        <a:lnSpc>
                          <a:spcPct val="100000"/>
                        </a:lnSpc>
                        <a:spcBef>
                          <a:spcPct val="0"/>
                        </a:spcBef>
                        <a:spcAft>
                          <a:spcPct val="60000"/>
                        </a:spcAft>
                        <a:buClr>
                          <a:schemeClr val="tx1"/>
                        </a:buClr>
                        <a:buSzPct val="80000"/>
                        <a:buFontTx/>
                        <a:buChar char="•"/>
                        <a:tabLst/>
                      </a:pPr>
                      <a:r>
                        <a:rPr kumimoji="0" lang="en-US" sz="2200" b="0" i="0" u="none" strike="noStrike" cap="none" normalizeH="0" baseline="0" smtClean="0">
                          <a:ln>
                            <a:noFill/>
                          </a:ln>
                          <a:solidFill>
                            <a:schemeClr val="tx1"/>
                          </a:solidFill>
                          <a:effectLst/>
                          <a:latin typeface="Verdana" pitchFamily="28" charset="0"/>
                          <a:cs typeface="Arial" charset="0"/>
                        </a:rPr>
                        <a:t>Took land and overseas colonies from Germany</a:t>
                      </a:r>
                    </a:p>
                  </a:txBody>
                  <a:tcPr anchor="ctr" horzOverflow="overflow">
                    <a:lnL>
                      <a:noFill/>
                    </a:lnL>
                    <a:lnR>
                      <a:noFill/>
                    </a:lnR>
                    <a:lnT w="12700" cap="flat" cmpd="sng" algn="ctr">
                      <a:solidFill>
                        <a:srgbClr val="666699"/>
                      </a:solidFill>
                      <a:prstDash val="solid"/>
                      <a:round/>
                      <a:headEnd type="none" w="med" len="med"/>
                      <a:tailEnd type="none" w="med" len="med"/>
                    </a:lnT>
                    <a:lnB>
                      <a:noFill/>
                    </a:lnB>
                    <a:lnTlToBr>
                      <a:noFill/>
                    </a:lnTlToBr>
                    <a:lnBlToTr>
                      <a:noFill/>
                    </a:lnBlToTr>
                    <a:noFill/>
                  </a:tcPr>
                </a:tc>
              </a:tr>
            </a:tbl>
          </a:graphicData>
        </a:graphic>
      </p:graphicFrame>
      <p:sp>
        <p:nvSpPr>
          <p:cNvPr id="13319" name="Text Box 5"/>
          <p:cNvSpPr txBox="1">
            <a:spLocks noChangeArrowheads="1"/>
          </p:cNvSpPr>
          <p:nvPr/>
        </p:nvSpPr>
        <p:spPr bwMode="auto">
          <a:xfrm>
            <a:off x="838200" y="1495425"/>
            <a:ext cx="7467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In June 1919, the Allies forced Germany </a:t>
            </a:r>
            <a:br>
              <a:rPr lang="en-US" altLang="en-US" sz="2200" b="1">
                <a:latin typeface="Verdana" pitchFamily="34" charset="0"/>
              </a:rPr>
            </a:br>
            <a:r>
              <a:rPr lang="en-US" altLang="en-US" sz="2200" b="1">
                <a:latin typeface="Verdana" pitchFamily="34" charset="0"/>
              </a:rPr>
              <a:t>to sign the Treaty of Versailles.</a:t>
            </a:r>
          </a:p>
        </p:txBody>
      </p:sp>
    </p:spTree>
    <p:extLst>
      <p:ext uri="{BB962C8B-B14F-4D97-AF65-F5344CB8AC3E}">
        <p14:creationId xmlns:p14="http://schemas.microsoft.com/office/powerpoint/2010/main" val="1376892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57200" y="1514475"/>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The Allies drew up separate treaties with the other Central Powers. New countries were created. </a:t>
            </a:r>
          </a:p>
        </p:txBody>
      </p:sp>
      <p:sp>
        <p:nvSpPr>
          <p:cNvPr id="14339" name="Text Box 11"/>
          <p:cNvSpPr txBox="1">
            <a:spLocks noChangeArrowheads="1"/>
          </p:cNvSpPr>
          <p:nvPr/>
        </p:nvSpPr>
        <p:spPr bwMode="auto">
          <a:xfrm>
            <a:off x="457200" y="5513388"/>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a:latin typeface="Verdana" pitchFamily="34" charset="0"/>
              </a:rPr>
              <a:t>The </a:t>
            </a:r>
            <a:r>
              <a:rPr lang="en-US" altLang="en-US" sz="2200">
                <a:solidFill>
                  <a:srgbClr val="0033CC"/>
                </a:solidFill>
                <a:latin typeface="Verdana" pitchFamily="34" charset="0"/>
              </a:rPr>
              <a:t>treaties denied independence</a:t>
            </a:r>
            <a:r>
              <a:rPr lang="en-US" altLang="en-US" sz="2200">
                <a:latin typeface="Verdana" pitchFamily="34" charset="0"/>
              </a:rPr>
              <a:t> to European colonies, making them </a:t>
            </a:r>
            <a:r>
              <a:rPr lang="en-US" altLang="en-US" sz="2200" b="1">
                <a:solidFill>
                  <a:srgbClr val="FF0000"/>
                </a:solidFill>
                <a:latin typeface="Verdana" pitchFamily="34" charset="0"/>
              </a:rPr>
              <a:t>mandates</a:t>
            </a:r>
            <a:r>
              <a:rPr lang="en-US" altLang="en-US" sz="2200">
                <a:latin typeface="Verdana" pitchFamily="34" charset="0"/>
              </a:rPr>
              <a:t> instead.</a:t>
            </a:r>
          </a:p>
        </p:txBody>
      </p:sp>
      <p:sp>
        <p:nvSpPr>
          <p:cNvPr id="14342" name="Text Box 7"/>
          <p:cNvSpPr txBox="1">
            <a:spLocks noChangeArrowheads="1"/>
          </p:cNvSpPr>
          <p:nvPr/>
        </p:nvSpPr>
        <p:spPr bwMode="auto">
          <a:xfrm>
            <a:off x="838200" y="2819400"/>
            <a:ext cx="80645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1775" indent="-2317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Tx/>
              <a:buChar char="•"/>
            </a:pPr>
            <a:r>
              <a:rPr lang="en-US" altLang="en-US" sz="2200">
                <a:latin typeface="Verdana" pitchFamily="34" charset="0"/>
              </a:rPr>
              <a:t>Poland</a:t>
            </a:r>
          </a:p>
          <a:p>
            <a:pPr eaLnBrk="1" hangingPunct="1">
              <a:spcAft>
                <a:spcPct val="60000"/>
              </a:spcAft>
              <a:buClr>
                <a:schemeClr val="tx1"/>
              </a:buClr>
              <a:buSzPct val="80000"/>
              <a:buFontTx/>
              <a:buChar char="•"/>
            </a:pPr>
            <a:r>
              <a:rPr lang="en-US" altLang="en-US" sz="2200">
                <a:latin typeface="Verdana" pitchFamily="34" charset="0"/>
              </a:rPr>
              <a:t>Latvia, Lithuania, and Estonia</a:t>
            </a:r>
          </a:p>
          <a:p>
            <a:pPr eaLnBrk="1" hangingPunct="1">
              <a:spcAft>
                <a:spcPct val="60000"/>
              </a:spcAft>
              <a:buClr>
                <a:schemeClr val="tx1"/>
              </a:buClr>
              <a:buSzPct val="80000"/>
              <a:buFontTx/>
              <a:buChar char="•"/>
            </a:pPr>
            <a:r>
              <a:rPr lang="en-US" altLang="en-US" sz="2200">
                <a:latin typeface="Verdana" pitchFamily="34" charset="0"/>
              </a:rPr>
              <a:t>Czechoslovakia, Austria, and Hungary</a:t>
            </a:r>
          </a:p>
          <a:p>
            <a:pPr eaLnBrk="1" hangingPunct="1">
              <a:spcAft>
                <a:spcPct val="60000"/>
              </a:spcAft>
              <a:buClr>
                <a:schemeClr val="tx1"/>
              </a:buClr>
              <a:buSzPct val="80000"/>
              <a:buFontTx/>
              <a:buChar char="•"/>
            </a:pPr>
            <a:r>
              <a:rPr lang="en-US" altLang="en-US" sz="2200">
                <a:latin typeface="Verdana" pitchFamily="34" charset="0"/>
              </a:rPr>
              <a:t>Yugoslavia</a:t>
            </a:r>
          </a:p>
        </p:txBody>
      </p:sp>
    </p:spTree>
    <p:extLst>
      <p:ext uri="{BB962C8B-B14F-4D97-AF65-F5344CB8AC3E}">
        <p14:creationId xmlns:p14="http://schemas.microsoft.com/office/powerpoint/2010/main" val="24172870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5" name="Group 7"/>
          <p:cNvGrpSpPr>
            <a:grpSpLocks/>
          </p:cNvGrpSpPr>
          <p:nvPr/>
        </p:nvGrpSpPr>
        <p:grpSpPr bwMode="auto">
          <a:xfrm>
            <a:off x="457200" y="1679575"/>
            <a:ext cx="8229600" cy="3908425"/>
            <a:chOff x="768" y="1440"/>
            <a:chExt cx="4139" cy="1966"/>
          </a:xfrm>
        </p:grpSpPr>
        <p:pic>
          <p:nvPicPr>
            <p:cNvPr id="48132" name="Picture 8" descr="WH-Ch26_S4_Europe19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 y="1440"/>
              <a:ext cx="2034" cy="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9" descr="WH-Ch26_S4_Europe19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 y="1440"/>
              <a:ext cx="2027" cy="1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74065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AutoShape 10"/>
          <p:cNvSpPr>
            <a:spLocks noChangeArrowheads="1"/>
          </p:cNvSpPr>
          <p:nvPr/>
        </p:nvSpPr>
        <p:spPr bwMode="auto">
          <a:xfrm rot="5400000" flipH="1">
            <a:off x="1447800" y="2133600"/>
            <a:ext cx="2667000" cy="3886200"/>
          </a:xfrm>
          <a:prstGeom prst="upArrowCallout">
            <a:avLst>
              <a:gd name="adj1" fmla="val 20843"/>
              <a:gd name="adj2" fmla="val 18875"/>
              <a:gd name="adj3" fmla="val 21709"/>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50000"/>
              </a:srgbClr>
            </a:outerShdw>
          </a:effectLst>
        </p:spPr>
        <p:txBody>
          <a:bodyPr wrap="none" anchor="ctr"/>
          <a:lstStyle/>
          <a:p>
            <a:pPr>
              <a:defRPr/>
            </a:pPr>
            <a:endParaRPr lang="en-US">
              <a:cs typeface="+mn-cs"/>
            </a:endParaRPr>
          </a:p>
        </p:txBody>
      </p:sp>
      <p:sp>
        <p:nvSpPr>
          <p:cNvPr id="15363" name="Text Box 4"/>
          <p:cNvSpPr txBox="1">
            <a:spLocks noChangeArrowheads="1"/>
          </p:cNvSpPr>
          <p:nvPr/>
        </p:nvSpPr>
        <p:spPr bwMode="auto">
          <a:xfrm>
            <a:off x="838200" y="1493838"/>
            <a:ext cx="7467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Many of President Wilson’s Fourteen Points were not implemented in the treaties.</a:t>
            </a:r>
          </a:p>
        </p:txBody>
      </p:sp>
      <p:sp>
        <p:nvSpPr>
          <p:cNvPr id="13320" name="Text Box 5"/>
          <p:cNvSpPr txBox="1">
            <a:spLocks noChangeArrowheads="1"/>
          </p:cNvSpPr>
          <p:nvPr/>
        </p:nvSpPr>
        <p:spPr bwMode="auto">
          <a:xfrm>
            <a:off x="5105400" y="3186113"/>
            <a:ext cx="30480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solidFill>
                  <a:srgbClr val="0033CC"/>
                </a:solidFill>
                <a:latin typeface="Verdana" pitchFamily="34" charset="0"/>
              </a:rPr>
              <a:t>German resentment of the Treaty of Versailles</a:t>
            </a:r>
            <a:r>
              <a:rPr lang="en-US" altLang="en-US" sz="2200">
                <a:latin typeface="Verdana" pitchFamily="34" charset="0"/>
              </a:rPr>
              <a:t> would later spark World War II.</a:t>
            </a:r>
          </a:p>
        </p:txBody>
      </p:sp>
      <p:sp>
        <p:nvSpPr>
          <p:cNvPr id="15365" name="Rectangle 4"/>
          <p:cNvSpPr>
            <a:spLocks noChangeArrowheads="1"/>
          </p:cNvSpPr>
          <p:nvPr/>
        </p:nvSpPr>
        <p:spPr bwMode="auto">
          <a:xfrm>
            <a:off x="1057275" y="2857500"/>
            <a:ext cx="2590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Germany, the other Central Powers, and other countries and colonies were angered by their treatment.</a:t>
            </a:r>
          </a:p>
        </p:txBody>
      </p:sp>
    </p:spTree>
    <p:extLst>
      <p:ext uri="{BB962C8B-B14F-4D97-AF65-F5344CB8AC3E}">
        <p14:creationId xmlns:p14="http://schemas.microsoft.com/office/powerpoint/2010/main" val="585382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additive="base">
                                        <p:cTn id="7" dur="1000" fill="hold"/>
                                        <p:tgtEl>
                                          <p:spTgt spid="13320"/>
                                        </p:tgtEl>
                                        <p:attrNameLst>
                                          <p:attrName>ppt_x</p:attrName>
                                        </p:attrNameLst>
                                      </p:cBhvr>
                                      <p:tavLst>
                                        <p:tav tm="0">
                                          <p:val>
                                            <p:strVal val="#ppt_x"/>
                                          </p:val>
                                        </p:tav>
                                        <p:tav tm="100000">
                                          <p:val>
                                            <p:strVal val="#ppt_x"/>
                                          </p:val>
                                        </p:tav>
                                      </p:tavLst>
                                    </p:anim>
                                    <p:anim calcmode="lin" valueType="num">
                                      <p:cBhvr additive="base">
                                        <p:cTn id="8" dur="1000" fill="hold"/>
                                        <p:tgtEl>
                                          <p:spTgt spid="133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p:cNvSpPr>
            <a:spLocks noChangeArrowheads="1"/>
          </p:cNvSpPr>
          <p:nvPr/>
        </p:nvSpPr>
        <p:spPr bwMode="auto">
          <a:xfrm rot="5400000" flipH="1">
            <a:off x="2057400" y="1981200"/>
            <a:ext cx="2133600" cy="4572000"/>
          </a:xfrm>
          <a:prstGeom prst="upArrowCallout">
            <a:avLst>
              <a:gd name="adj1" fmla="val 27093"/>
              <a:gd name="adj2" fmla="val 23339"/>
              <a:gd name="adj3" fmla="val 23495"/>
              <a:gd name="adj4" fmla="val 8323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50000"/>
              </a:srgbClr>
            </a:outerShdw>
          </a:effectLst>
        </p:spPr>
        <p:txBody>
          <a:bodyPr wrap="none" anchor="ctr"/>
          <a:lstStyle/>
          <a:p>
            <a:pPr>
              <a:defRPr/>
            </a:pPr>
            <a:endParaRPr lang="en-US">
              <a:cs typeface="+mn-cs"/>
            </a:endParaRPr>
          </a:p>
        </p:txBody>
      </p:sp>
      <p:sp>
        <p:nvSpPr>
          <p:cNvPr id="16387" name="Text Box 4"/>
          <p:cNvSpPr txBox="1">
            <a:spLocks noChangeArrowheads="1"/>
          </p:cNvSpPr>
          <p:nvPr/>
        </p:nvSpPr>
        <p:spPr bwMode="auto">
          <a:xfrm>
            <a:off x="228600" y="1498600"/>
            <a:ext cx="86868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200" b="1">
                <a:latin typeface="Verdana" pitchFamily="34" charset="0"/>
              </a:rPr>
              <a:t>Wilson did succeed in establishing the League of Nations, a group of more than 40 countries formed to negotiate disputes in an effort to avoid future wars. </a:t>
            </a:r>
          </a:p>
        </p:txBody>
      </p:sp>
      <p:sp>
        <p:nvSpPr>
          <p:cNvPr id="16388" name="Text Box 5"/>
          <p:cNvSpPr txBox="1">
            <a:spLocks noChangeArrowheads="1"/>
          </p:cNvSpPr>
          <p:nvPr/>
        </p:nvSpPr>
        <p:spPr bwMode="auto">
          <a:xfrm>
            <a:off x="914400" y="3371850"/>
            <a:ext cx="3886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a:latin typeface="Verdana" pitchFamily="34" charset="0"/>
              </a:rPr>
              <a:t>Although the League offered </a:t>
            </a:r>
            <a:r>
              <a:rPr lang="en-US" altLang="en-US" sz="2200" b="1">
                <a:solidFill>
                  <a:srgbClr val="FF0000"/>
                </a:solidFill>
                <a:latin typeface="Verdana" pitchFamily="34" charset="0"/>
              </a:rPr>
              <a:t>collective security,</a:t>
            </a:r>
            <a:r>
              <a:rPr lang="en-US" altLang="en-US" sz="2200">
                <a:latin typeface="Verdana" pitchFamily="34" charset="0"/>
              </a:rPr>
              <a:t> the U.S. </a:t>
            </a:r>
            <a:br>
              <a:rPr lang="en-US" altLang="en-US" sz="2200">
                <a:latin typeface="Verdana" pitchFamily="34" charset="0"/>
              </a:rPr>
            </a:br>
            <a:r>
              <a:rPr lang="en-US" altLang="en-US" sz="2200">
                <a:latin typeface="Verdana" pitchFamily="34" charset="0"/>
              </a:rPr>
              <a:t>Senate refused to ratify the Treaty of Versailles.</a:t>
            </a:r>
          </a:p>
        </p:txBody>
      </p:sp>
      <p:sp>
        <p:nvSpPr>
          <p:cNvPr id="14340" name="Text Box 6"/>
          <p:cNvSpPr txBox="1">
            <a:spLocks noChangeArrowheads="1"/>
          </p:cNvSpPr>
          <p:nvPr/>
        </p:nvSpPr>
        <p:spPr bwMode="auto">
          <a:xfrm>
            <a:off x="5638800" y="3703638"/>
            <a:ext cx="28194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a:latin typeface="Verdana" pitchFamily="34" charset="0"/>
              </a:rPr>
              <a:t>The United States never joined the League of Nations.</a:t>
            </a:r>
          </a:p>
        </p:txBody>
      </p:sp>
    </p:spTree>
    <p:extLst>
      <p:ext uri="{BB962C8B-B14F-4D97-AF65-F5344CB8AC3E}">
        <p14:creationId xmlns:p14="http://schemas.microsoft.com/office/powerpoint/2010/main" val="3728532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1000" fill="hold"/>
                                        <p:tgtEl>
                                          <p:spTgt spid="14340"/>
                                        </p:tgtEl>
                                        <p:attrNameLst>
                                          <p:attrName>ppt_x</p:attrName>
                                        </p:attrNameLst>
                                      </p:cBhvr>
                                      <p:tavLst>
                                        <p:tav tm="0">
                                          <p:val>
                                            <p:strVal val="#ppt_x"/>
                                          </p:val>
                                        </p:tav>
                                        <p:tav tm="100000">
                                          <p:val>
                                            <p:strVal val="#ppt_x"/>
                                          </p:val>
                                        </p:tav>
                                      </p:tavLst>
                                    </p:anim>
                                    <p:anim calcmode="lin" valueType="num">
                                      <p:cBhvr additive="base">
                                        <p:cTn id="8" dur="1000" fill="hold"/>
                                        <p:tgtEl>
                                          <p:spTgt spid="14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p:cNvSpPr txBox="1">
            <a:spLocks noChangeArrowheads="1"/>
          </p:cNvSpPr>
          <p:nvPr/>
        </p:nvSpPr>
        <p:spPr bwMode="auto">
          <a:xfrm>
            <a:off x="1216025" y="3127375"/>
            <a:ext cx="7089775"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a:solidFill>
                  <a:srgbClr val="0033CC"/>
                </a:solidFill>
                <a:latin typeface="Verdana" pitchFamily="34" charset="0"/>
              </a:rPr>
              <a:t>The Allies wanted to punish Germany and the Central Powers.</a:t>
            </a:r>
            <a:r>
              <a:rPr lang="en-US" altLang="en-US" sz="2200">
                <a:latin typeface="Verdana" pitchFamily="34" charset="0"/>
              </a:rPr>
              <a:t> The United States came to the negotiations wanting to create a lasting peace and offer Eastern Europeans self-determination.</a:t>
            </a:r>
          </a:p>
          <a:p>
            <a:pPr eaLnBrk="1" hangingPunct="1">
              <a:spcBef>
                <a:spcPct val="50000"/>
              </a:spcBef>
            </a:pPr>
            <a:r>
              <a:rPr lang="en-US" altLang="en-US" sz="2200">
                <a:latin typeface="Verdana" pitchFamily="34" charset="0"/>
              </a:rPr>
              <a:t>Germans were shocked at the reparations </a:t>
            </a:r>
            <a:br>
              <a:rPr lang="en-US" altLang="en-US" sz="2200">
                <a:latin typeface="Verdana" pitchFamily="34" charset="0"/>
              </a:rPr>
            </a:br>
            <a:r>
              <a:rPr lang="en-US" altLang="en-US" sz="2200">
                <a:latin typeface="Verdana" pitchFamily="34" charset="0"/>
              </a:rPr>
              <a:t>they were faced with. </a:t>
            </a:r>
          </a:p>
        </p:txBody>
      </p:sp>
      <p:sp>
        <p:nvSpPr>
          <p:cNvPr id="6147" name="Text Box 7"/>
          <p:cNvSpPr txBox="1">
            <a:spLocks noChangeArrowheads="1"/>
          </p:cNvSpPr>
          <p:nvPr/>
        </p:nvSpPr>
        <p:spPr bwMode="auto">
          <a:xfrm>
            <a:off x="1216025" y="1724025"/>
            <a:ext cx="74707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200" b="1">
                <a:latin typeface="Verdana" pitchFamily="34" charset="0"/>
              </a:rPr>
              <a:t>What factors influenced the peace treaties that ended World War I, and how did people react to the treaties?</a:t>
            </a:r>
          </a:p>
        </p:txBody>
      </p:sp>
      <p:pic>
        <p:nvPicPr>
          <p:cNvPr id="6148" name="Picture 15" descr="HSUS09_EQ_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38325"/>
            <a:ext cx="5588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58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10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098">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4098">
                                            <p:txEl>
                                              <p:pRg st="1" end="1"/>
                                            </p:txEl>
                                          </p:spTgt>
                                        </p:tgtEl>
                                        <p:attrNameLst>
                                          <p:attrName>style.visibility</p:attrName>
                                        </p:attrNameLst>
                                      </p:cBhvr>
                                      <p:to>
                                        <p:strVal val="visible"/>
                                      </p:to>
                                    </p:set>
                                    <p:anim calcmode="lin" valueType="num">
                                      <p:cBhvr additive="base">
                                        <p:cTn id="12" dur="1000" fill="hold"/>
                                        <p:tgtEl>
                                          <p:spTgt spid="4098">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40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3"/>
          <p:cNvSpPr>
            <a:spLocks noChangeArrowheads="1"/>
          </p:cNvSpPr>
          <p:nvPr/>
        </p:nvSpPr>
        <p:spPr bwMode="auto">
          <a:xfrm>
            <a:off x="838200" y="1498600"/>
            <a:ext cx="7848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b="1">
                <a:latin typeface="Verdana" pitchFamily="34" charset="0"/>
              </a:rPr>
              <a:t>The nations involved in World War I needed to commit to a strategy of </a:t>
            </a:r>
            <a:r>
              <a:rPr lang="en-US" altLang="en-US" sz="2200" b="1">
                <a:solidFill>
                  <a:srgbClr val="FF0000"/>
                </a:solidFill>
                <a:latin typeface="Verdana" pitchFamily="34" charset="0"/>
              </a:rPr>
              <a:t>total war</a:t>
            </a:r>
            <a:r>
              <a:rPr lang="en-US" altLang="en-US" sz="2200" b="1">
                <a:latin typeface="Verdana" pitchFamily="34" charset="0"/>
              </a:rPr>
              <a:t> to support a modern mechanized war. They: </a:t>
            </a:r>
          </a:p>
        </p:txBody>
      </p:sp>
      <p:sp>
        <p:nvSpPr>
          <p:cNvPr id="8195" name="Rectangle 14"/>
          <p:cNvSpPr>
            <a:spLocks noChangeArrowheads="1"/>
          </p:cNvSpPr>
          <p:nvPr/>
        </p:nvSpPr>
        <p:spPr bwMode="auto">
          <a:xfrm>
            <a:off x="838200" y="2838450"/>
            <a:ext cx="80010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Tx/>
              <a:buChar char="•"/>
            </a:pPr>
            <a:r>
              <a:rPr lang="en-US" altLang="en-US" sz="2200">
                <a:latin typeface="Verdana" pitchFamily="34" charset="0"/>
              </a:rPr>
              <a:t>Imposed universal military </a:t>
            </a:r>
            <a:r>
              <a:rPr lang="en-US" altLang="en-US" sz="2200" b="1">
                <a:solidFill>
                  <a:srgbClr val="FF0000"/>
                </a:solidFill>
                <a:latin typeface="Verdana" pitchFamily="34" charset="0"/>
              </a:rPr>
              <a:t>conscription</a:t>
            </a:r>
          </a:p>
          <a:p>
            <a:pPr eaLnBrk="1" hangingPunct="1">
              <a:spcAft>
                <a:spcPct val="60000"/>
              </a:spcAft>
              <a:buClr>
                <a:schemeClr val="tx1"/>
              </a:buClr>
              <a:buSzPct val="80000"/>
              <a:buFontTx/>
              <a:buChar char="•"/>
            </a:pPr>
            <a:r>
              <a:rPr lang="en-US" altLang="en-US" sz="2200">
                <a:latin typeface="Verdana" pitchFamily="34" charset="0"/>
              </a:rPr>
              <a:t>Set up systems to arm, transport, and supply armies</a:t>
            </a:r>
          </a:p>
          <a:p>
            <a:pPr eaLnBrk="1" hangingPunct="1">
              <a:spcAft>
                <a:spcPct val="60000"/>
              </a:spcAft>
              <a:buClr>
                <a:schemeClr val="tx1"/>
              </a:buClr>
              <a:buSzPct val="80000"/>
              <a:buFontTx/>
              <a:buChar char="•"/>
            </a:pPr>
            <a:r>
              <a:rPr lang="en-US" altLang="en-US" sz="2200">
                <a:latin typeface="Verdana" pitchFamily="34" charset="0"/>
              </a:rPr>
              <a:t>Raised taxes and borrowed money</a:t>
            </a:r>
          </a:p>
          <a:p>
            <a:pPr eaLnBrk="1" hangingPunct="1">
              <a:spcAft>
                <a:spcPct val="60000"/>
              </a:spcAft>
              <a:buClr>
                <a:schemeClr val="tx1"/>
              </a:buClr>
              <a:buSzPct val="80000"/>
              <a:buFontTx/>
              <a:buChar char="•"/>
            </a:pPr>
            <a:r>
              <a:rPr lang="en-US" altLang="en-US" sz="2200">
                <a:latin typeface="Verdana" pitchFamily="34" charset="0"/>
              </a:rPr>
              <a:t>Rationed food and other products</a:t>
            </a:r>
          </a:p>
          <a:p>
            <a:pPr eaLnBrk="1" hangingPunct="1">
              <a:spcAft>
                <a:spcPct val="60000"/>
              </a:spcAft>
              <a:buClr>
                <a:schemeClr val="tx1"/>
              </a:buClr>
              <a:buSzPct val="80000"/>
              <a:buFontTx/>
              <a:buChar char="•"/>
            </a:pPr>
            <a:r>
              <a:rPr lang="en-US" altLang="en-US" sz="2200">
                <a:latin typeface="Verdana" pitchFamily="34" charset="0"/>
              </a:rPr>
              <a:t>Set prices and forbade strikes</a:t>
            </a:r>
          </a:p>
        </p:txBody>
      </p:sp>
    </p:spTree>
    <p:extLst>
      <p:ext uri="{BB962C8B-B14F-4D97-AF65-F5344CB8AC3E}">
        <p14:creationId xmlns:p14="http://schemas.microsoft.com/office/powerpoint/2010/main" val="37359322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838200" y="1495425"/>
            <a:ext cx="74676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International law permitted wartime blockades to confiscate </a:t>
            </a:r>
            <a:r>
              <a:rPr lang="en-US" altLang="en-US" sz="2200" b="1">
                <a:solidFill>
                  <a:srgbClr val="FF0000"/>
                </a:solidFill>
                <a:latin typeface="Verdana" pitchFamily="34" charset="0"/>
              </a:rPr>
              <a:t>contraband,</a:t>
            </a:r>
            <a:r>
              <a:rPr lang="en-US" altLang="en-US" sz="2200" b="1">
                <a:latin typeface="Verdana" pitchFamily="34" charset="0"/>
              </a:rPr>
              <a:t> but not items such as food.</a:t>
            </a:r>
          </a:p>
        </p:txBody>
      </p:sp>
      <p:sp>
        <p:nvSpPr>
          <p:cNvPr id="12" name="Rectangle 11"/>
          <p:cNvSpPr>
            <a:spLocks noChangeArrowheads="1"/>
          </p:cNvSpPr>
          <p:nvPr/>
        </p:nvSpPr>
        <p:spPr bwMode="auto">
          <a:xfrm>
            <a:off x="4578350" y="3373438"/>
            <a:ext cx="3733800"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solidFill>
                  <a:srgbClr val="0033CC"/>
                </a:solidFill>
                <a:latin typeface="Verdana" pitchFamily="34" charset="0"/>
              </a:rPr>
              <a:t>In 1915, Germany said </a:t>
            </a:r>
            <a:br>
              <a:rPr lang="en-US" altLang="en-US" sz="2200">
                <a:solidFill>
                  <a:srgbClr val="0033CC"/>
                </a:solidFill>
                <a:latin typeface="Verdana" pitchFamily="34" charset="0"/>
              </a:rPr>
            </a:br>
            <a:r>
              <a:rPr lang="en-US" altLang="en-US" sz="2200">
                <a:solidFill>
                  <a:srgbClr val="0033CC"/>
                </a:solidFill>
                <a:latin typeface="Verdana" pitchFamily="34" charset="0"/>
              </a:rPr>
              <a:t>it would use U-boats to sink all ships carrying goods to Britain.</a:t>
            </a:r>
          </a:p>
        </p:txBody>
      </p:sp>
      <p:sp>
        <p:nvSpPr>
          <p:cNvPr id="7175" name="AutoShape 7"/>
          <p:cNvSpPr>
            <a:spLocks noChangeArrowheads="1"/>
          </p:cNvSpPr>
          <p:nvPr/>
        </p:nvSpPr>
        <p:spPr bwMode="auto">
          <a:xfrm rot="5400000" flipH="1">
            <a:off x="1295400" y="2357438"/>
            <a:ext cx="2590800" cy="3505200"/>
          </a:xfrm>
          <a:prstGeom prst="upArrowCallout">
            <a:avLst>
              <a:gd name="adj1" fmla="val 20843"/>
              <a:gd name="adj2" fmla="val 18875"/>
              <a:gd name="adj3" fmla="val 20156"/>
              <a:gd name="adj4" fmla="val 76542"/>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50000"/>
              </a:srgbClr>
            </a:outerShdw>
          </a:effectLst>
        </p:spPr>
        <p:txBody>
          <a:bodyPr wrap="none" anchor="ctr"/>
          <a:lstStyle/>
          <a:p>
            <a:pPr>
              <a:defRPr/>
            </a:pPr>
            <a:endParaRPr lang="en-US">
              <a:cs typeface="+mn-cs"/>
            </a:endParaRPr>
          </a:p>
        </p:txBody>
      </p:sp>
      <p:sp>
        <p:nvSpPr>
          <p:cNvPr id="9221" name="Rectangle 11"/>
          <p:cNvSpPr>
            <a:spLocks noChangeArrowheads="1"/>
          </p:cNvSpPr>
          <p:nvPr/>
        </p:nvSpPr>
        <p:spPr bwMode="auto">
          <a:xfrm>
            <a:off x="914400" y="2890838"/>
            <a:ext cx="25908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Britain’s navy blocked ships from carrying any goods to Germany, and many Germans went hungry.</a:t>
            </a:r>
          </a:p>
        </p:txBody>
      </p:sp>
    </p:spTree>
    <p:extLst>
      <p:ext uri="{BB962C8B-B14F-4D97-AF65-F5344CB8AC3E}">
        <p14:creationId xmlns:p14="http://schemas.microsoft.com/office/powerpoint/2010/main" val="2322673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457200" y="1508125"/>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200" b="1">
                <a:latin typeface="Verdana" pitchFamily="34" charset="0"/>
              </a:rPr>
              <a:t>A German U-boat torpedoed and sank the British passenger ship </a:t>
            </a:r>
            <a:r>
              <a:rPr lang="en-US" altLang="en-US" sz="2200" b="1" i="1">
                <a:solidFill>
                  <a:srgbClr val="FF0000"/>
                </a:solidFill>
                <a:latin typeface="Verdana" pitchFamily="34" charset="0"/>
              </a:rPr>
              <a:t>Lusitania</a:t>
            </a:r>
            <a:r>
              <a:rPr lang="en-US" altLang="en-US" sz="2200" b="1" i="1">
                <a:latin typeface="Verdana" pitchFamily="34" charset="0"/>
              </a:rPr>
              <a:t> </a:t>
            </a:r>
            <a:r>
              <a:rPr lang="en-US" altLang="en-US" sz="2200" b="1">
                <a:latin typeface="Verdana" pitchFamily="34" charset="0"/>
              </a:rPr>
              <a:t>in May 1915.</a:t>
            </a:r>
          </a:p>
        </p:txBody>
      </p:sp>
      <p:pic>
        <p:nvPicPr>
          <p:cNvPr id="10243" name="Picture 7" descr="WH-Ch26_S3_Lucitan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8738"/>
            <a:ext cx="65532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13"/>
          <p:cNvSpPr>
            <a:spLocks noChangeArrowheads="1"/>
          </p:cNvSpPr>
          <p:nvPr/>
        </p:nvSpPr>
        <p:spPr bwMode="auto">
          <a:xfrm>
            <a:off x="5029200" y="2514600"/>
            <a:ext cx="3810000"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a:latin typeface="Verdana" pitchFamily="34" charset="0"/>
              </a:rPr>
              <a:t>U.S. President Woodrow Wilson threatened to cut off diplomatic relations with Germany over the issue.</a:t>
            </a:r>
          </a:p>
          <a:p>
            <a:pPr eaLnBrk="1" hangingPunct="1">
              <a:spcAft>
                <a:spcPct val="60000"/>
              </a:spcAft>
            </a:pPr>
            <a:r>
              <a:rPr lang="en-US" altLang="en-US" sz="2200">
                <a:latin typeface="Verdana" pitchFamily="34" charset="0"/>
              </a:rPr>
              <a:t>Germany agreed to warn passenger ships, thus stopping submarine warfare for the moment.</a:t>
            </a:r>
          </a:p>
        </p:txBody>
      </p:sp>
    </p:spTree>
    <p:extLst>
      <p:ext uri="{BB962C8B-B14F-4D97-AF65-F5344CB8AC3E}">
        <p14:creationId xmlns:p14="http://schemas.microsoft.com/office/powerpoint/2010/main" val="104746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3"/>
          <p:cNvSpPr>
            <a:spLocks noChangeArrowheads="1"/>
          </p:cNvSpPr>
          <p:nvPr/>
        </p:nvSpPr>
        <p:spPr bwMode="auto">
          <a:xfrm>
            <a:off x="838200" y="3084513"/>
            <a:ext cx="7620000" cy="270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 typeface="Verdana" pitchFamily="34" charset="0"/>
              <a:buChar char="•"/>
            </a:pPr>
            <a:r>
              <a:rPr lang="en-US" altLang="en-US" sz="2200">
                <a:solidFill>
                  <a:srgbClr val="0033CC"/>
                </a:solidFill>
                <a:latin typeface="Verdana" pitchFamily="34" charset="0"/>
              </a:rPr>
              <a:t>Exhorted civilians to enlist or to loan money</a:t>
            </a:r>
            <a:r>
              <a:rPr lang="en-US" altLang="en-US" sz="2200">
                <a:latin typeface="Verdana" pitchFamily="34" charset="0"/>
              </a:rPr>
              <a:t> to the government</a:t>
            </a:r>
          </a:p>
          <a:p>
            <a:pPr eaLnBrk="1" hangingPunct="1">
              <a:spcAft>
                <a:spcPct val="60000"/>
              </a:spcAft>
              <a:buClr>
                <a:schemeClr val="tx1"/>
              </a:buClr>
              <a:buSzPct val="80000"/>
              <a:buFont typeface="Verdana" pitchFamily="34" charset="0"/>
              <a:buChar char="•"/>
            </a:pPr>
            <a:r>
              <a:rPr lang="en-US" altLang="en-US" sz="2200">
                <a:solidFill>
                  <a:srgbClr val="0033CC"/>
                </a:solidFill>
                <a:latin typeface="Verdana" pitchFamily="34" charset="0"/>
              </a:rPr>
              <a:t>Played up</a:t>
            </a:r>
            <a:r>
              <a:rPr lang="en-US" altLang="en-US" sz="2200">
                <a:latin typeface="Verdana" pitchFamily="34" charset="0"/>
              </a:rPr>
              <a:t> </a:t>
            </a:r>
            <a:r>
              <a:rPr lang="en-US" altLang="en-US" sz="2200" b="1">
                <a:solidFill>
                  <a:srgbClr val="FF0000"/>
                </a:solidFill>
                <a:latin typeface="Verdana" pitchFamily="34" charset="0"/>
              </a:rPr>
              <a:t>atrocities</a:t>
            </a:r>
            <a:r>
              <a:rPr lang="en-US" altLang="en-US" sz="2200">
                <a:latin typeface="Verdana" pitchFamily="34" charset="0"/>
              </a:rPr>
              <a:t> committed by the </a:t>
            </a:r>
            <a:br>
              <a:rPr lang="en-US" altLang="en-US" sz="2200">
                <a:latin typeface="Verdana" pitchFamily="34" charset="0"/>
              </a:rPr>
            </a:br>
            <a:r>
              <a:rPr lang="en-US" altLang="en-US" sz="2200">
                <a:latin typeface="Verdana" pitchFamily="34" charset="0"/>
              </a:rPr>
              <a:t>opposing side</a:t>
            </a:r>
          </a:p>
          <a:p>
            <a:pPr eaLnBrk="1" hangingPunct="1">
              <a:spcAft>
                <a:spcPct val="60000"/>
              </a:spcAft>
              <a:buClr>
                <a:schemeClr val="tx1"/>
              </a:buClr>
              <a:buSzPct val="80000"/>
              <a:buFont typeface="Verdana" pitchFamily="34" charset="0"/>
              <a:buChar char="•"/>
            </a:pPr>
            <a:r>
              <a:rPr lang="en-US" altLang="en-US" sz="2200">
                <a:solidFill>
                  <a:srgbClr val="0033CC"/>
                </a:solidFill>
                <a:latin typeface="Verdana" pitchFamily="34" charset="0"/>
              </a:rPr>
              <a:t>Censored the press and the arts</a:t>
            </a:r>
            <a:r>
              <a:rPr lang="en-US" altLang="en-US" sz="2200">
                <a:latin typeface="Verdana" pitchFamily="34" charset="0"/>
              </a:rPr>
              <a:t> to keep upsetting war news from the public</a:t>
            </a:r>
          </a:p>
        </p:txBody>
      </p:sp>
      <p:sp>
        <p:nvSpPr>
          <p:cNvPr id="9" name="AutoShape 2"/>
          <p:cNvSpPr>
            <a:spLocks noChangeArrowheads="1"/>
          </p:cNvSpPr>
          <p:nvPr/>
        </p:nvSpPr>
        <p:spPr bwMode="auto">
          <a:xfrm rot="10792560" flipH="1">
            <a:off x="839788" y="1447800"/>
            <a:ext cx="7466012" cy="1516063"/>
          </a:xfrm>
          <a:prstGeom prst="upArrowCallout">
            <a:avLst>
              <a:gd name="adj1" fmla="val 53836"/>
              <a:gd name="adj2" fmla="val 45779"/>
              <a:gd name="adj3" fmla="val 24014"/>
              <a:gd name="adj4" fmla="val 65144"/>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latin typeface="Verdana" pitchFamily="1" charset="0"/>
              <a:cs typeface="+mn-cs"/>
            </a:endParaRPr>
          </a:p>
        </p:txBody>
      </p:sp>
      <p:sp>
        <p:nvSpPr>
          <p:cNvPr id="11268" name="Rectangle 10"/>
          <p:cNvSpPr>
            <a:spLocks noChangeArrowheads="1"/>
          </p:cNvSpPr>
          <p:nvPr/>
        </p:nvSpPr>
        <p:spPr bwMode="auto">
          <a:xfrm>
            <a:off x="992188" y="1581150"/>
            <a:ext cx="7189787"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Both sides in the conflict waged a </a:t>
            </a:r>
            <a:br>
              <a:rPr lang="en-US" altLang="en-US" sz="2200" b="1">
                <a:latin typeface="Verdana" pitchFamily="34" charset="0"/>
              </a:rPr>
            </a:br>
            <a:r>
              <a:rPr lang="en-US" altLang="en-US" sz="2200" b="1">
                <a:solidFill>
                  <a:srgbClr val="FF0000"/>
                </a:solidFill>
                <a:latin typeface="Verdana" pitchFamily="34" charset="0"/>
              </a:rPr>
              <a:t>propaganda</a:t>
            </a:r>
            <a:r>
              <a:rPr lang="en-US" altLang="en-US" sz="2200" b="1">
                <a:latin typeface="Verdana" pitchFamily="34" charset="0"/>
              </a:rPr>
              <a:t> war. They:</a:t>
            </a:r>
          </a:p>
        </p:txBody>
      </p:sp>
    </p:spTree>
    <p:extLst>
      <p:ext uri="{BB962C8B-B14F-4D97-AF65-F5344CB8AC3E}">
        <p14:creationId xmlns:p14="http://schemas.microsoft.com/office/powerpoint/2010/main" val="16494320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100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1000"/>
                                  </p:stCondLst>
                                  <p:childTnLst>
                                    <p:set>
                                      <p:cBhvr>
                                        <p:cTn id="11" dur="1" fill="hold">
                                          <p:stCondLst>
                                            <p:cond delay="0"/>
                                          </p:stCondLst>
                                        </p:cTn>
                                        <p:tgtEl>
                                          <p:spTgt spid="9219">
                                            <p:txEl>
                                              <p:pRg st="1" end="1"/>
                                            </p:txEl>
                                          </p:spTgt>
                                        </p:tgtEl>
                                        <p:attrNameLst>
                                          <p:attrName>style.visibility</p:attrName>
                                        </p:attrNameLst>
                                      </p:cBhvr>
                                      <p:to>
                                        <p:strVal val="visible"/>
                                      </p:to>
                                    </p:set>
                                    <p:anim calcmode="lin" valueType="num">
                                      <p:cBhvr additive="base">
                                        <p:cTn id="12"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4" fill="hold" nodeType="afterEffect">
                                  <p:stCondLst>
                                    <p:cond delay="1000"/>
                                  </p:stCondLst>
                                  <p:childTnLst>
                                    <p:set>
                                      <p:cBhvr>
                                        <p:cTn id="16" dur="1" fill="hold">
                                          <p:stCondLst>
                                            <p:cond delay="0"/>
                                          </p:stCondLst>
                                        </p:cTn>
                                        <p:tgtEl>
                                          <p:spTgt spid="9219">
                                            <p:txEl>
                                              <p:pRg st="2" end="2"/>
                                            </p:txEl>
                                          </p:spTgt>
                                        </p:tgtEl>
                                        <p:attrNameLst>
                                          <p:attrName>style.visibility</p:attrName>
                                        </p:attrNameLst>
                                      </p:cBhvr>
                                      <p:to>
                                        <p:strVal val="visible"/>
                                      </p:to>
                                    </p:set>
                                    <p:anim calcmode="lin" valueType="num">
                                      <p:cBhvr additive="base">
                                        <p:cTn id="17"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p:cNvSpPr>
            <a:spLocks noChangeArrowheads="1"/>
          </p:cNvSpPr>
          <p:nvPr/>
        </p:nvSpPr>
        <p:spPr bwMode="auto">
          <a:xfrm>
            <a:off x="838200" y="5249863"/>
            <a:ext cx="7467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a:solidFill>
                  <a:srgbClr val="0033CC"/>
                </a:solidFill>
                <a:latin typeface="Verdana" pitchFamily="34" charset="0"/>
              </a:rPr>
              <a:t>Their work helped convince many governments to finally give them the vote.</a:t>
            </a:r>
          </a:p>
        </p:txBody>
      </p:sp>
      <p:sp>
        <p:nvSpPr>
          <p:cNvPr id="12291" name="Rectangle 10"/>
          <p:cNvSpPr>
            <a:spLocks noChangeArrowheads="1"/>
          </p:cNvSpPr>
          <p:nvPr/>
        </p:nvSpPr>
        <p:spPr bwMode="auto">
          <a:xfrm>
            <a:off x="457200" y="1497013"/>
            <a:ext cx="8229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Total war meant that women had to take over the jobs of men who left to serve in the military. </a:t>
            </a:r>
          </a:p>
        </p:txBody>
      </p:sp>
      <p:sp>
        <p:nvSpPr>
          <p:cNvPr id="10249" name="Rectangle 9"/>
          <p:cNvSpPr>
            <a:spLocks noChangeArrowheads="1"/>
          </p:cNvSpPr>
          <p:nvPr/>
        </p:nvSpPr>
        <p:spPr bwMode="auto">
          <a:xfrm>
            <a:off x="4876800" y="2578100"/>
            <a:ext cx="3200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1200"/>
              </a:spcAft>
              <a:buClr>
                <a:schemeClr val="tx1"/>
              </a:buClr>
              <a:buSzPct val="80000"/>
              <a:buFontTx/>
              <a:buChar char="•"/>
            </a:pPr>
            <a:r>
              <a:rPr lang="en-US" altLang="en-US" sz="2200">
                <a:latin typeface="Verdana" pitchFamily="34" charset="0"/>
              </a:rPr>
              <a:t>War industries</a:t>
            </a:r>
          </a:p>
          <a:p>
            <a:pPr eaLnBrk="1" hangingPunct="1">
              <a:spcAft>
                <a:spcPts val="1200"/>
              </a:spcAft>
              <a:buClr>
                <a:schemeClr val="tx1"/>
              </a:buClr>
              <a:buSzPct val="80000"/>
              <a:buFontTx/>
              <a:buChar char="•"/>
            </a:pPr>
            <a:r>
              <a:rPr lang="en-US" altLang="en-US" sz="2200">
                <a:latin typeface="Verdana" pitchFamily="34" charset="0"/>
              </a:rPr>
              <a:t>Manufacturing</a:t>
            </a:r>
          </a:p>
          <a:p>
            <a:pPr eaLnBrk="1" hangingPunct="1">
              <a:spcAft>
                <a:spcPts val="1200"/>
              </a:spcAft>
              <a:buClr>
                <a:schemeClr val="tx1"/>
              </a:buClr>
              <a:buSzPct val="80000"/>
              <a:buFontTx/>
              <a:buChar char="•"/>
            </a:pPr>
            <a:r>
              <a:rPr lang="en-US" altLang="en-US" sz="2200">
                <a:latin typeface="Verdana" pitchFamily="34" charset="0"/>
              </a:rPr>
              <a:t>Nursing</a:t>
            </a:r>
          </a:p>
          <a:p>
            <a:pPr eaLnBrk="1" hangingPunct="1">
              <a:spcAft>
                <a:spcPts val="1200"/>
              </a:spcAft>
              <a:buClr>
                <a:schemeClr val="tx1"/>
              </a:buClr>
              <a:buSzPct val="80000"/>
              <a:buFontTx/>
              <a:buChar char="•"/>
            </a:pPr>
            <a:r>
              <a:rPr lang="en-US" altLang="en-US" sz="2200">
                <a:latin typeface="Verdana" pitchFamily="34" charset="0"/>
              </a:rPr>
              <a:t>Farming</a:t>
            </a:r>
          </a:p>
          <a:p>
            <a:pPr eaLnBrk="1" hangingPunct="1">
              <a:spcAft>
                <a:spcPts val="1200"/>
              </a:spcAft>
              <a:buClr>
                <a:schemeClr val="tx1"/>
              </a:buClr>
              <a:buSzPct val="80000"/>
              <a:buFontTx/>
              <a:buChar char="•"/>
            </a:pPr>
            <a:r>
              <a:rPr lang="en-US" altLang="en-US" sz="2200">
                <a:latin typeface="Verdana" pitchFamily="34" charset="0"/>
              </a:rPr>
              <a:t>Armed forces</a:t>
            </a:r>
          </a:p>
        </p:txBody>
      </p:sp>
      <p:sp>
        <p:nvSpPr>
          <p:cNvPr id="8" name="AutoShape 11"/>
          <p:cNvSpPr>
            <a:spLocks noChangeArrowheads="1"/>
          </p:cNvSpPr>
          <p:nvPr/>
        </p:nvSpPr>
        <p:spPr bwMode="auto">
          <a:xfrm rot="5400000" flipH="1">
            <a:off x="2247900" y="1943100"/>
            <a:ext cx="1295400" cy="2743200"/>
          </a:xfrm>
          <a:prstGeom prst="upArrowCallout">
            <a:avLst>
              <a:gd name="adj1" fmla="val 32608"/>
              <a:gd name="adj2" fmla="val 31375"/>
              <a:gd name="adj3" fmla="val 19578"/>
              <a:gd name="adj4" fmla="val 80709"/>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2294" name="TextBox 6"/>
          <p:cNvSpPr txBox="1">
            <a:spLocks noChangeArrowheads="1"/>
          </p:cNvSpPr>
          <p:nvPr/>
        </p:nvSpPr>
        <p:spPr bwMode="auto">
          <a:xfrm>
            <a:off x="1666875" y="2905125"/>
            <a:ext cx="19812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pPr>
            <a:r>
              <a:rPr lang="en-US" altLang="en-US" sz="2200" b="1">
                <a:latin typeface="Verdana" pitchFamily="34" charset="0"/>
              </a:rPr>
              <a:t>Women worked in:</a:t>
            </a:r>
          </a:p>
        </p:txBody>
      </p:sp>
    </p:spTree>
    <p:extLst>
      <p:ext uri="{BB962C8B-B14F-4D97-AF65-F5344CB8AC3E}">
        <p14:creationId xmlns:p14="http://schemas.microsoft.com/office/powerpoint/2010/main" val="9698763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9">
                                            <p:txEl>
                                              <p:pRg st="0" end="0"/>
                                            </p:txEl>
                                          </p:spTgt>
                                        </p:tgtEl>
                                        <p:attrNameLst>
                                          <p:attrName>style.visibility</p:attrName>
                                        </p:attrNameLst>
                                      </p:cBhvr>
                                      <p:to>
                                        <p:strVal val="visible"/>
                                      </p:to>
                                    </p:set>
                                    <p:anim calcmode="lin" valueType="num">
                                      <p:cBhvr additive="base">
                                        <p:cTn id="7" dur="1000" fill="hold"/>
                                        <p:tgtEl>
                                          <p:spTgt spid="1024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9">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 presetClass="entr" presetSubtype="4" fill="hold" nodeType="afterEffect">
                                  <p:stCondLst>
                                    <p:cond delay="1000"/>
                                  </p:stCondLst>
                                  <p:childTnLst>
                                    <p:set>
                                      <p:cBhvr>
                                        <p:cTn id="11" dur="1" fill="hold">
                                          <p:stCondLst>
                                            <p:cond delay="0"/>
                                          </p:stCondLst>
                                        </p:cTn>
                                        <p:tgtEl>
                                          <p:spTgt spid="10249">
                                            <p:txEl>
                                              <p:pRg st="1" end="1"/>
                                            </p:txEl>
                                          </p:spTgt>
                                        </p:tgtEl>
                                        <p:attrNameLst>
                                          <p:attrName>style.visibility</p:attrName>
                                        </p:attrNameLst>
                                      </p:cBhvr>
                                      <p:to>
                                        <p:strVal val="visible"/>
                                      </p:to>
                                    </p:set>
                                    <p:anim calcmode="lin" valueType="num">
                                      <p:cBhvr additive="base">
                                        <p:cTn id="12" dur="1000" fill="hold"/>
                                        <p:tgtEl>
                                          <p:spTgt spid="10249">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249">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3000"/>
                            </p:stCondLst>
                            <p:childTnLst>
                              <p:par>
                                <p:cTn id="15" presetID="2" presetClass="entr" presetSubtype="4" fill="hold" nodeType="afterEffect">
                                  <p:stCondLst>
                                    <p:cond delay="1000"/>
                                  </p:stCondLst>
                                  <p:childTnLst>
                                    <p:set>
                                      <p:cBhvr>
                                        <p:cTn id="16" dur="1" fill="hold">
                                          <p:stCondLst>
                                            <p:cond delay="0"/>
                                          </p:stCondLst>
                                        </p:cTn>
                                        <p:tgtEl>
                                          <p:spTgt spid="10249">
                                            <p:txEl>
                                              <p:pRg st="2" end="2"/>
                                            </p:txEl>
                                          </p:spTgt>
                                        </p:tgtEl>
                                        <p:attrNameLst>
                                          <p:attrName>style.visibility</p:attrName>
                                        </p:attrNameLst>
                                      </p:cBhvr>
                                      <p:to>
                                        <p:strVal val="visible"/>
                                      </p:to>
                                    </p:set>
                                    <p:anim calcmode="lin" valueType="num">
                                      <p:cBhvr additive="base">
                                        <p:cTn id="17" dur="1000" fill="hold"/>
                                        <p:tgtEl>
                                          <p:spTgt spid="10249">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10249">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0"/>
                            </p:stCondLst>
                            <p:childTnLst>
                              <p:par>
                                <p:cTn id="20" presetID="2" presetClass="entr" presetSubtype="4" fill="hold" nodeType="afterEffect">
                                  <p:stCondLst>
                                    <p:cond delay="1000"/>
                                  </p:stCondLst>
                                  <p:childTnLst>
                                    <p:set>
                                      <p:cBhvr>
                                        <p:cTn id="21" dur="1" fill="hold">
                                          <p:stCondLst>
                                            <p:cond delay="0"/>
                                          </p:stCondLst>
                                        </p:cTn>
                                        <p:tgtEl>
                                          <p:spTgt spid="10249">
                                            <p:txEl>
                                              <p:pRg st="3" end="3"/>
                                            </p:txEl>
                                          </p:spTgt>
                                        </p:tgtEl>
                                        <p:attrNameLst>
                                          <p:attrName>style.visibility</p:attrName>
                                        </p:attrNameLst>
                                      </p:cBhvr>
                                      <p:to>
                                        <p:strVal val="visible"/>
                                      </p:to>
                                    </p:set>
                                    <p:anim calcmode="lin" valueType="num">
                                      <p:cBhvr additive="base">
                                        <p:cTn id="22" dur="1000" fill="hold"/>
                                        <p:tgtEl>
                                          <p:spTgt spid="10249">
                                            <p:txEl>
                                              <p:pRg st="3" end="3"/>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10249">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7000"/>
                            </p:stCondLst>
                            <p:childTnLst>
                              <p:par>
                                <p:cTn id="25" presetID="2" presetClass="entr" presetSubtype="4" fill="hold" nodeType="afterEffect">
                                  <p:stCondLst>
                                    <p:cond delay="1000"/>
                                  </p:stCondLst>
                                  <p:childTnLst>
                                    <p:set>
                                      <p:cBhvr>
                                        <p:cTn id="26" dur="1" fill="hold">
                                          <p:stCondLst>
                                            <p:cond delay="0"/>
                                          </p:stCondLst>
                                        </p:cTn>
                                        <p:tgtEl>
                                          <p:spTgt spid="10249">
                                            <p:txEl>
                                              <p:pRg st="4" end="4"/>
                                            </p:txEl>
                                          </p:spTgt>
                                        </p:tgtEl>
                                        <p:attrNameLst>
                                          <p:attrName>style.visibility</p:attrName>
                                        </p:attrNameLst>
                                      </p:cBhvr>
                                      <p:to>
                                        <p:strVal val="visible"/>
                                      </p:to>
                                    </p:set>
                                    <p:anim calcmode="lin" valueType="num">
                                      <p:cBhvr additive="base">
                                        <p:cTn id="27" dur="1000" fill="hold"/>
                                        <p:tgtEl>
                                          <p:spTgt spid="10249">
                                            <p:txEl>
                                              <p:pRg st="4" end="4"/>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10249">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9000"/>
                            </p:stCondLst>
                            <p:childTnLst>
                              <p:par>
                                <p:cTn id="30" presetID="2" presetClass="entr" presetSubtype="4" fill="hold" grpId="0" nodeType="afterEffect">
                                  <p:stCondLst>
                                    <p:cond delay="1000"/>
                                  </p:stCondLst>
                                  <p:childTnLst>
                                    <p:set>
                                      <p:cBhvr>
                                        <p:cTn id="31" dur="1" fill="hold">
                                          <p:stCondLst>
                                            <p:cond delay="0"/>
                                          </p:stCondLst>
                                        </p:cTn>
                                        <p:tgtEl>
                                          <p:spTgt spid="12290"/>
                                        </p:tgtEl>
                                        <p:attrNameLst>
                                          <p:attrName>style.visibility</p:attrName>
                                        </p:attrNameLst>
                                      </p:cBhvr>
                                      <p:to>
                                        <p:strVal val="visible"/>
                                      </p:to>
                                    </p:set>
                                    <p:anim calcmode="lin" valueType="num">
                                      <p:cBhvr additive="base">
                                        <p:cTn id="32" dur="1000" fill="hold"/>
                                        <p:tgtEl>
                                          <p:spTgt spid="12290"/>
                                        </p:tgtEl>
                                        <p:attrNameLst>
                                          <p:attrName>ppt_x</p:attrName>
                                        </p:attrNameLst>
                                      </p:cBhvr>
                                      <p:tavLst>
                                        <p:tav tm="0">
                                          <p:val>
                                            <p:strVal val="#ppt_x"/>
                                          </p:val>
                                        </p:tav>
                                        <p:tav tm="100000">
                                          <p:val>
                                            <p:strVal val="#ppt_x"/>
                                          </p:val>
                                        </p:tav>
                                      </p:tavLst>
                                    </p:anim>
                                    <p:anim calcmode="lin" valueType="num">
                                      <p:cBhvr additive="base">
                                        <p:cTn id="33" dur="1000" fill="hold"/>
                                        <p:tgtEl>
                                          <p:spTgt spid="12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457200" y="5018088"/>
            <a:ext cx="8229600" cy="1001712"/>
            <a:chOff x="838200" y="4953001"/>
            <a:chExt cx="7467600" cy="1061752"/>
          </a:xfrm>
        </p:grpSpPr>
        <p:sp>
          <p:nvSpPr>
            <p:cNvPr id="9" name="Rectangle 8"/>
            <p:cNvSpPr>
              <a:spLocks noChangeArrowheads="1"/>
            </p:cNvSpPr>
            <p:nvPr/>
          </p:nvSpPr>
          <p:spPr bwMode="auto">
            <a:xfrm>
              <a:off x="838200" y="4953001"/>
              <a:ext cx="7467600" cy="1009590"/>
            </a:xfrm>
            <a:prstGeom prst="rect">
              <a:avLst/>
            </a:prstGeom>
            <a:gradFill rotWithShape="1">
              <a:gsLst>
                <a:gs pos="0">
                  <a:srgbClr val="FED273"/>
                </a:gs>
                <a:gs pos="100000">
                  <a:schemeClr val="bg1"/>
                </a:gs>
              </a:gsLst>
              <a:lin ang="5400000" scaled="0"/>
            </a:gradFill>
            <a:ln w="9525">
              <a:solidFill>
                <a:srgbClr val="666699"/>
              </a:solidFill>
              <a:miter lim="800000"/>
              <a:headEnd/>
              <a:tailEnd/>
            </a:ln>
            <a:effectLst>
              <a:outerShdw dist="53340" dir="2700000" algn="ctr" rotWithShape="0">
                <a:srgbClr val="B3C793">
                  <a:alpha val="46000"/>
                </a:srgbClr>
              </a:outerShdw>
            </a:effectLst>
          </p:spPr>
          <p:txBody>
            <a:bodyPr wrap="none" anchor="ctr"/>
            <a:lstStyle/>
            <a:p>
              <a:pPr algn="ctr" eaLnBrk="0" hangingPunct="0">
                <a:defRPr/>
              </a:pPr>
              <a:endParaRPr lang="en-US" sz="2200">
                <a:latin typeface="Verdana" pitchFamily="34" charset="0"/>
                <a:ea typeface="ＭＳ Ｐゴシック" pitchFamily="28" charset="-128"/>
                <a:cs typeface="+mn-cs"/>
              </a:endParaRPr>
            </a:p>
          </p:txBody>
        </p:sp>
        <p:sp>
          <p:nvSpPr>
            <p:cNvPr id="13321" name="Text Box 122"/>
            <p:cNvSpPr txBox="1">
              <a:spLocks noChangeArrowheads="1"/>
            </p:cNvSpPr>
            <p:nvPr/>
          </p:nvSpPr>
          <p:spPr bwMode="auto">
            <a:xfrm>
              <a:off x="990894" y="5077517"/>
              <a:ext cx="7162212" cy="9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000">
                  <a:latin typeface="Verdana" pitchFamily="34" charset="0"/>
                </a:rPr>
                <a:t>Russia’s withdrawal meant that Germany only needed to fight on the Western Front.</a:t>
              </a:r>
            </a:p>
          </p:txBody>
        </p:sp>
      </p:grpSp>
      <p:grpSp>
        <p:nvGrpSpPr>
          <p:cNvPr id="3" name="Group 20"/>
          <p:cNvGrpSpPr>
            <a:grpSpLocks/>
          </p:cNvGrpSpPr>
          <p:nvPr/>
        </p:nvGrpSpPr>
        <p:grpSpPr bwMode="auto">
          <a:xfrm>
            <a:off x="454025" y="3048000"/>
            <a:ext cx="8232775" cy="2057400"/>
            <a:chOff x="286" y="1968"/>
            <a:chExt cx="5186" cy="1296"/>
          </a:xfrm>
        </p:grpSpPr>
        <p:sp>
          <p:nvSpPr>
            <p:cNvPr id="11279" name="AutoShape 15"/>
            <p:cNvSpPr>
              <a:spLocks noChangeArrowheads="1"/>
            </p:cNvSpPr>
            <p:nvPr/>
          </p:nvSpPr>
          <p:spPr bwMode="auto">
            <a:xfrm rot="10792560" flipH="1">
              <a:off x="286" y="1968"/>
              <a:ext cx="5184" cy="1296"/>
            </a:xfrm>
            <a:prstGeom prst="upArrowCallout">
              <a:avLst>
                <a:gd name="adj1" fmla="val 31000"/>
                <a:gd name="adj2" fmla="val 26250"/>
                <a:gd name="adj3" fmla="val 13583"/>
                <a:gd name="adj4" fmla="val 79058"/>
              </a:avLst>
            </a:prstGeom>
            <a:gradFill rotWithShape="1">
              <a:gsLst>
                <a:gs pos="0">
                  <a:srgbClr val="83D7E5"/>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3319" name="Rectangle 11"/>
            <p:cNvSpPr>
              <a:spLocks noChangeArrowheads="1"/>
            </p:cNvSpPr>
            <p:nvPr/>
          </p:nvSpPr>
          <p:spPr bwMode="auto">
            <a:xfrm>
              <a:off x="288" y="2014"/>
              <a:ext cx="5184"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ts val="1200"/>
                </a:spcAft>
              </a:pPr>
              <a:r>
                <a:rPr lang="en-US" altLang="en-US" sz="2000">
                  <a:latin typeface="Verdana" pitchFamily="34" charset="0"/>
                </a:rPr>
                <a:t>In Russia the protests set off a revolution that brought down the Russian monarchy. </a:t>
              </a:r>
            </a:p>
            <a:p>
              <a:pPr algn="ctr" eaLnBrk="1" hangingPunct="1">
                <a:spcAft>
                  <a:spcPts val="1200"/>
                </a:spcAft>
              </a:pPr>
              <a:r>
                <a:rPr lang="en-US" altLang="en-US" sz="2000">
                  <a:latin typeface="Verdana" pitchFamily="34" charset="0"/>
                </a:rPr>
                <a:t>Early in 1918, Russia’s new leader signed a treaty with Germany that withdrew Russia from the war.</a:t>
              </a:r>
            </a:p>
          </p:txBody>
        </p:sp>
      </p:grpSp>
      <p:sp>
        <p:nvSpPr>
          <p:cNvPr id="11278" name="AutoShape 14"/>
          <p:cNvSpPr>
            <a:spLocks noChangeArrowheads="1"/>
          </p:cNvSpPr>
          <p:nvPr/>
        </p:nvSpPr>
        <p:spPr bwMode="auto">
          <a:xfrm rot="10792560" flipH="1">
            <a:off x="455613" y="1447800"/>
            <a:ext cx="8229600" cy="1676400"/>
          </a:xfrm>
          <a:prstGeom prst="upArrowCallout">
            <a:avLst>
              <a:gd name="adj1" fmla="val 40415"/>
              <a:gd name="adj2" fmla="val 33260"/>
              <a:gd name="adj3" fmla="val 17151"/>
              <a:gd name="adj4" fmla="val 72148"/>
            </a:avLst>
          </a:prstGeom>
          <a:gradFill rotWithShape="1">
            <a:gsLst>
              <a:gs pos="0">
                <a:srgbClr val="CDCDFF"/>
              </a:gs>
              <a:gs pos="100000">
                <a:schemeClr val="bg1"/>
              </a:gs>
            </a:gsLst>
            <a:lin ang="5400000" scaled="1"/>
          </a:gradFill>
          <a:ln w="9525">
            <a:solidFill>
              <a:schemeClr val="accent2"/>
            </a:solidFill>
            <a:miter lim="800000"/>
            <a:headEnd/>
            <a:tailEnd/>
          </a:ln>
          <a:effectLst>
            <a:outerShdw dist="53882" dir="2700000" algn="ctr" rotWithShape="0">
              <a:srgbClr val="ADC793">
                <a:alpha val="46001"/>
              </a:srgbClr>
            </a:outerShdw>
          </a:effectLst>
        </p:spPr>
        <p:txBody>
          <a:bodyPr wrap="none" anchor="ctr"/>
          <a:lstStyle/>
          <a:p>
            <a:pPr>
              <a:defRPr/>
            </a:pPr>
            <a:endParaRPr lang="en-US">
              <a:cs typeface="+mn-cs"/>
            </a:endParaRPr>
          </a:p>
        </p:txBody>
      </p:sp>
      <p:sp>
        <p:nvSpPr>
          <p:cNvPr id="13317" name="Rectangle 10"/>
          <p:cNvSpPr>
            <a:spLocks noChangeArrowheads="1"/>
          </p:cNvSpPr>
          <p:nvPr/>
        </p:nvSpPr>
        <p:spPr bwMode="auto">
          <a:xfrm>
            <a:off x="762000" y="1524000"/>
            <a:ext cx="7543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000" b="1">
                <a:latin typeface="Verdana" pitchFamily="34" charset="0"/>
              </a:rPr>
              <a:t>In 1917, as morale fell, soldiers from many countries began to mutiny or revolt, and civilians called for peace.</a:t>
            </a:r>
          </a:p>
        </p:txBody>
      </p:sp>
    </p:spTree>
    <p:extLst>
      <p:ext uri="{BB962C8B-B14F-4D97-AF65-F5344CB8AC3E}">
        <p14:creationId xmlns:p14="http://schemas.microsoft.com/office/powerpoint/2010/main" val="40147639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457200" y="1295400"/>
            <a:ext cx="82296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Aft>
                <a:spcPct val="60000"/>
              </a:spcAft>
            </a:pPr>
            <a:r>
              <a:rPr lang="en-US" altLang="en-US" sz="2200" b="1">
                <a:latin typeface="Verdana" pitchFamily="34" charset="0"/>
              </a:rPr>
              <a:t>Before Germany could strike a decisive blow, </a:t>
            </a:r>
            <a:br>
              <a:rPr lang="en-US" altLang="en-US" sz="2200" b="1">
                <a:latin typeface="Verdana" pitchFamily="34" charset="0"/>
              </a:rPr>
            </a:br>
            <a:r>
              <a:rPr lang="en-US" altLang="en-US" sz="2200" b="1">
                <a:latin typeface="Verdana" pitchFamily="34" charset="0"/>
              </a:rPr>
              <a:t>the United States joined the war.</a:t>
            </a:r>
          </a:p>
        </p:txBody>
      </p:sp>
      <p:sp>
        <p:nvSpPr>
          <p:cNvPr id="14339" name="Rectangle 13"/>
          <p:cNvSpPr>
            <a:spLocks noChangeArrowheads="1"/>
          </p:cNvSpPr>
          <p:nvPr/>
        </p:nvSpPr>
        <p:spPr bwMode="auto">
          <a:xfrm>
            <a:off x="4572000" y="2286000"/>
            <a:ext cx="4476750"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ct val="60000"/>
              </a:spcAft>
              <a:buClr>
                <a:schemeClr val="tx1"/>
              </a:buClr>
              <a:buSzPct val="80000"/>
              <a:buFontTx/>
              <a:buChar char="•"/>
            </a:pPr>
            <a:r>
              <a:rPr lang="en-US" altLang="en-US" sz="2200">
                <a:latin typeface="Verdana" pitchFamily="34" charset="0"/>
              </a:rPr>
              <a:t>Cultural ties between </a:t>
            </a:r>
            <a:br>
              <a:rPr lang="en-US" altLang="en-US" sz="2200">
                <a:latin typeface="Verdana" pitchFamily="34" charset="0"/>
              </a:rPr>
            </a:br>
            <a:r>
              <a:rPr lang="en-US" altLang="en-US" sz="2200">
                <a:latin typeface="Verdana" pitchFamily="34" charset="0"/>
              </a:rPr>
              <a:t>the U.S. and the Allies </a:t>
            </a:r>
            <a:br>
              <a:rPr lang="en-US" altLang="en-US" sz="2200">
                <a:latin typeface="Verdana" pitchFamily="34" charset="0"/>
              </a:rPr>
            </a:br>
            <a:r>
              <a:rPr lang="en-US" altLang="en-US" sz="2200">
                <a:latin typeface="Verdana" pitchFamily="34" charset="0"/>
              </a:rPr>
              <a:t>were strong.</a:t>
            </a:r>
          </a:p>
          <a:p>
            <a:pPr eaLnBrk="1" hangingPunct="1">
              <a:spcAft>
                <a:spcPct val="60000"/>
              </a:spcAft>
              <a:buClr>
                <a:schemeClr val="tx1"/>
              </a:buClr>
              <a:buSzPct val="80000"/>
              <a:buFontTx/>
              <a:buChar char="•"/>
            </a:pPr>
            <a:r>
              <a:rPr lang="en-US" altLang="en-US" sz="2200">
                <a:latin typeface="Verdana" pitchFamily="34" charset="0"/>
              </a:rPr>
              <a:t>Germany resumed U-boat attacks in early 1917.</a:t>
            </a:r>
          </a:p>
          <a:p>
            <a:pPr eaLnBrk="1" hangingPunct="1">
              <a:spcAft>
                <a:spcPct val="60000"/>
              </a:spcAft>
              <a:buClr>
                <a:schemeClr val="tx1"/>
              </a:buClr>
              <a:buSzPct val="80000"/>
              <a:buFontTx/>
              <a:buChar char="•"/>
            </a:pPr>
            <a:r>
              <a:rPr lang="en-US" altLang="en-US" sz="2200">
                <a:latin typeface="Verdana" pitchFamily="34" charset="0"/>
              </a:rPr>
              <a:t>The 1917 Zimmerman </a:t>
            </a:r>
            <a:br>
              <a:rPr lang="en-US" altLang="en-US" sz="2200">
                <a:latin typeface="Verdana" pitchFamily="34" charset="0"/>
              </a:rPr>
            </a:br>
            <a:r>
              <a:rPr lang="en-US" altLang="en-US" sz="2200">
                <a:latin typeface="Verdana" pitchFamily="34" charset="0"/>
              </a:rPr>
              <a:t>note proved Germany </a:t>
            </a:r>
            <a:br>
              <a:rPr lang="en-US" altLang="en-US" sz="2200">
                <a:latin typeface="Verdana" pitchFamily="34" charset="0"/>
              </a:rPr>
            </a:br>
            <a:r>
              <a:rPr lang="en-US" altLang="en-US" sz="2200">
                <a:latin typeface="Verdana" pitchFamily="34" charset="0"/>
              </a:rPr>
              <a:t>was trying to rally Mexico against the U.S.</a:t>
            </a:r>
          </a:p>
        </p:txBody>
      </p:sp>
      <p:pic>
        <p:nvPicPr>
          <p:cNvPr id="14340" name="Picture 5" descr="WH-Ch26_S3_Uboats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2417763"/>
            <a:ext cx="3652837" cy="325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457200" y="5753100"/>
            <a:ext cx="3657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1400">
                <a:latin typeface="Verdana" pitchFamily="34" charset="0"/>
              </a:rPr>
              <a:t>Ships sunk by U-boats, </a:t>
            </a:r>
            <a:br>
              <a:rPr lang="en-US" altLang="en-US" sz="1400">
                <a:latin typeface="Verdana" pitchFamily="34" charset="0"/>
              </a:rPr>
            </a:br>
            <a:r>
              <a:rPr lang="en-US" altLang="en-US" sz="1400">
                <a:latin typeface="Verdana" pitchFamily="34" charset="0"/>
              </a:rPr>
              <a:t>May 1917–Jan. 1918</a:t>
            </a:r>
          </a:p>
        </p:txBody>
      </p:sp>
    </p:spTree>
    <p:extLst>
      <p:ext uri="{BB962C8B-B14F-4D97-AF65-F5344CB8AC3E}">
        <p14:creationId xmlns:p14="http://schemas.microsoft.com/office/powerpoint/2010/main" val="191231326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1018</Words>
  <Application>Microsoft Office PowerPoint</Application>
  <PresentationFormat>On-screen Show (4:3)</PresentationFormat>
  <Paragraphs>135</Paragraphs>
  <Slides>26</Slides>
  <Notes>23</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Unit 11 WWI and the Russian Revolution</vt:lpstr>
      <vt:lpstr>26-3 Winning the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26-4 Making the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Marion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11 WWI and the Russian Revolution</dc:title>
  <dc:creator>shawiakm</dc:creator>
  <cp:lastModifiedBy>shawiakm</cp:lastModifiedBy>
  <cp:revision>1</cp:revision>
  <dcterms:created xsi:type="dcterms:W3CDTF">2014-02-25T22:35:37Z</dcterms:created>
  <dcterms:modified xsi:type="dcterms:W3CDTF">2014-02-25T22:40:32Z</dcterms:modified>
</cp:coreProperties>
</file>