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39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B8B34-D403-4530-B015-51139CE4415A}" type="datetimeFigureOut">
              <a:rPr lang="en-US" smtClean="0"/>
              <a:t>3/4/2014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9247FF-B988-4C8F-8C32-AA78770F96BA}" type="slidenum">
              <a:rPr lang="en-US" smtClean="0"/>
              <a:t>‹#›</a:t>
            </a:fld>
            <a:endParaRPr lang="en-US"/>
          </a:p>
        </p:txBody>
      </p:sp>
    </p:spTree>
    <p:extLst>
      <p:ext uri="{BB962C8B-B14F-4D97-AF65-F5344CB8AC3E}">
        <p14:creationId xmlns:p14="http://schemas.microsoft.com/office/powerpoint/2010/main" val="4124036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A9A9523B-16DC-4584-9C85-DD324E5C8C6E}" type="slidenum">
              <a:rPr lang="en-US" altLang="en-US" sz="1200"/>
              <a:pPr algn="r" eaLnBrk="1" hangingPunct="1"/>
              <a:t>3</a:t>
            </a:fld>
            <a:endParaRPr lang="en-US" altLang="en-US" sz="1200"/>
          </a:p>
        </p:txBody>
      </p:sp>
      <p:sp>
        <p:nvSpPr>
          <p:cNvPr id="25603" name="Rectangle 2"/>
          <p:cNvSpPr>
            <a:spLocks noRo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B7D644A1-88A7-46B1-A13E-53CA969CD73A}" type="slidenum">
              <a:rPr lang="en-US" altLang="en-US" sz="1200"/>
              <a:pPr algn="r" eaLnBrk="1" hangingPunct="1"/>
              <a:t>12</a:t>
            </a:fld>
            <a:endParaRPr lang="en-US" altLang="en-US" sz="1200"/>
          </a:p>
        </p:txBody>
      </p:sp>
      <p:sp>
        <p:nvSpPr>
          <p:cNvPr id="34819" name="Rectangle 2"/>
          <p:cNvSpPr>
            <a:spLocks noRot="1" noChangeArrowheads="1" noTextEdit="1"/>
          </p:cNvSpPr>
          <p:nvPr>
            <p:ph type="sldImg"/>
          </p:nvPr>
        </p:nvSpPr>
        <p:spPr>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EC3F08E9-7906-469B-8AB5-1D6C580C2133}" type="slidenum">
              <a:rPr lang="en-US" altLang="en-US" sz="1200"/>
              <a:pPr algn="r" eaLnBrk="1" hangingPunct="1"/>
              <a:t>13</a:t>
            </a:fld>
            <a:endParaRPr lang="en-US" altLang="en-US" sz="1200"/>
          </a:p>
        </p:txBody>
      </p:sp>
      <p:sp>
        <p:nvSpPr>
          <p:cNvPr id="35843" name="Rectangle 2"/>
          <p:cNvSpPr>
            <a:spLocks noRot="1" noChangeArrowheads="1" noTextEdit="1"/>
          </p:cNvSpPr>
          <p:nvPr>
            <p:ph type="sldImg"/>
          </p:nvPr>
        </p:nvSpPr>
        <p:spPr>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E17EFDB0-050D-46BC-858E-56B509A583E8}" type="slidenum">
              <a:rPr lang="en-US" altLang="en-US" sz="1200"/>
              <a:pPr algn="r" eaLnBrk="1" hangingPunct="1"/>
              <a:t>14</a:t>
            </a:fld>
            <a:endParaRPr lang="en-US" altLang="en-US" sz="1200"/>
          </a:p>
        </p:txBody>
      </p:sp>
      <p:sp>
        <p:nvSpPr>
          <p:cNvPr id="36867" name="Rectangle 2"/>
          <p:cNvSpPr>
            <a:spLocks noRot="1" noChangeArrowheads="1" noTextEdit="1"/>
          </p:cNvSpPr>
          <p:nvPr>
            <p:ph type="sldImg"/>
          </p:nvPr>
        </p:nvSpPr>
        <p:spPr>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3992267D-AD29-42DD-95AE-90685EC31F0C}" type="slidenum">
              <a:rPr lang="en-US" altLang="en-US" sz="1200"/>
              <a:pPr algn="r" eaLnBrk="1" hangingPunct="1"/>
              <a:t>15</a:t>
            </a:fld>
            <a:endParaRPr lang="en-US" altLang="en-US" sz="1200"/>
          </a:p>
        </p:txBody>
      </p:sp>
      <p:sp>
        <p:nvSpPr>
          <p:cNvPr id="37891" name="Rectangle 2"/>
          <p:cNvSpPr>
            <a:spLocks noRot="1" noChangeArrowheads="1" noTextEdit="1"/>
          </p:cNvSpPr>
          <p:nvPr>
            <p:ph type="sldImg"/>
          </p:nvPr>
        </p:nvSpPr>
        <p:spPr>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28162362-026D-4245-A630-8A6047A3824A}" type="slidenum">
              <a:rPr lang="en-US" altLang="en-US" sz="1200"/>
              <a:pPr algn="r" eaLnBrk="1" hangingPunct="1"/>
              <a:t>16</a:t>
            </a:fld>
            <a:endParaRPr lang="en-US" altLang="en-US" sz="1200"/>
          </a:p>
        </p:txBody>
      </p:sp>
      <p:sp>
        <p:nvSpPr>
          <p:cNvPr id="24579" name="Rectangle 2"/>
          <p:cNvSpPr>
            <a:spLocks noRot="1" noChangeArrowheads="1" noTextEdit="1"/>
          </p:cNvSpPr>
          <p:nvPr>
            <p:ph type="sldImg"/>
          </p:nvPr>
        </p:nvSpPr>
        <p:spPr>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CDA02C70-83EF-4616-923A-051792EDCA44}" type="slidenum">
              <a:rPr lang="en-US" altLang="en-US" sz="1200"/>
              <a:pPr algn="r" eaLnBrk="1" hangingPunct="1"/>
              <a:t>4</a:t>
            </a:fld>
            <a:endParaRPr lang="en-US" altLang="en-US" sz="1200"/>
          </a:p>
        </p:txBody>
      </p:sp>
      <p:sp>
        <p:nvSpPr>
          <p:cNvPr id="26627" name="Rectangle 2"/>
          <p:cNvSpPr>
            <a:spLocks noRot="1" noChangeArrowheads="1" noTextEdit="1"/>
          </p:cNvSpPr>
          <p:nvPr>
            <p:ph type="sldImg"/>
          </p:nvPr>
        </p:nvSpPr>
        <p:spPr>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BA41E7D8-C05E-4BBE-8C40-E737B71330EC}" type="slidenum">
              <a:rPr lang="en-US" altLang="en-US" sz="1200"/>
              <a:pPr algn="r" eaLnBrk="1" hangingPunct="1"/>
              <a:t>5</a:t>
            </a:fld>
            <a:endParaRPr lang="en-US" altLang="en-US" sz="1200"/>
          </a:p>
        </p:txBody>
      </p:sp>
      <p:sp>
        <p:nvSpPr>
          <p:cNvPr id="27651" name="Rectangle 2"/>
          <p:cNvSpPr>
            <a:spLocks noRot="1" noChangeArrowheads="1" noTextEdit="1"/>
          </p:cNvSpPr>
          <p:nvPr>
            <p:ph type="sldImg"/>
          </p:nvPr>
        </p:nvSpPr>
        <p:spPr>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0BA3597A-C5C0-4433-B6B2-6AD981F16F32}" type="slidenum">
              <a:rPr lang="en-US" altLang="en-US" sz="1200"/>
              <a:pPr algn="r" eaLnBrk="1" hangingPunct="1"/>
              <a:t>6</a:t>
            </a:fld>
            <a:endParaRPr lang="en-US" altLang="en-US" sz="1200"/>
          </a:p>
        </p:txBody>
      </p:sp>
      <p:sp>
        <p:nvSpPr>
          <p:cNvPr id="28675" name="Rectangle 2"/>
          <p:cNvSpPr>
            <a:spLocks noRot="1" noChangeArrowheads="1" noTextEdit="1"/>
          </p:cNvSpPr>
          <p:nvPr>
            <p:ph type="sldImg"/>
          </p:nvPr>
        </p:nvSpPr>
        <p:spPr>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8807DF8D-E7CF-4D32-A565-0DCF64DF275D}" type="slidenum">
              <a:rPr lang="en-US" altLang="en-US" sz="1200"/>
              <a:pPr algn="r" eaLnBrk="1" hangingPunct="1"/>
              <a:t>7</a:t>
            </a:fld>
            <a:endParaRPr lang="en-US" altLang="en-US" sz="1200"/>
          </a:p>
        </p:txBody>
      </p:sp>
      <p:sp>
        <p:nvSpPr>
          <p:cNvPr id="29699" name="Rectangle 2"/>
          <p:cNvSpPr>
            <a:spLocks noRot="1" noChangeArrowheads="1" noTextEdit="1"/>
          </p:cNvSpPr>
          <p:nvPr>
            <p:ph type="sldImg"/>
          </p:nvPr>
        </p:nvSpPr>
        <p:spPr>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191D2F5A-1613-47A9-843F-BB6F2A2061E2}" type="slidenum">
              <a:rPr lang="en-US" altLang="en-US" sz="1200"/>
              <a:pPr algn="r" eaLnBrk="1" hangingPunct="1"/>
              <a:t>8</a:t>
            </a:fld>
            <a:endParaRPr lang="en-US" altLang="en-US" sz="1200"/>
          </a:p>
        </p:txBody>
      </p:sp>
      <p:sp>
        <p:nvSpPr>
          <p:cNvPr id="30723" name="Rectangle 2"/>
          <p:cNvSpPr>
            <a:spLocks noRo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22496D29-5AB0-4C3E-9514-70EB9ED1EE2F}" type="slidenum">
              <a:rPr lang="en-US" altLang="en-US" sz="1200"/>
              <a:pPr algn="r" eaLnBrk="1" hangingPunct="1"/>
              <a:t>9</a:t>
            </a:fld>
            <a:endParaRPr lang="en-US" altLang="en-US" sz="1200"/>
          </a:p>
        </p:txBody>
      </p:sp>
      <p:sp>
        <p:nvSpPr>
          <p:cNvPr id="31747" name="Rectangle 2"/>
          <p:cNvSpPr>
            <a:spLocks noRot="1" noChangeArrowheads="1" noTextEdit="1"/>
          </p:cNvSpPr>
          <p:nvPr>
            <p:ph type="sldImg"/>
          </p:nvPr>
        </p:nvSpPr>
        <p:spPr>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4613" y="8684683"/>
            <a:ext cx="2971800" cy="45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eaLnBrk="1" hangingPunct="1"/>
            <a:fld id="{8D3D050F-2982-4B4D-B2D8-556C44BEE7CB}" type="slidenum">
              <a:rPr lang="en-US" altLang="en-US" sz="1200"/>
              <a:pPr algn="r" eaLnBrk="1" hangingPunct="1"/>
              <a:t>10</a:t>
            </a:fld>
            <a:endParaRPr lang="en-US" altLang="en-US" sz="1200"/>
          </a:p>
        </p:txBody>
      </p:sp>
      <p:sp>
        <p:nvSpPr>
          <p:cNvPr id="32771" name="Rectangle 2"/>
          <p:cNvSpPr>
            <a:spLocks noRot="1" noChangeArrowheads="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fld id="{2673FE3E-9C02-40B7-BC05-0AFE700DB206}" type="slidenum">
              <a:rPr lang="en-US" altLang="en-US" sz="1200" smtClean="0"/>
              <a:pPr eaLnBrk="1" hangingPunct="1"/>
              <a:t>11</a:t>
            </a:fld>
            <a:endParaRPr lang="en-US"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3E4794-DDA7-4304-BBC9-ACC535C691D2}"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985914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E4794-DDA7-4304-BBC9-ACC535C691D2}"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3887097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E4794-DDA7-4304-BBC9-ACC535C691D2}"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1561047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3E4794-DDA7-4304-BBC9-ACC535C691D2}"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132966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3E4794-DDA7-4304-BBC9-ACC535C691D2}"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278409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3E4794-DDA7-4304-BBC9-ACC535C691D2}"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425575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3E4794-DDA7-4304-BBC9-ACC535C691D2}"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1965013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3E4794-DDA7-4304-BBC9-ACC535C691D2}"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356046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3E4794-DDA7-4304-BBC9-ACC535C691D2}" type="datetimeFigureOut">
              <a:rPr lang="en-US" smtClean="0"/>
              <a:t>3/4/2014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17897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E4794-DDA7-4304-BBC9-ACC535C691D2}"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227604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E4794-DDA7-4304-BBC9-ACC535C691D2}"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13B4D-2F2D-40C5-AC9E-68BCAF76113F}" type="slidenum">
              <a:rPr lang="en-US" smtClean="0"/>
              <a:t>‹#›</a:t>
            </a:fld>
            <a:endParaRPr lang="en-US"/>
          </a:p>
        </p:txBody>
      </p:sp>
    </p:spTree>
    <p:extLst>
      <p:ext uri="{BB962C8B-B14F-4D97-AF65-F5344CB8AC3E}">
        <p14:creationId xmlns:p14="http://schemas.microsoft.com/office/powerpoint/2010/main" val="1189552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E4794-DDA7-4304-BBC9-ACC535C691D2}"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13B4D-2F2D-40C5-AC9E-68BCAF76113F}" type="slidenum">
              <a:rPr lang="en-US" smtClean="0"/>
              <a:t>‹#›</a:t>
            </a:fld>
            <a:endParaRPr lang="en-US"/>
          </a:p>
        </p:txBody>
      </p:sp>
    </p:spTree>
    <p:extLst>
      <p:ext uri="{BB962C8B-B14F-4D97-AF65-F5344CB8AC3E}">
        <p14:creationId xmlns:p14="http://schemas.microsoft.com/office/powerpoint/2010/main" val="3440230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11</a:t>
            </a:r>
            <a:br>
              <a:rPr lang="en-US" dirty="0" smtClean="0"/>
            </a:br>
            <a:r>
              <a:rPr lang="en-US" dirty="0" smtClean="0"/>
              <a:t>WWI and the Russian Revolution</a:t>
            </a:r>
            <a:endParaRPr lang="en-US" dirty="0"/>
          </a:p>
        </p:txBody>
      </p:sp>
      <p:sp>
        <p:nvSpPr>
          <p:cNvPr id="3" name="Subtitle 2"/>
          <p:cNvSpPr>
            <a:spLocks noGrp="1"/>
          </p:cNvSpPr>
          <p:nvPr>
            <p:ph type="subTitle" idx="1"/>
          </p:nvPr>
        </p:nvSpPr>
        <p:spPr/>
        <p:txBody>
          <a:bodyPr/>
          <a:lstStyle/>
          <a:p>
            <a:r>
              <a:rPr lang="en-US" dirty="0" smtClean="0">
                <a:solidFill>
                  <a:schemeClr val="tx1"/>
                </a:solidFill>
              </a:rPr>
              <a:t>Part </a:t>
            </a:r>
            <a:r>
              <a:rPr lang="en-US" dirty="0" smtClean="0">
                <a:solidFill>
                  <a:schemeClr val="tx1"/>
                </a:solidFill>
              </a:rPr>
              <a:t>3</a:t>
            </a:r>
            <a:endParaRPr lang="en-US" dirty="0" smtClean="0">
              <a:solidFill>
                <a:schemeClr val="tx1"/>
              </a:solidFill>
            </a:endParaRPr>
          </a:p>
        </p:txBody>
      </p:sp>
    </p:spTree>
    <p:extLst>
      <p:ext uri="{BB962C8B-B14F-4D97-AF65-F5344CB8AC3E}">
        <p14:creationId xmlns:p14="http://schemas.microsoft.com/office/powerpoint/2010/main" val="2792679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6"/>
          <p:cNvSpPr txBox="1">
            <a:spLocks noChangeArrowheads="1"/>
          </p:cNvSpPr>
          <p:nvPr/>
        </p:nvSpPr>
        <p:spPr bwMode="auto">
          <a:xfrm>
            <a:off x="457200" y="1495425"/>
            <a:ext cx="8229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spcAft>
                <a:spcPct val="60000"/>
              </a:spcAft>
            </a:pPr>
            <a:r>
              <a:rPr lang="en-US" altLang="en-US" b="1">
                <a:latin typeface="Verdana" pitchFamily="34" charset="0"/>
              </a:rPr>
              <a:t>In November 1917, Lenin’s followers seized power. The Bolsheviks, renamed Communists, made changes quickly.</a:t>
            </a:r>
          </a:p>
        </p:txBody>
      </p:sp>
      <p:sp>
        <p:nvSpPr>
          <p:cNvPr id="14339" name="Line 31"/>
          <p:cNvSpPr>
            <a:spLocks noChangeShapeType="1"/>
          </p:cNvSpPr>
          <p:nvPr/>
        </p:nvSpPr>
        <p:spPr bwMode="auto">
          <a:xfrm>
            <a:off x="1524000" y="5659438"/>
            <a:ext cx="0" cy="6270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4340" name="Line 32"/>
          <p:cNvSpPr>
            <a:spLocks noChangeShapeType="1"/>
          </p:cNvSpPr>
          <p:nvPr/>
        </p:nvSpPr>
        <p:spPr bwMode="auto">
          <a:xfrm>
            <a:off x="8229600" y="5659438"/>
            <a:ext cx="0" cy="6270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4341" name="Rectangle 295"/>
          <p:cNvSpPr>
            <a:spLocks noChangeArrowheads="1"/>
          </p:cNvSpPr>
          <p:nvPr/>
        </p:nvSpPr>
        <p:spPr bwMode="auto">
          <a:xfrm>
            <a:off x="838200" y="2971800"/>
            <a:ext cx="7467600" cy="2743200"/>
          </a:xfrm>
          <a:prstGeom prst="rect">
            <a:avLst/>
          </a:prstGeom>
          <a:gradFill rotWithShape="1">
            <a:gsLst>
              <a:gs pos="0">
                <a:schemeClr val="bg1"/>
              </a:gs>
              <a:gs pos="100000">
                <a:srgbClr val="C9C9FF"/>
              </a:gs>
            </a:gsLst>
            <a:lin ang="5400000" scaled="1"/>
          </a:gradFill>
          <a:ln w="19050">
            <a:solidFill>
              <a:srgbClr val="666699"/>
            </a:solidFill>
            <a:miter lim="800000"/>
            <a:headEnd/>
            <a:tailEnd/>
          </a:ln>
        </p:spPr>
        <p:txBody>
          <a:bodyPr wrap="none" anchor="ct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altLang="en-US"/>
          </a:p>
        </p:txBody>
      </p:sp>
      <p:graphicFrame>
        <p:nvGraphicFramePr>
          <p:cNvPr id="22" name="Group 437"/>
          <p:cNvGraphicFramePr>
            <a:graphicFrameLocks noGrp="1"/>
          </p:cNvGraphicFramePr>
          <p:nvPr/>
        </p:nvGraphicFramePr>
        <p:xfrm>
          <a:off x="914400" y="3070225"/>
          <a:ext cx="7305675" cy="2568574"/>
        </p:xfrm>
        <a:graphic>
          <a:graphicData uri="http://schemas.openxmlformats.org/drawingml/2006/table">
            <a:tbl>
              <a:tblPr/>
              <a:tblGrid>
                <a:gridCol w="7305675"/>
              </a:tblGrid>
              <a:tr h="50351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rgbClr val="333399"/>
                          </a:solidFill>
                          <a:effectLst/>
                          <a:latin typeface="Verdana" pitchFamily="34" charset="0"/>
                        </a:rPr>
                        <a:t>Changes under Lenin</a:t>
                      </a:r>
                      <a:endParaRPr kumimoji="0" lang="en-US" sz="2200" b="1" i="0" u="none" strike="noStrike" cap="none" normalizeH="0" baseline="0" dirty="0" smtClean="0">
                        <a:ln>
                          <a:noFill/>
                        </a:ln>
                        <a:solidFill>
                          <a:srgbClr val="333399"/>
                        </a:solidFill>
                        <a:effectLst/>
                        <a:latin typeface="Verdana" pitchFamily="34" charset="0"/>
                        <a:cs typeface="Arial" charset="0"/>
                      </a:endParaRPr>
                    </a:p>
                  </a:txBody>
                  <a:tcPr marL="91443" marR="91443" anchor="ctr" horzOverflow="overflow">
                    <a:lnL cap="flat">
                      <a:noFill/>
                    </a:lnL>
                    <a:lnR w="12700" cap="flat" cmpd="sng" algn="ctr">
                      <a:noFill/>
                      <a:prstDash val="solid"/>
                      <a:round/>
                      <a:headEnd type="none" w="med" len="med"/>
                      <a:tailEnd type="none" w="med" len="med"/>
                    </a:lnR>
                    <a:lnT cap="flat">
                      <a:noFill/>
                    </a:lnT>
                    <a:lnB w="12700" cap="flat" cmpd="sng" algn="ctr">
                      <a:solidFill>
                        <a:srgbClr val="666699"/>
                      </a:solidFill>
                      <a:prstDash val="solid"/>
                      <a:round/>
                      <a:headEnd type="none" w="med" len="med"/>
                      <a:tailEnd type="none" w="med" len="med"/>
                    </a:lnB>
                    <a:lnTlToBr>
                      <a:noFill/>
                    </a:lnTlToBr>
                    <a:lnBlToTr>
                      <a:noFill/>
                    </a:lnBlToTr>
                    <a:noFill/>
                  </a:tcPr>
                </a:tc>
              </a:tr>
              <a:tr h="47733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lang="en-US" sz="2200" dirty="0" smtClean="0">
                          <a:latin typeface="Verdana" pitchFamily="34" charset="0"/>
                        </a:rPr>
                        <a:t>Ended private ownership of land</a:t>
                      </a:r>
                      <a:endParaRPr kumimoji="0" lang="en-US" sz="2200" b="0" i="0" u="none" strike="noStrike" cap="none" normalizeH="0" baseline="0" dirty="0" smtClean="0">
                        <a:ln>
                          <a:noFill/>
                        </a:ln>
                        <a:solidFill>
                          <a:schemeClr val="tx1"/>
                        </a:solidFill>
                        <a:effectLst/>
                        <a:latin typeface="Verdana" pitchFamily="34" charset="0"/>
                        <a:cs typeface="Arial" charset="0"/>
                      </a:endParaRPr>
                    </a:p>
                  </a:txBody>
                  <a:tcPr marL="91443" marR="91443" anchor="ctr" horzOverflow="overflow">
                    <a:lnL cap="flat">
                      <a:noFill/>
                    </a:lnL>
                    <a:lnR w="12700" cap="flat" cmpd="sng" algn="ctr">
                      <a:noFill/>
                      <a:prstDash val="solid"/>
                      <a:round/>
                      <a:headEnd type="none" w="med" len="med"/>
                      <a:tailEnd type="none" w="med" len="med"/>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r>
              <a:tr h="5292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lang="en-US" sz="2200" dirty="0" smtClean="0">
                          <a:latin typeface="Verdana" pitchFamily="34" charset="0"/>
                        </a:rPr>
                        <a:t>Gave land to peasants</a:t>
                      </a:r>
                      <a:endParaRPr kumimoji="0" lang="en-US" sz="2200" b="0" i="0" u="none" strike="noStrike" cap="none" normalizeH="0" baseline="0" dirty="0" smtClean="0">
                        <a:ln>
                          <a:noFill/>
                        </a:ln>
                        <a:solidFill>
                          <a:schemeClr val="tx1"/>
                        </a:solidFill>
                        <a:effectLst/>
                        <a:latin typeface="Verdana" pitchFamily="34" charset="0"/>
                        <a:cs typeface="Arial" charset="0"/>
                      </a:endParaRPr>
                    </a:p>
                  </a:txBody>
                  <a:tcPr marL="91443" marR="91443" anchor="ctr" horzOverflow="overflow">
                    <a:lnL cap="flat">
                      <a:noFill/>
                    </a:lnL>
                    <a:lnR w="12700" cap="flat" cmpd="sng" algn="ctr">
                      <a:noFill/>
                      <a:prstDash val="solid"/>
                      <a:round/>
                      <a:headEnd type="none" w="med" len="med"/>
                      <a:tailEnd type="none" w="med" len="med"/>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r>
              <a:tr h="5292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lang="en-US" sz="2200" dirty="0" smtClean="0">
                          <a:latin typeface="Verdana" pitchFamily="34" charset="0"/>
                        </a:rPr>
                        <a:t>Gave control of factories and mines to workers</a:t>
                      </a:r>
                    </a:p>
                  </a:txBody>
                  <a:tcPr marL="91443" marR="91443" anchor="ctr" horzOverflow="overflow">
                    <a:lnL cap="flat">
                      <a:noFill/>
                    </a:lnL>
                    <a:lnR w="12700" cap="flat" cmpd="sng" algn="ctr">
                      <a:noFill/>
                      <a:prstDash val="solid"/>
                      <a:round/>
                      <a:headEnd type="none" w="med" len="med"/>
                      <a:tailEnd type="none" w="med" len="med"/>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r>
              <a:tr h="5292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lang="en-US" sz="2200" dirty="0" smtClean="0">
                          <a:latin typeface="Verdana" pitchFamily="34" charset="0"/>
                        </a:rPr>
                        <a:t>Withdrew from WWI</a:t>
                      </a:r>
                      <a:endParaRPr kumimoji="0" lang="en-US" sz="2200" b="0" i="0" u="none" strike="noStrike" cap="none" normalizeH="0" baseline="0" dirty="0" smtClean="0">
                        <a:ln>
                          <a:noFill/>
                        </a:ln>
                        <a:solidFill>
                          <a:schemeClr val="tx1"/>
                        </a:solidFill>
                        <a:effectLst/>
                        <a:latin typeface="Verdana" pitchFamily="34" charset="0"/>
                        <a:cs typeface="Arial" charset="0"/>
                      </a:endParaRPr>
                    </a:p>
                  </a:txBody>
                  <a:tcPr marL="91443" marR="91443" anchor="ctr" horzOverflow="overflow">
                    <a:lnL cap="flat">
                      <a:noFill/>
                    </a:lnL>
                    <a:lnR w="12700" cap="flat" cmpd="sng" algn="ctr">
                      <a:noFill/>
                      <a:prstDash val="solid"/>
                      <a:round/>
                      <a:headEnd type="none" w="med" len="med"/>
                      <a:tailEnd type="none" w="med" len="med"/>
                    </a:lnR>
                    <a:lnT w="12700" cap="flat" cmpd="sng" algn="ctr">
                      <a:solidFill>
                        <a:srgbClr val="666699"/>
                      </a:solidFill>
                      <a:prstDash val="solid"/>
                      <a:round/>
                      <a:headEnd type="none" w="med" len="med"/>
                      <a:tailEnd type="none" w="med" len="med"/>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34049537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6"/>
          <p:cNvGrpSpPr>
            <a:grpSpLocks/>
          </p:cNvGrpSpPr>
          <p:nvPr/>
        </p:nvGrpSpPr>
        <p:grpSpPr bwMode="auto">
          <a:xfrm>
            <a:off x="457200" y="4919663"/>
            <a:ext cx="8229600" cy="1100137"/>
            <a:chOff x="838200" y="5032763"/>
            <a:chExt cx="7467600" cy="939979"/>
          </a:xfrm>
        </p:grpSpPr>
        <p:sp>
          <p:nvSpPr>
            <p:cNvPr id="3" name="Rectangle 5"/>
            <p:cNvSpPr>
              <a:spLocks noChangeArrowheads="1"/>
            </p:cNvSpPr>
            <p:nvPr/>
          </p:nvSpPr>
          <p:spPr bwMode="auto">
            <a:xfrm>
              <a:off x="838200" y="5032763"/>
              <a:ext cx="7467600" cy="939979"/>
            </a:xfrm>
            <a:prstGeom prst="rect">
              <a:avLst/>
            </a:prstGeom>
            <a:gradFill flip="none" rotWithShape="1">
              <a:gsLst>
                <a:gs pos="0">
                  <a:schemeClr val="bg1"/>
                </a:gs>
                <a:gs pos="100000">
                  <a:srgbClr val="FED273"/>
                </a:gs>
              </a:gsLst>
              <a:lin ang="5400000" scaled="1"/>
              <a:tileRect/>
            </a:gradFill>
            <a:ln w="9525">
              <a:solidFill>
                <a:srgbClr val="666699"/>
              </a:solidFill>
              <a:miter lim="800000"/>
              <a:headEnd/>
              <a:tailEnd/>
            </a:ln>
            <a:effectLst>
              <a:outerShdw dist="53340" dir="2700000" algn="ctr" rotWithShape="0">
                <a:srgbClr val="B3C793">
                  <a:alpha val="46000"/>
                </a:srgbClr>
              </a:outerShdw>
            </a:effectLst>
          </p:spPr>
          <p:txBody>
            <a:bodyPr wrap="none" anchor="ctr"/>
            <a:lstStyle/>
            <a:p>
              <a:pPr>
                <a:defRPr/>
              </a:pPr>
              <a:endParaRPr lang="en-US"/>
            </a:p>
          </p:txBody>
        </p:sp>
        <p:sp>
          <p:nvSpPr>
            <p:cNvPr id="15369" name="Text Box 122"/>
            <p:cNvSpPr txBox="1">
              <a:spLocks noChangeArrowheads="1"/>
            </p:cNvSpPr>
            <p:nvPr/>
          </p:nvSpPr>
          <p:spPr bwMode="auto">
            <a:xfrm>
              <a:off x="976489" y="5173828"/>
              <a:ext cx="7191022" cy="72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spcAft>
                  <a:spcPts val="600"/>
                </a:spcAft>
              </a:pPr>
              <a:r>
                <a:rPr lang="en-US" altLang="en-US">
                  <a:solidFill>
                    <a:srgbClr val="0033CC"/>
                  </a:solidFill>
                  <a:latin typeface="Verdana" pitchFamily="34" charset="0"/>
                </a:rPr>
                <a:t>In 1918, the former tsar and tsarina were shot. In 1920, the Red Army won and took control of Russia.</a:t>
              </a:r>
              <a:endParaRPr lang="en-US" altLang="en-US">
                <a:solidFill>
                  <a:srgbClr val="0033CC"/>
                </a:solidFill>
              </a:endParaRPr>
            </a:p>
          </p:txBody>
        </p:sp>
      </p:grpSp>
      <p:grpSp>
        <p:nvGrpSpPr>
          <p:cNvPr id="4" name="Group 13"/>
          <p:cNvGrpSpPr>
            <a:grpSpLocks/>
          </p:cNvGrpSpPr>
          <p:nvPr/>
        </p:nvGrpSpPr>
        <p:grpSpPr bwMode="auto">
          <a:xfrm>
            <a:off x="457200" y="3155950"/>
            <a:ext cx="8229600" cy="1960563"/>
            <a:chOff x="1270" y="2094"/>
            <a:chExt cx="4704" cy="1235"/>
          </a:xfrm>
        </p:grpSpPr>
        <p:sp>
          <p:nvSpPr>
            <p:cNvPr id="12" name="AutoShape 13"/>
            <p:cNvSpPr>
              <a:spLocks noChangeArrowheads="1"/>
            </p:cNvSpPr>
            <p:nvPr/>
          </p:nvSpPr>
          <p:spPr bwMode="auto">
            <a:xfrm rot="10792560" flipH="1">
              <a:off x="1270" y="2094"/>
              <a:ext cx="4704" cy="1235"/>
            </a:xfrm>
            <a:prstGeom prst="upArrowCallout">
              <a:avLst>
                <a:gd name="adj1" fmla="val 26370"/>
                <a:gd name="adj2" fmla="val 26468"/>
                <a:gd name="adj3" fmla="val 20562"/>
                <a:gd name="adj4" fmla="val 71599"/>
              </a:avLst>
            </a:prstGeom>
            <a:gradFill rotWithShape="1">
              <a:gsLst>
                <a:gs pos="0">
                  <a:srgbClr val="83D7E5"/>
                </a:gs>
                <a:gs pos="100000">
                  <a:schemeClr val="bg1"/>
                </a:gs>
              </a:gsLst>
              <a:lin ang="5400000" scaled="1"/>
            </a:gradFill>
            <a:ln w="9525">
              <a:solidFill>
                <a:srgbClr val="666699"/>
              </a:solidFill>
              <a:miter lim="800000"/>
              <a:headEnd/>
              <a:tailEnd/>
            </a:ln>
            <a:effectLst>
              <a:outerShdw dist="53882" dir="2700000" algn="ctr" rotWithShape="0">
                <a:srgbClr val="ADC793">
                  <a:alpha val="46001"/>
                </a:srgbClr>
              </a:outerShdw>
            </a:effectLst>
          </p:spPr>
          <p:txBody>
            <a:bodyPr rot="10800000" wrap="none" anchor="ctr"/>
            <a:lstStyle/>
            <a:p>
              <a:pPr>
                <a:spcAft>
                  <a:spcPct val="60000"/>
                </a:spcAft>
                <a:defRPr/>
              </a:pPr>
              <a:endParaRPr lang="en-US"/>
            </a:p>
          </p:txBody>
        </p:sp>
        <p:sp>
          <p:nvSpPr>
            <p:cNvPr id="15367" name="Text Box 8"/>
            <p:cNvSpPr txBox="1">
              <a:spLocks noChangeArrowheads="1"/>
            </p:cNvSpPr>
            <p:nvPr/>
          </p:nvSpPr>
          <p:spPr bwMode="auto">
            <a:xfrm>
              <a:off x="1270" y="2191"/>
              <a:ext cx="4704" cy="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spcAft>
                  <a:spcPct val="60000"/>
                </a:spcAft>
              </a:pPr>
              <a:r>
                <a:rPr lang="en-US" altLang="en-US">
                  <a:latin typeface="Verdana" pitchFamily="34" charset="0"/>
                </a:rPr>
                <a:t>Trotsky created a Red Army using former tsarist officers led by </a:t>
              </a:r>
              <a:r>
                <a:rPr lang="en-US" altLang="en-US" b="1">
                  <a:solidFill>
                    <a:srgbClr val="FF0000"/>
                  </a:solidFill>
                  <a:latin typeface="Verdana" pitchFamily="34" charset="0"/>
                </a:rPr>
                <a:t>commissars.</a:t>
              </a:r>
              <a:r>
                <a:rPr lang="en-US" altLang="en-US">
                  <a:latin typeface="Verdana" pitchFamily="34" charset="0"/>
                </a:rPr>
                <a:t> The army was well led and well positioned in the center of Russia against the Whites.</a:t>
              </a:r>
              <a:endParaRPr lang="en-US" altLang="en-US">
                <a:solidFill>
                  <a:srgbClr val="0033CC"/>
                </a:solidFill>
              </a:endParaRPr>
            </a:p>
          </p:txBody>
        </p:sp>
      </p:grpSp>
      <p:sp>
        <p:nvSpPr>
          <p:cNvPr id="16" name="AutoShape 13"/>
          <p:cNvSpPr>
            <a:spLocks noChangeArrowheads="1"/>
          </p:cNvSpPr>
          <p:nvPr/>
        </p:nvSpPr>
        <p:spPr bwMode="auto">
          <a:xfrm rot="10792560" flipH="1">
            <a:off x="457200" y="1425575"/>
            <a:ext cx="8229600" cy="1905000"/>
          </a:xfrm>
          <a:prstGeom prst="upArrowCallout">
            <a:avLst>
              <a:gd name="adj1" fmla="val 27309"/>
              <a:gd name="adj2" fmla="val 25810"/>
              <a:gd name="adj3" fmla="val 21440"/>
              <a:gd name="adj4" fmla="val 70641"/>
            </a:avLst>
          </a:prstGeom>
          <a:gradFill rotWithShape="1">
            <a:gsLst>
              <a:gs pos="0">
                <a:srgbClr val="C9C9FF"/>
              </a:gs>
              <a:gs pos="100000">
                <a:schemeClr val="bg1"/>
              </a:gs>
            </a:gsLst>
            <a:lin ang="5400000" scaled="1"/>
          </a:gradFill>
          <a:ln w="9525">
            <a:solidFill>
              <a:srgbClr val="666699"/>
            </a:solidFill>
            <a:miter lim="800000"/>
            <a:headEnd/>
            <a:tailEnd/>
          </a:ln>
          <a:effectLst>
            <a:outerShdw dist="53882" dir="2700000" algn="ctr" rotWithShape="0">
              <a:srgbClr val="ADC793">
                <a:alpha val="46001"/>
              </a:srgbClr>
            </a:outerShdw>
          </a:effectLst>
        </p:spPr>
        <p:txBody>
          <a:bodyPr wrap="none" anchor="ctr"/>
          <a:lstStyle/>
          <a:p>
            <a:pPr>
              <a:defRPr/>
            </a:pPr>
            <a:endParaRPr lang="en-US">
              <a:latin typeface="Verdana" pitchFamily="28" charset="0"/>
            </a:endParaRPr>
          </a:p>
        </p:txBody>
      </p:sp>
      <p:sp>
        <p:nvSpPr>
          <p:cNvPr id="15365" name="Rectangle 29"/>
          <p:cNvSpPr>
            <a:spLocks noChangeArrowheads="1"/>
          </p:cNvSpPr>
          <p:nvPr/>
        </p:nvSpPr>
        <p:spPr bwMode="auto">
          <a:xfrm>
            <a:off x="685800" y="1541463"/>
            <a:ext cx="77724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r>
              <a:rPr lang="en-US" altLang="en-US">
                <a:latin typeface="Verdana" pitchFamily="34" charset="0"/>
              </a:rPr>
              <a:t>A brutal civil war broke out between the Communists, known as “Reds,” and their opponents, known as “Whites.”</a:t>
            </a:r>
            <a:endParaRPr lang="en-US" altLang="en-US">
              <a:solidFill>
                <a:srgbClr val="0033CC"/>
              </a:solidFill>
            </a:endParaRPr>
          </a:p>
        </p:txBody>
      </p:sp>
    </p:spTree>
    <p:extLst>
      <p:ext uri="{BB962C8B-B14F-4D97-AF65-F5344CB8AC3E}">
        <p14:creationId xmlns:p14="http://schemas.microsoft.com/office/powerpoint/2010/main" val="36361974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00" fill="hold"/>
                                        <p:tgtEl>
                                          <p:spTgt spid="2"/>
                                        </p:tgtEl>
                                        <p:attrNameLst>
                                          <p:attrName>ppt_x</p:attrName>
                                        </p:attrNameLst>
                                      </p:cBhvr>
                                      <p:tavLst>
                                        <p:tav tm="0">
                                          <p:val>
                                            <p:strVal val="#ppt_x"/>
                                          </p:val>
                                        </p:tav>
                                        <p:tav tm="100000">
                                          <p:val>
                                            <p:strVal val="#ppt_x"/>
                                          </p:val>
                                        </p:tav>
                                      </p:tavLst>
                                    </p:anim>
                                    <p:anim calcmode="lin" valueType="num">
                                      <p:cBhvr additive="base">
                                        <p:cTn id="14"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5" name="AutoShape 9"/>
          <p:cNvSpPr>
            <a:spLocks noChangeArrowheads="1"/>
          </p:cNvSpPr>
          <p:nvPr/>
        </p:nvSpPr>
        <p:spPr bwMode="auto">
          <a:xfrm rot="5400000" flipH="1">
            <a:off x="1866900" y="2406650"/>
            <a:ext cx="1905000" cy="3505200"/>
          </a:xfrm>
          <a:prstGeom prst="upArrowCallout">
            <a:avLst>
              <a:gd name="adj1" fmla="val 20843"/>
              <a:gd name="adj2" fmla="val 18875"/>
              <a:gd name="adj3" fmla="val 27413"/>
              <a:gd name="adj4" fmla="val 76542"/>
            </a:avLst>
          </a:prstGeom>
          <a:gradFill rotWithShape="1">
            <a:gsLst>
              <a:gs pos="0">
                <a:srgbClr val="CDCDFF"/>
              </a:gs>
              <a:gs pos="100000">
                <a:schemeClr val="bg1"/>
              </a:gs>
            </a:gsLst>
            <a:lin ang="5400000" scaled="1"/>
          </a:gradFill>
          <a:ln w="9525">
            <a:solidFill>
              <a:schemeClr val="accent2"/>
            </a:solidFill>
            <a:miter lim="800000"/>
            <a:headEnd/>
            <a:tailEnd/>
          </a:ln>
          <a:effectLst>
            <a:outerShdw dist="53882" dir="2700000" algn="ctr" rotWithShape="0">
              <a:srgbClr val="ADC793">
                <a:alpha val="46001"/>
              </a:srgbClr>
            </a:outerShdw>
          </a:effectLst>
        </p:spPr>
        <p:txBody>
          <a:bodyPr wrap="none" anchor="ctr"/>
          <a:lstStyle/>
          <a:p>
            <a:pPr>
              <a:defRPr/>
            </a:pPr>
            <a:endParaRPr lang="en-US"/>
          </a:p>
        </p:txBody>
      </p:sp>
      <p:sp>
        <p:nvSpPr>
          <p:cNvPr id="16387" name="Rectangle 20"/>
          <p:cNvSpPr>
            <a:spLocks noChangeArrowheads="1"/>
          </p:cNvSpPr>
          <p:nvPr/>
        </p:nvSpPr>
        <p:spPr bwMode="auto">
          <a:xfrm>
            <a:off x="457200" y="1719263"/>
            <a:ext cx="8229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r>
              <a:rPr lang="en-US" altLang="en-US" b="1">
                <a:latin typeface="Verdana" pitchFamily="34" charset="0"/>
              </a:rPr>
              <a:t>In the early years of the revolution, Lenin adopted a policy of “war communism” and took over banks, mines, factories, and railroads.</a:t>
            </a:r>
          </a:p>
        </p:txBody>
      </p:sp>
      <p:sp>
        <p:nvSpPr>
          <p:cNvPr id="16388" name="Rectangle 28"/>
          <p:cNvSpPr>
            <a:spLocks noChangeArrowheads="1"/>
          </p:cNvSpPr>
          <p:nvPr/>
        </p:nvSpPr>
        <p:spPr bwMode="auto">
          <a:xfrm>
            <a:off x="1143000" y="3273425"/>
            <a:ext cx="2743200"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a:latin typeface="Verdana" pitchFamily="34" charset="0"/>
              </a:rPr>
              <a:t>This policy brought the economy to near collapse, and many suffered.</a:t>
            </a:r>
          </a:p>
          <a:p>
            <a:pPr eaLnBrk="1" hangingPunct="1"/>
            <a:endParaRPr lang="en-US" altLang="en-US">
              <a:latin typeface="Verdana" pitchFamily="34" charset="0"/>
            </a:endParaRPr>
          </a:p>
          <a:p>
            <a:pPr eaLnBrk="1" hangingPunct="1"/>
            <a:endParaRPr lang="en-US" altLang="en-US">
              <a:latin typeface="Verdana" pitchFamily="34" charset="0"/>
            </a:endParaRPr>
          </a:p>
        </p:txBody>
      </p:sp>
      <p:sp>
        <p:nvSpPr>
          <p:cNvPr id="14342" name="Rectangle 6"/>
          <p:cNvSpPr>
            <a:spLocks noChangeArrowheads="1"/>
          </p:cNvSpPr>
          <p:nvPr/>
        </p:nvSpPr>
        <p:spPr bwMode="auto">
          <a:xfrm>
            <a:off x="4724400" y="3273425"/>
            <a:ext cx="37338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a:latin typeface="Verdana" pitchFamily="34" charset="0"/>
              </a:rPr>
              <a:t>Lenin changed course. His New Economic Policy, a compromise with capitalism, helped the economy recover.</a:t>
            </a:r>
          </a:p>
        </p:txBody>
      </p:sp>
    </p:spTree>
    <p:extLst>
      <p:ext uri="{BB962C8B-B14F-4D97-AF65-F5344CB8AC3E}">
        <p14:creationId xmlns:p14="http://schemas.microsoft.com/office/powerpoint/2010/main" val="18484502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 calcmode="lin" valueType="num">
                                      <p:cBhvr additive="base">
                                        <p:cTn id="7" dur="1000" fill="hold"/>
                                        <p:tgtEl>
                                          <p:spTgt spid="14342"/>
                                        </p:tgtEl>
                                        <p:attrNameLst>
                                          <p:attrName>ppt_x</p:attrName>
                                        </p:attrNameLst>
                                      </p:cBhvr>
                                      <p:tavLst>
                                        <p:tav tm="0">
                                          <p:val>
                                            <p:strVal val="#ppt_x"/>
                                          </p:val>
                                        </p:tav>
                                        <p:tav tm="100000">
                                          <p:val>
                                            <p:strVal val="#ppt_x"/>
                                          </p:val>
                                        </p:tav>
                                      </p:tavLst>
                                    </p:anim>
                                    <p:anim calcmode="lin" valueType="num">
                                      <p:cBhvr additive="base">
                                        <p:cTn id="8" dur="1000" fill="hold"/>
                                        <p:tgtEl>
                                          <p:spTgt spid="143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18" name="Rectangle 58"/>
          <p:cNvSpPr>
            <a:spLocks noChangeArrowheads="1"/>
          </p:cNvSpPr>
          <p:nvPr/>
        </p:nvSpPr>
        <p:spPr bwMode="auto">
          <a:xfrm>
            <a:off x="381000" y="1676400"/>
            <a:ext cx="8382000" cy="4191000"/>
          </a:xfrm>
          <a:prstGeom prst="rect">
            <a:avLst/>
          </a:prstGeom>
          <a:gradFill rotWithShape="1">
            <a:gsLst>
              <a:gs pos="0">
                <a:schemeClr val="bg1"/>
              </a:gs>
              <a:gs pos="100000">
                <a:srgbClr val="C9C9FF"/>
              </a:gs>
            </a:gsLst>
            <a:lin ang="5400000" scaled="1"/>
          </a:gradFill>
          <a:ln w="19050">
            <a:solidFill>
              <a:srgbClr val="666699"/>
            </a:solidFill>
            <a:miter lim="800000"/>
            <a:headEnd/>
            <a:tailEnd/>
          </a:ln>
          <a:effectLst>
            <a:outerShdw dist="45791" dir="3378596" algn="ctr" rotWithShape="0">
              <a:srgbClr val="ADC793">
                <a:alpha val="50000"/>
              </a:srgbClr>
            </a:outerShdw>
          </a:effectLst>
        </p:spPr>
        <p:txBody>
          <a:bodyPr wrap="none" anchor="ctr"/>
          <a:lstStyle/>
          <a:p>
            <a:pPr>
              <a:defRPr/>
            </a:pPr>
            <a:endParaRPr lang="en-US"/>
          </a:p>
        </p:txBody>
      </p:sp>
      <p:sp>
        <p:nvSpPr>
          <p:cNvPr id="17411" name="Text Box 18"/>
          <p:cNvSpPr txBox="1">
            <a:spLocks noChangeArrowheads="1"/>
          </p:cNvSpPr>
          <p:nvPr/>
        </p:nvSpPr>
        <p:spPr bwMode="auto">
          <a:xfrm>
            <a:off x="1371600" y="2697163"/>
            <a:ext cx="60960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30000"/>
              </a:spcAft>
              <a:buFontTx/>
              <a:buChar char="•"/>
            </a:pPr>
            <a:endParaRPr lang="en-US" altLang="en-US"/>
          </a:p>
          <a:p>
            <a:pPr eaLnBrk="1" hangingPunct="1">
              <a:spcAft>
                <a:spcPct val="30000"/>
              </a:spcAft>
              <a:buFontTx/>
              <a:buChar char="•"/>
            </a:pPr>
            <a:endParaRPr lang="en-US" altLang="en-US"/>
          </a:p>
        </p:txBody>
      </p:sp>
      <p:graphicFrame>
        <p:nvGraphicFramePr>
          <p:cNvPr id="15430" name="Group 70"/>
          <p:cNvGraphicFramePr>
            <a:graphicFrameLocks noGrp="1"/>
          </p:cNvGraphicFramePr>
          <p:nvPr/>
        </p:nvGraphicFramePr>
        <p:xfrm>
          <a:off x="457200" y="2362200"/>
          <a:ext cx="8229600" cy="3292475"/>
        </p:xfrm>
        <a:graphic>
          <a:graphicData uri="http://schemas.openxmlformats.org/drawingml/2006/table">
            <a:tbl>
              <a:tblPr/>
              <a:tblGrid>
                <a:gridCol w="4114800"/>
                <a:gridCol w="4114800"/>
              </a:tblGrid>
              <a:tr h="1219435">
                <a:tc>
                  <a:txBody>
                    <a:bodyPr/>
                    <a:lstStyle/>
                    <a:p>
                      <a:pPr marL="233363" marR="0" lvl="0" indent="-233363" algn="l" defTabSz="914400" rtl="0" eaLnBrk="0" fontAlgn="base" latinLnBrk="0" hangingPunct="0">
                        <a:lnSpc>
                          <a:spcPct val="100000"/>
                        </a:lnSpc>
                        <a:spcBef>
                          <a:spcPct val="20000"/>
                        </a:spcBef>
                        <a:spcAft>
                          <a:spcPct val="0"/>
                        </a:spcAft>
                        <a:buClrTx/>
                        <a:buSzPct val="80000"/>
                        <a:buFontTx/>
                        <a:buChar char="•"/>
                        <a:tabLst/>
                      </a:pPr>
                      <a:r>
                        <a:rPr kumimoji="0" lang="en-US" sz="2000" b="0" i="0" u="none" strike="noStrike" cap="none" normalizeH="0" baseline="0" dirty="0" smtClean="0">
                          <a:ln>
                            <a:noFill/>
                          </a:ln>
                          <a:solidFill>
                            <a:schemeClr val="tx1"/>
                          </a:solidFill>
                          <a:effectLst/>
                          <a:latin typeface="Verdana" pitchFamily="34" charset="0"/>
                        </a:rPr>
                        <a:t>State-controlled banks, mines, factories, and railroads</a:t>
                      </a:r>
                    </a:p>
                  </a:txBody>
                  <a:tcPr marL="137160" marR="137160" marT="137186" marB="137186" horzOverflow="overflow">
                    <a:lnL cap="flat">
                      <a:noFill/>
                    </a:lnL>
                    <a:lnR w="12700" cap="flat" cmpd="sng" algn="ctr">
                      <a:solidFill>
                        <a:srgbClr val="666699"/>
                      </a:solidFill>
                      <a:prstDash val="solid"/>
                      <a:round/>
                      <a:headEnd type="none" w="med" len="med"/>
                      <a:tailEnd type="none" w="med" len="med"/>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c>
                  <a:txBody>
                    <a:bodyPr/>
                    <a:lstStyle/>
                    <a:p>
                      <a:pPr marL="233363" marR="0" lvl="0" indent="-233363" algn="l" defTabSz="914400" rtl="0" eaLnBrk="0" fontAlgn="base" latinLnBrk="0" hangingPunct="0">
                        <a:lnSpc>
                          <a:spcPct val="100000"/>
                        </a:lnSpc>
                        <a:spcBef>
                          <a:spcPct val="20000"/>
                        </a:spcBef>
                        <a:spcAft>
                          <a:spcPct val="0"/>
                        </a:spcAft>
                        <a:buClrTx/>
                        <a:buSzPct val="80000"/>
                        <a:buFontTx/>
                        <a:buChar char="•"/>
                        <a:tabLst/>
                      </a:pPr>
                      <a:r>
                        <a:rPr kumimoji="0" lang="en-US" sz="2000" b="0" i="0" u="none" strike="noStrike" cap="none" normalizeH="0" baseline="0" smtClean="0">
                          <a:ln>
                            <a:noFill/>
                          </a:ln>
                          <a:solidFill>
                            <a:schemeClr val="tx1"/>
                          </a:solidFill>
                          <a:effectLst/>
                          <a:latin typeface="Verdana" pitchFamily="34" charset="0"/>
                        </a:rPr>
                        <a:t>State-controlled banks, trade, and large industries</a:t>
                      </a:r>
                    </a:p>
                  </a:txBody>
                  <a:tcPr marL="137160" marR="137160" marT="137186" marB="137186" horzOverflow="overflow">
                    <a:lnL w="12700" cap="flat" cmpd="sng" algn="ctr">
                      <a:solidFill>
                        <a:srgbClr val="666699"/>
                      </a:solidFill>
                      <a:prstDash val="solid"/>
                      <a:round/>
                      <a:headEnd type="none" w="med" len="med"/>
                      <a:tailEnd type="none" w="med" len="med"/>
                    </a:lnL>
                    <a:lnR cap="flat">
                      <a:noFill/>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r>
              <a:tr h="884091">
                <a:tc>
                  <a:txBody>
                    <a:bodyPr/>
                    <a:lstStyle/>
                    <a:p>
                      <a:pPr marL="233363" marR="0" lvl="0" indent="-233363" algn="l" defTabSz="914400" rtl="0" eaLnBrk="0" fontAlgn="base" latinLnBrk="0" hangingPunct="0">
                        <a:lnSpc>
                          <a:spcPct val="100000"/>
                        </a:lnSpc>
                        <a:spcBef>
                          <a:spcPct val="20000"/>
                        </a:spcBef>
                        <a:spcAft>
                          <a:spcPct val="0"/>
                        </a:spcAft>
                        <a:buClrTx/>
                        <a:buSzPct val="80000"/>
                        <a:buFontTx/>
                        <a:buChar char="•"/>
                        <a:tabLst/>
                      </a:pPr>
                      <a:r>
                        <a:rPr kumimoji="0" lang="en-US" sz="2000" b="0" i="0" u="none" strike="noStrike" cap="none" normalizeH="0" baseline="0" smtClean="0">
                          <a:ln>
                            <a:noFill/>
                          </a:ln>
                          <a:solidFill>
                            <a:schemeClr val="tx1"/>
                          </a:solidFill>
                          <a:effectLst/>
                          <a:latin typeface="Verdana" pitchFamily="34" charset="0"/>
                        </a:rPr>
                        <a:t>Small businesses forced </a:t>
                      </a:r>
                      <a:br>
                        <a:rPr kumimoji="0" lang="en-US" sz="2000" b="0" i="0" u="none" strike="noStrike" cap="none" normalizeH="0" baseline="0" smtClean="0">
                          <a:ln>
                            <a:noFill/>
                          </a:ln>
                          <a:solidFill>
                            <a:schemeClr val="tx1"/>
                          </a:solidFill>
                          <a:effectLst/>
                          <a:latin typeface="Verdana" pitchFamily="34" charset="0"/>
                        </a:rPr>
                      </a:br>
                      <a:r>
                        <a:rPr kumimoji="0" lang="en-US" sz="2000" b="0" i="0" u="none" strike="noStrike" cap="none" normalizeH="0" baseline="0" smtClean="0">
                          <a:ln>
                            <a:noFill/>
                          </a:ln>
                          <a:solidFill>
                            <a:schemeClr val="tx1"/>
                          </a:solidFill>
                          <a:effectLst/>
                          <a:latin typeface="Verdana" pitchFamily="34" charset="0"/>
                        </a:rPr>
                        <a:t>to give profits to the state</a:t>
                      </a:r>
                    </a:p>
                  </a:txBody>
                  <a:tcPr marL="137160" marR="137160" marT="137186" marB="137186" horzOverflow="overflow">
                    <a:lnL cap="flat">
                      <a:noFill/>
                    </a:lnL>
                    <a:lnR w="12700" cap="flat" cmpd="sng" algn="ctr">
                      <a:solidFill>
                        <a:srgbClr val="666699"/>
                      </a:solidFill>
                      <a:prstDash val="solid"/>
                      <a:round/>
                      <a:headEnd type="none" w="med" len="med"/>
                      <a:tailEnd type="none" w="med" len="med"/>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c>
                  <a:txBody>
                    <a:bodyPr/>
                    <a:lstStyle/>
                    <a:p>
                      <a:pPr marL="233363" marR="0" lvl="0" indent="-233363" algn="l" defTabSz="914400" rtl="0" eaLnBrk="0" fontAlgn="base" latinLnBrk="0" hangingPunct="0">
                        <a:lnSpc>
                          <a:spcPct val="100000"/>
                        </a:lnSpc>
                        <a:spcBef>
                          <a:spcPct val="20000"/>
                        </a:spcBef>
                        <a:spcAft>
                          <a:spcPct val="0"/>
                        </a:spcAft>
                        <a:buClrTx/>
                        <a:buSzPct val="80000"/>
                        <a:buFontTx/>
                        <a:buChar char="•"/>
                        <a:tabLst/>
                      </a:pPr>
                      <a:r>
                        <a:rPr kumimoji="0" lang="en-US" sz="2000" b="0" i="0" u="none" strike="noStrike" cap="none" normalizeH="0" baseline="0" smtClean="0">
                          <a:ln>
                            <a:noFill/>
                          </a:ln>
                          <a:solidFill>
                            <a:schemeClr val="tx1"/>
                          </a:solidFill>
                          <a:effectLst/>
                          <a:latin typeface="Verdana" pitchFamily="34" charset="0"/>
                        </a:rPr>
                        <a:t>Small businesses allowed </a:t>
                      </a:r>
                      <a:br>
                        <a:rPr kumimoji="0" lang="en-US" sz="2000" b="0" i="0" u="none" strike="noStrike" cap="none" normalizeH="0" baseline="0" smtClean="0">
                          <a:ln>
                            <a:noFill/>
                          </a:ln>
                          <a:solidFill>
                            <a:schemeClr val="tx1"/>
                          </a:solidFill>
                          <a:effectLst/>
                          <a:latin typeface="Verdana" pitchFamily="34" charset="0"/>
                        </a:rPr>
                      </a:br>
                      <a:r>
                        <a:rPr kumimoji="0" lang="en-US" sz="2000" b="0" i="0" u="none" strike="noStrike" cap="none" normalizeH="0" baseline="0" smtClean="0">
                          <a:ln>
                            <a:noFill/>
                          </a:ln>
                          <a:solidFill>
                            <a:schemeClr val="tx1"/>
                          </a:solidFill>
                          <a:effectLst/>
                          <a:latin typeface="Verdana" pitchFamily="34" charset="0"/>
                        </a:rPr>
                        <a:t>to keep some profits</a:t>
                      </a:r>
                    </a:p>
                  </a:txBody>
                  <a:tcPr marL="137160" marR="137160" marT="137186" marB="137186" horzOverflow="overflow">
                    <a:lnL w="12700" cap="flat" cmpd="sng" algn="ctr">
                      <a:solidFill>
                        <a:srgbClr val="666699"/>
                      </a:solidFill>
                      <a:prstDash val="solid"/>
                      <a:round/>
                      <a:headEnd type="none" w="med" len="med"/>
                      <a:tailEnd type="none" w="med" len="med"/>
                    </a:lnL>
                    <a:lnR cap="flat">
                      <a:noFill/>
                    </a:lnR>
                    <a:lnT w="12700" cap="flat" cmpd="sng" algn="ctr">
                      <a:solidFill>
                        <a:srgbClr val="666699"/>
                      </a:solidFill>
                      <a:prstDash val="solid"/>
                      <a:round/>
                      <a:headEnd type="none" w="med" len="med"/>
                      <a:tailEnd type="none" w="med" len="med"/>
                    </a:lnT>
                    <a:lnB w="12700" cap="flat" cmpd="sng" algn="ctr">
                      <a:solidFill>
                        <a:srgbClr val="666699"/>
                      </a:solidFill>
                      <a:prstDash val="solid"/>
                      <a:round/>
                      <a:headEnd type="none" w="med" len="med"/>
                      <a:tailEnd type="none" w="med" len="med"/>
                    </a:lnB>
                    <a:lnTlToBr>
                      <a:noFill/>
                    </a:lnTlToBr>
                    <a:lnBlToTr>
                      <a:noFill/>
                    </a:lnBlToTr>
                    <a:noFill/>
                  </a:tcPr>
                </a:tc>
              </a:tr>
              <a:tr h="1188949">
                <a:tc>
                  <a:txBody>
                    <a:bodyPr/>
                    <a:lstStyle/>
                    <a:p>
                      <a:pPr marL="233363" marR="0" lvl="0" indent="-233363" algn="l" defTabSz="914400" rtl="0" eaLnBrk="1" fontAlgn="base" latinLnBrk="0" hangingPunct="1">
                        <a:lnSpc>
                          <a:spcPct val="100000"/>
                        </a:lnSpc>
                        <a:spcBef>
                          <a:spcPct val="0"/>
                        </a:spcBef>
                        <a:spcAft>
                          <a:spcPct val="30000"/>
                        </a:spcAft>
                        <a:buClrTx/>
                        <a:buSzPct val="80000"/>
                        <a:buFontTx/>
                        <a:buChar char="•"/>
                        <a:tabLst/>
                      </a:pPr>
                      <a:r>
                        <a:rPr kumimoji="0" lang="en-US" sz="2000" b="0" i="0" u="none" strike="noStrike" cap="none" normalizeH="0" baseline="0" dirty="0" smtClean="0">
                          <a:ln>
                            <a:noFill/>
                          </a:ln>
                          <a:solidFill>
                            <a:schemeClr val="tx1"/>
                          </a:solidFill>
                          <a:effectLst/>
                          <a:latin typeface="Verdana" pitchFamily="34" charset="0"/>
                        </a:rPr>
                        <a:t>Farmers forced to give crops to feed the army </a:t>
                      </a:r>
                      <a:br>
                        <a:rPr kumimoji="0" lang="en-US" sz="2000" b="0" i="0" u="none" strike="noStrike" cap="none" normalizeH="0" baseline="0" dirty="0" smtClean="0">
                          <a:ln>
                            <a:noFill/>
                          </a:ln>
                          <a:solidFill>
                            <a:schemeClr val="tx1"/>
                          </a:solidFill>
                          <a:effectLst/>
                          <a:latin typeface="Verdana" pitchFamily="34" charset="0"/>
                        </a:rPr>
                      </a:br>
                      <a:r>
                        <a:rPr kumimoji="0" lang="en-US" sz="2000" b="0" i="0" u="none" strike="noStrike" cap="none" normalizeH="0" baseline="0" dirty="0" smtClean="0">
                          <a:ln>
                            <a:noFill/>
                          </a:ln>
                          <a:solidFill>
                            <a:schemeClr val="tx1"/>
                          </a:solidFill>
                          <a:effectLst/>
                          <a:latin typeface="Verdana" pitchFamily="34" charset="0"/>
                        </a:rPr>
                        <a:t>or the poor</a:t>
                      </a:r>
                    </a:p>
                  </a:txBody>
                  <a:tcPr marL="137160" marR="137160" marT="137186" marB="137186" horzOverflow="overflow">
                    <a:lnL cap="flat">
                      <a:noFill/>
                    </a:lnL>
                    <a:lnR w="12700" cap="flat" cmpd="sng" algn="ctr">
                      <a:solidFill>
                        <a:srgbClr val="666699"/>
                      </a:solidFill>
                      <a:prstDash val="solid"/>
                      <a:round/>
                      <a:headEnd type="none" w="med" len="med"/>
                      <a:tailEnd type="none" w="med" len="med"/>
                    </a:lnR>
                    <a:lnT w="12700" cap="flat" cmpd="sng" algn="ctr">
                      <a:solidFill>
                        <a:srgbClr val="666699"/>
                      </a:solidFill>
                      <a:prstDash val="solid"/>
                      <a:round/>
                      <a:headEnd type="none" w="med" len="med"/>
                      <a:tailEnd type="none" w="med" len="med"/>
                    </a:lnT>
                    <a:lnB cap="flat">
                      <a:noFill/>
                    </a:lnB>
                    <a:lnTlToBr>
                      <a:noFill/>
                    </a:lnTlToBr>
                    <a:lnBlToTr>
                      <a:noFill/>
                    </a:lnBlToTr>
                    <a:noFill/>
                  </a:tcPr>
                </a:tc>
                <a:tc>
                  <a:txBody>
                    <a:bodyPr/>
                    <a:lstStyle/>
                    <a:p>
                      <a:pPr marL="233363" marR="0" lvl="0" indent="-233363" algn="l" defTabSz="914400" rtl="0" eaLnBrk="0" fontAlgn="base" latinLnBrk="0" hangingPunct="0">
                        <a:lnSpc>
                          <a:spcPct val="100000"/>
                        </a:lnSpc>
                        <a:spcBef>
                          <a:spcPct val="20000"/>
                        </a:spcBef>
                        <a:spcAft>
                          <a:spcPct val="0"/>
                        </a:spcAft>
                        <a:buClrTx/>
                        <a:buSzPct val="80000"/>
                        <a:buFontTx/>
                        <a:buChar char="•"/>
                        <a:tabLst/>
                      </a:pPr>
                      <a:r>
                        <a:rPr kumimoji="0" lang="en-US" sz="2000" b="0" i="0" u="none" strike="noStrike" cap="none" normalizeH="0" baseline="0" smtClean="0">
                          <a:ln>
                            <a:noFill/>
                          </a:ln>
                          <a:solidFill>
                            <a:schemeClr val="tx1"/>
                          </a:solidFill>
                          <a:effectLst/>
                          <a:latin typeface="Verdana" pitchFamily="34" charset="0"/>
                        </a:rPr>
                        <a:t>Farmers allowed to sell surplus crops for profit</a:t>
                      </a:r>
                    </a:p>
                  </a:txBody>
                  <a:tcPr marL="137160" marR="137160" marT="137186" marB="137186" horzOverflow="overflow">
                    <a:lnL w="12700" cap="flat" cmpd="sng" algn="ctr">
                      <a:solidFill>
                        <a:srgbClr val="666699"/>
                      </a:solidFill>
                      <a:prstDash val="solid"/>
                      <a:round/>
                      <a:headEnd type="none" w="med" len="med"/>
                      <a:tailEnd type="none" w="med" len="med"/>
                    </a:lnL>
                    <a:lnR cap="flat">
                      <a:noFill/>
                    </a:lnR>
                    <a:lnT w="12700" cap="flat" cmpd="sng" algn="ctr">
                      <a:solidFill>
                        <a:srgbClr val="666699"/>
                      </a:solidFill>
                      <a:prstDash val="solid"/>
                      <a:round/>
                      <a:headEnd type="none" w="med" len="med"/>
                      <a:tailEnd type="none" w="med" len="med"/>
                    </a:lnT>
                    <a:lnB cap="flat">
                      <a:noFill/>
                    </a:lnB>
                    <a:lnTlToBr>
                      <a:noFill/>
                    </a:lnTlToBr>
                    <a:lnBlToTr>
                      <a:noFill/>
                    </a:lnBlToTr>
                    <a:noFill/>
                  </a:tcPr>
                </a:tc>
              </a:tr>
            </a:tbl>
          </a:graphicData>
        </a:graphic>
      </p:graphicFrame>
      <p:graphicFrame>
        <p:nvGraphicFramePr>
          <p:cNvPr id="15431" name="Group 71"/>
          <p:cNvGraphicFramePr>
            <a:graphicFrameLocks noGrp="1"/>
          </p:cNvGraphicFramePr>
          <p:nvPr/>
        </p:nvGraphicFramePr>
        <p:xfrm>
          <a:off x="457200" y="1771650"/>
          <a:ext cx="8229600" cy="577850"/>
        </p:xfrm>
        <a:graphic>
          <a:graphicData uri="http://schemas.openxmlformats.org/drawingml/2006/table">
            <a:tbl>
              <a:tblPr/>
              <a:tblGrid>
                <a:gridCol w="4114800"/>
                <a:gridCol w="4114800"/>
              </a:tblGrid>
              <a:tr h="577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accent2"/>
                          </a:solidFill>
                          <a:effectLst/>
                          <a:latin typeface="Verdana" pitchFamily="34" charset="0"/>
                        </a:rPr>
                        <a:t>War Communism</a:t>
                      </a:r>
                    </a:p>
                  </a:txBody>
                  <a:tcPr anchor="ctr" horzOverflow="overflow">
                    <a:lnL cap="flat">
                      <a:noFill/>
                    </a:lnL>
                    <a:lnR w="12700" cap="flat" cmpd="sng" algn="ctr">
                      <a:solidFill>
                        <a:srgbClr val="666699"/>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accent2"/>
                          </a:solidFill>
                          <a:effectLst/>
                          <a:latin typeface="Verdana" pitchFamily="34" charset="0"/>
                        </a:rPr>
                        <a:t>New Economic Policy</a:t>
                      </a:r>
                    </a:p>
                  </a:txBody>
                  <a:tcPr anchor="ctr" horzOverflow="overflow">
                    <a:lnL w="12700" cap="flat" cmpd="sng" algn="ctr">
                      <a:solidFill>
                        <a:srgbClr val="666699"/>
                      </a:solidFill>
                      <a:prstDash val="solid"/>
                      <a:round/>
                      <a:headEnd type="none" w="med" len="med"/>
                      <a:tailEnd type="none" w="med" len="med"/>
                    </a:lnL>
                    <a:lnR cap="flat">
                      <a:noFill/>
                    </a:lnR>
                    <a:lnT cap="flat">
                      <a:noFill/>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1466195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
          <p:cNvSpPr>
            <a:spLocks noChangeArrowheads="1"/>
          </p:cNvSpPr>
          <p:nvPr/>
        </p:nvSpPr>
        <p:spPr bwMode="auto">
          <a:xfrm>
            <a:off x="838200" y="1828800"/>
            <a:ext cx="7848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b="1">
                <a:latin typeface="Verdana" pitchFamily="34" charset="0"/>
              </a:rPr>
              <a:t>In 1922, Lenin united Russian lands into the Union of </a:t>
            </a:r>
            <a:r>
              <a:rPr lang="en-US" altLang="en-US" b="1">
                <a:solidFill>
                  <a:srgbClr val="FF0000"/>
                </a:solidFill>
                <a:latin typeface="Verdana" pitchFamily="34" charset="0"/>
              </a:rPr>
              <a:t>Soviet</a:t>
            </a:r>
            <a:r>
              <a:rPr lang="en-US" altLang="en-US" b="1">
                <a:latin typeface="Verdana" pitchFamily="34" charset="0"/>
              </a:rPr>
              <a:t> Socialist Republics and adopted a new constitution.</a:t>
            </a:r>
          </a:p>
          <a:p>
            <a:pPr eaLnBrk="1" hangingPunct="1">
              <a:spcAft>
                <a:spcPct val="60000"/>
              </a:spcAft>
            </a:pPr>
            <a:endParaRPr lang="en-US" altLang="en-US">
              <a:latin typeface="Verdana" pitchFamily="34" charset="0"/>
            </a:endParaRPr>
          </a:p>
        </p:txBody>
      </p:sp>
      <p:sp>
        <p:nvSpPr>
          <p:cNvPr id="18435" name="Text Box 15"/>
          <p:cNvSpPr txBox="1">
            <a:spLocks noChangeArrowheads="1"/>
          </p:cNvSpPr>
          <p:nvPr/>
        </p:nvSpPr>
        <p:spPr bwMode="auto">
          <a:xfrm>
            <a:off x="838200" y="3194050"/>
            <a:ext cx="7820025"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Clr>
                <a:schemeClr val="tx1"/>
              </a:buClr>
              <a:buSzPct val="80000"/>
              <a:buFontTx/>
              <a:buChar char="•"/>
            </a:pPr>
            <a:r>
              <a:rPr lang="en-US" altLang="en-US">
                <a:latin typeface="Verdana" pitchFamily="34" charset="0"/>
              </a:rPr>
              <a:t>The government had an elected legislature.</a:t>
            </a:r>
          </a:p>
          <a:p>
            <a:pPr eaLnBrk="1" hangingPunct="1">
              <a:spcAft>
                <a:spcPct val="60000"/>
              </a:spcAft>
              <a:buClr>
                <a:schemeClr val="tx1"/>
              </a:buClr>
              <a:buSzPct val="80000"/>
              <a:buFontTx/>
              <a:buChar char="•"/>
            </a:pPr>
            <a:r>
              <a:rPr lang="en-US" altLang="en-US">
                <a:latin typeface="Verdana" pitchFamily="34" charset="0"/>
              </a:rPr>
              <a:t>Citizens were given the right to vote.</a:t>
            </a:r>
          </a:p>
          <a:p>
            <a:pPr eaLnBrk="1" hangingPunct="1">
              <a:spcAft>
                <a:spcPct val="60000"/>
              </a:spcAft>
              <a:buClr>
                <a:schemeClr val="tx1"/>
              </a:buClr>
              <a:buSzPct val="80000"/>
              <a:buFontTx/>
              <a:buChar char="•"/>
            </a:pPr>
            <a:r>
              <a:rPr lang="en-US" altLang="en-US">
                <a:latin typeface="Verdana" pitchFamily="34" charset="0"/>
              </a:rPr>
              <a:t>Workers were given control of the means of production. </a:t>
            </a:r>
          </a:p>
        </p:txBody>
      </p:sp>
    </p:spTree>
    <p:extLst>
      <p:ext uri="{BB962C8B-B14F-4D97-AF65-F5344CB8AC3E}">
        <p14:creationId xmlns:p14="http://schemas.microsoft.com/office/powerpoint/2010/main" val="21802010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6"/>
          <p:cNvSpPr txBox="1">
            <a:spLocks noChangeArrowheads="1"/>
          </p:cNvSpPr>
          <p:nvPr/>
        </p:nvSpPr>
        <p:spPr bwMode="auto">
          <a:xfrm>
            <a:off x="457200" y="1501775"/>
            <a:ext cx="8229600" cy="129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spcAft>
                <a:spcPct val="60000"/>
              </a:spcAft>
            </a:pPr>
            <a:r>
              <a:rPr lang="en-US" altLang="en-US" b="1">
                <a:latin typeface="Verdana" pitchFamily="34" charset="0"/>
              </a:rPr>
              <a:t>Realizing that there was no </a:t>
            </a:r>
            <a:r>
              <a:rPr lang="en-US" altLang="en-US" b="1">
                <a:solidFill>
                  <a:srgbClr val="FF0000"/>
                </a:solidFill>
                <a:latin typeface="Verdana" pitchFamily="34" charset="0"/>
              </a:rPr>
              <a:t>proletariat</a:t>
            </a:r>
            <a:r>
              <a:rPr lang="en-US" altLang="en-US" b="1">
                <a:latin typeface="Verdana" pitchFamily="34" charset="0"/>
              </a:rPr>
              <a:t> in Russia, Lenin created a government where the Communists were the leaders, not the people.</a:t>
            </a:r>
          </a:p>
        </p:txBody>
      </p:sp>
      <p:sp>
        <p:nvSpPr>
          <p:cNvPr id="19459" name="Rectangle 14"/>
          <p:cNvSpPr>
            <a:spLocks noChangeArrowheads="1"/>
          </p:cNvSpPr>
          <p:nvPr/>
        </p:nvSpPr>
        <p:spPr bwMode="auto">
          <a:xfrm>
            <a:off x="838200" y="2825750"/>
            <a:ext cx="7924800"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7013" indent="-227013"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Clr>
                <a:schemeClr val="tx1"/>
              </a:buClr>
              <a:buSzPct val="80000"/>
              <a:buFontTx/>
              <a:buChar char="•"/>
            </a:pPr>
            <a:r>
              <a:rPr lang="en-US" altLang="en-US">
                <a:latin typeface="Verdana" pitchFamily="34" charset="0"/>
              </a:rPr>
              <a:t>Russians lived in fear of secret police and prison camps.</a:t>
            </a:r>
          </a:p>
          <a:p>
            <a:pPr eaLnBrk="1" hangingPunct="1">
              <a:spcAft>
                <a:spcPct val="60000"/>
              </a:spcAft>
              <a:buClr>
                <a:schemeClr val="tx1"/>
              </a:buClr>
              <a:buSzPct val="80000"/>
              <a:buFontTx/>
              <a:buChar char="•"/>
            </a:pPr>
            <a:r>
              <a:rPr lang="en-US" altLang="en-US">
                <a:solidFill>
                  <a:srgbClr val="0033CC"/>
                </a:solidFill>
                <a:latin typeface="Verdana" pitchFamily="34" charset="0"/>
              </a:rPr>
              <a:t>Lenin died in 1924. His successor, Joseph Stalin, would prove to be a more ruthless dictator than any of those before him.</a:t>
            </a:r>
          </a:p>
        </p:txBody>
      </p:sp>
    </p:spTree>
    <p:extLst>
      <p:ext uri="{BB962C8B-B14F-4D97-AF65-F5344CB8AC3E}">
        <p14:creationId xmlns:p14="http://schemas.microsoft.com/office/powerpoint/2010/main" val="38698121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4"/>
          <p:cNvSpPr>
            <a:spLocks noChangeArrowheads="1"/>
          </p:cNvSpPr>
          <p:nvPr/>
        </p:nvSpPr>
        <p:spPr bwMode="auto">
          <a:xfrm>
            <a:off x="1685925" y="4594225"/>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altLang="en-US" sz="1400"/>
          </a:p>
        </p:txBody>
      </p:sp>
      <p:sp>
        <p:nvSpPr>
          <p:cNvPr id="6147" name="Text Box 9"/>
          <p:cNvSpPr txBox="1">
            <a:spLocks noChangeArrowheads="1"/>
          </p:cNvSpPr>
          <p:nvPr/>
        </p:nvSpPr>
        <p:spPr bwMode="auto">
          <a:xfrm>
            <a:off x="985838" y="18288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altLang="en-US" b="1"/>
          </a:p>
        </p:txBody>
      </p:sp>
      <p:sp>
        <p:nvSpPr>
          <p:cNvPr id="6148" name="Rectangle 20"/>
          <p:cNvSpPr>
            <a:spLocks noChangeArrowheads="1"/>
          </p:cNvSpPr>
          <p:nvPr/>
        </p:nvSpPr>
        <p:spPr bwMode="auto">
          <a:xfrm>
            <a:off x="1216025" y="1719263"/>
            <a:ext cx="6935788"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b="1">
                <a:latin typeface="Verdana" pitchFamily="34" charset="0"/>
              </a:rPr>
              <a:t>How did two revolutions and a civil war bring about Communist control of Russia?</a:t>
            </a:r>
          </a:p>
        </p:txBody>
      </p:sp>
      <p:sp>
        <p:nvSpPr>
          <p:cNvPr id="4101" name="Text Box 13"/>
          <p:cNvSpPr txBox="1">
            <a:spLocks noChangeArrowheads="1"/>
          </p:cNvSpPr>
          <p:nvPr/>
        </p:nvSpPr>
        <p:spPr bwMode="auto">
          <a:xfrm>
            <a:off x="1216025" y="2771775"/>
            <a:ext cx="7470775"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ts val="1588"/>
              </a:spcAft>
            </a:pPr>
            <a:r>
              <a:rPr lang="en-US" altLang="en-US">
                <a:latin typeface="Verdana" pitchFamily="34" charset="0"/>
              </a:rPr>
              <a:t>During the war years, Russia faced increased problems at home. Initially, the goals of the revolution were to end the war and solve the problems that the Revolution of 1905 had not.</a:t>
            </a:r>
          </a:p>
          <a:p>
            <a:pPr eaLnBrk="1" hangingPunct="1">
              <a:spcAft>
                <a:spcPts val="1588"/>
              </a:spcAft>
            </a:pPr>
            <a:r>
              <a:rPr lang="en-US" altLang="en-US">
                <a:solidFill>
                  <a:srgbClr val="0033CC"/>
                </a:solidFill>
                <a:latin typeface="Verdana" pitchFamily="34" charset="0"/>
              </a:rPr>
              <a:t>The March Revolution brought the overthrow of </a:t>
            </a:r>
            <a:br>
              <a:rPr lang="en-US" altLang="en-US">
                <a:solidFill>
                  <a:srgbClr val="0033CC"/>
                </a:solidFill>
                <a:latin typeface="Verdana" pitchFamily="34" charset="0"/>
              </a:rPr>
            </a:br>
            <a:r>
              <a:rPr lang="en-US" altLang="en-US">
                <a:solidFill>
                  <a:srgbClr val="0033CC"/>
                </a:solidFill>
                <a:latin typeface="Verdana" pitchFamily="34" charset="0"/>
              </a:rPr>
              <a:t>the tsar and the November Revolution brought </a:t>
            </a:r>
            <a:br>
              <a:rPr lang="en-US" altLang="en-US">
                <a:solidFill>
                  <a:srgbClr val="0033CC"/>
                </a:solidFill>
                <a:latin typeface="Verdana" pitchFamily="34" charset="0"/>
              </a:rPr>
            </a:br>
            <a:r>
              <a:rPr lang="en-US" altLang="en-US">
                <a:solidFill>
                  <a:srgbClr val="0033CC"/>
                </a:solidFill>
                <a:latin typeface="Verdana" pitchFamily="34" charset="0"/>
              </a:rPr>
              <a:t>the end of the provisional government. Lenin and his successor, Stalin, created a Communist Russia.</a:t>
            </a:r>
          </a:p>
        </p:txBody>
      </p:sp>
      <p:pic>
        <p:nvPicPr>
          <p:cNvPr id="6150" name="Picture 15" descr="HSUS09_EQ_logoSm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831975"/>
            <a:ext cx="558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97124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additive="base">
                                        <p:cTn id="7" dur="1000" fill="hold"/>
                                        <p:tgtEl>
                                          <p:spTgt spid="410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4101">
                                            <p:txEl>
                                              <p:pRg st="0" end="0"/>
                                            </p:txEl>
                                          </p:spTgt>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000"/>
                            </p:stCondLst>
                            <p:childTnLst>
                              <p:par>
                                <p:cTn id="10" presetID="2" presetClass="entr" presetSubtype="4" fill="hold" nodeType="afterEffect">
                                  <p:stCondLst>
                                    <p:cond delay="1000"/>
                                  </p:stCondLst>
                                  <p:childTnLst>
                                    <p:set>
                                      <p:cBhvr>
                                        <p:cTn id="11" dur="1" fill="hold">
                                          <p:stCondLst>
                                            <p:cond delay="0"/>
                                          </p:stCondLst>
                                        </p:cTn>
                                        <p:tgtEl>
                                          <p:spTgt spid="4101">
                                            <p:txEl>
                                              <p:pRg st="1" end="1"/>
                                            </p:txEl>
                                          </p:spTgt>
                                        </p:tgtEl>
                                        <p:attrNameLst>
                                          <p:attrName>style.visibility</p:attrName>
                                        </p:attrNameLst>
                                      </p:cBhvr>
                                      <p:to>
                                        <p:strVal val="visible"/>
                                      </p:to>
                                    </p:set>
                                    <p:anim calcmode="lin" valueType="num">
                                      <p:cBhvr additive="base">
                                        <p:cTn id="12" dur="1000" fill="hold"/>
                                        <p:tgtEl>
                                          <p:spTgt spid="4101">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410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26-5</a:t>
            </a:r>
            <a:br>
              <a:rPr lang="en-US" dirty="0" smtClean="0"/>
            </a:br>
            <a:r>
              <a:rPr lang="en-US" dirty="0" smtClean="0"/>
              <a:t>Revolution and Civil War in Russia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3105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9"/>
          <p:cNvSpPr txBox="1">
            <a:spLocks noChangeArrowheads="1"/>
          </p:cNvSpPr>
          <p:nvPr/>
        </p:nvSpPr>
        <p:spPr bwMode="auto">
          <a:xfrm>
            <a:off x="985838" y="22098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altLang="en-US" b="1">
              <a:latin typeface="Verdana" pitchFamily="34" charset="0"/>
            </a:endParaRPr>
          </a:p>
        </p:txBody>
      </p:sp>
      <p:sp>
        <p:nvSpPr>
          <p:cNvPr id="7171" name="Text Box 19"/>
          <p:cNvSpPr txBox="1">
            <a:spLocks noChangeArrowheads="1"/>
          </p:cNvSpPr>
          <p:nvPr/>
        </p:nvSpPr>
        <p:spPr bwMode="auto">
          <a:xfrm>
            <a:off x="3429000" y="3097213"/>
            <a:ext cx="52578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SzPct val="80000"/>
              <a:buFontTx/>
              <a:buChar char="•"/>
            </a:pPr>
            <a:r>
              <a:rPr lang="en-US" altLang="en-US">
                <a:latin typeface="Verdana" pitchFamily="34" charset="0"/>
              </a:rPr>
              <a:t>Rulers lived in luxury while their people lived in poverty. </a:t>
            </a:r>
          </a:p>
          <a:p>
            <a:pPr eaLnBrk="1" hangingPunct="1">
              <a:spcAft>
                <a:spcPct val="60000"/>
              </a:spcAft>
              <a:buSzPct val="80000"/>
              <a:buFontTx/>
              <a:buChar char="•"/>
            </a:pPr>
            <a:r>
              <a:rPr lang="en-US" altLang="en-US">
                <a:latin typeface="Verdana" pitchFamily="34" charset="0"/>
              </a:rPr>
              <a:t>Corruption was rampant. </a:t>
            </a:r>
          </a:p>
          <a:p>
            <a:pPr eaLnBrk="1" hangingPunct="1">
              <a:spcAft>
                <a:spcPct val="60000"/>
              </a:spcAft>
              <a:buSzPct val="80000"/>
              <a:buFontTx/>
              <a:buChar char="•"/>
            </a:pPr>
            <a:r>
              <a:rPr lang="en-US" altLang="en-US">
                <a:latin typeface="Verdana" pitchFamily="34" charset="0"/>
              </a:rPr>
              <a:t>The Duma had no real power.</a:t>
            </a:r>
          </a:p>
        </p:txBody>
      </p:sp>
      <p:sp>
        <p:nvSpPr>
          <p:cNvPr id="7172" name="TextBox 8"/>
          <p:cNvSpPr txBox="1">
            <a:spLocks noChangeArrowheads="1"/>
          </p:cNvSpPr>
          <p:nvPr/>
        </p:nvSpPr>
        <p:spPr bwMode="auto">
          <a:xfrm>
            <a:off x="673100" y="5702300"/>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ctr" eaLnBrk="1" hangingPunct="1"/>
            <a:r>
              <a:rPr lang="en-US" altLang="en-US" sz="1800">
                <a:latin typeface="Verdana" pitchFamily="34" charset="0"/>
              </a:rPr>
              <a:t>Tsar Nicholas II</a:t>
            </a:r>
          </a:p>
        </p:txBody>
      </p:sp>
      <p:pic>
        <p:nvPicPr>
          <p:cNvPr id="7173" name="Picture 10" descr="WH-Ch26_S5_TsarNichol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1447800"/>
            <a:ext cx="2687638"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20"/>
          <p:cNvSpPr>
            <a:spLocks noChangeArrowheads="1"/>
          </p:cNvSpPr>
          <p:nvPr/>
        </p:nvSpPr>
        <p:spPr bwMode="auto">
          <a:xfrm>
            <a:off x="2895600" y="1495425"/>
            <a:ext cx="60198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b="1">
                <a:latin typeface="Verdana" pitchFamily="34" charset="0"/>
              </a:rPr>
              <a:t>Despite talk of reform after the Revolution of 1905, Tsar Nicholas </a:t>
            </a:r>
            <a:br>
              <a:rPr lang="en-US" altLang="en-US" b="1">
                <a:latin typeface="Verdana" pitchFamily="34" charset="0"/>
              </a:rPr>
            </a:br>
            <a:r>
              <a:rPr lang="en-US" altLang="en-US" b="1">
                <a:latin typeface="Verdana" pitchFamily="34" charset="0"/>
              </a:rPr>
              <a:t>did little to solve Russia’s problems. </a:t>
            </a:r>
          </a:p>
        </p:txBody>
      </p:sp>
    </p:spTree>
    <p:extLst>
      <p:ext uri="{BB962C8B-B14F-4D97-AF65-F5344CB8AC3E}">
        <p14:creationId xmlns:p14="http://schemas.microsoft.com/office/powerpoint/2010/main" val="1874421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4"/>
          <p:cNvSpPr>
            <a:spLocks noChangeArrowheads="1"/>
          </p:cNvSpPr>
          <p:nvPr/>
        </p:nvSpPr>
        <p:spPr bwMode="auto">
          <a:xfrm>
            <a:off x="1685925" y="5051425"/>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altLang="en-US" sz="1400"/>
          </a:p>
        </p:txBody>
      </p:sp>
      <p:sp>
        <p:nvSpPr>
          <p:cNvPr id="8195" name="Text Box 9"/>
          <p:cNvSpPr txBox="1">
            <a:spLocks noChangeArrowheads="1"/>
          </p:cNvSpPr>
          <p:nvPr/>
        </p:nvSpPr>
        <p:spPr bwMode="auto">
          <a:xfrm>
            <a:off x="985838" y="22860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buFontTx/>
              <a:buChar char="•"/>
            </a:pPr>
            <a:endParaRPr lang="en-US" altLang="en-US" b="1"/>
          </a:p>
          <a:p>
            <a:pPr eaLnBrk="1" hangingPunct="1">
              <a:buFontTx/>
              <a:buChar char="•"/>
            </a:pPr>
            <a:endParaRPr lang="en-US" altLang="en-US" b="1"/>
          </a:p>
        </p:txBody>
      </p:sp>
      <p:sp>
        <p:nvSpPr>
          <p:cNvPr id="8196" name="Rectangle 20"/>
          <p:cNvSpPr>
            <a:spLocks noChangeArrowheads="1"/>
          </p:cNvSpPr>
          <p:nvPr/>
        </p:nvSpPr>
        <p:spPr bwMode="auto">
          <a:xfrm>
            <a:off x="838200" y="1716088"/>
            <a:ext cx="7848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b="1">
                <a:latin typeface="Verdana" pitchFamily="34" charset="0"/>
              </a:rPr>
              <a:t>WWI united many Russians, but the war strained the country’s mismanaged resources.</a:t>
            </a:r>
          </a:p>
          <a:p>
            <a:pPr eaLnBrk="1" hangingPunct="1"/>
            <a:endParaRPr lang="en-US" altLang="en-US">
              <a:latin typeface="Verdana" pitchFamily="34" charset="0"/>
            </a:endParaRPr>
          </a:p>
        </p:txBody>
      </p:sp>
      <p:sp>
        <p:nvSpPr>
          <p:cNvPr id="8197" name="Text Box 15"/>
          <p:cNvSpPr txBox="1">
            <a:spLocks noChangeArrowheads="1"/>
          </p:cNvSpPr>
          <p:nvPr/>
        </p:nvSpPr>
        <p:spPr bwMode="auto">
          <a:xfrm>
            <a:off x="838200" y="2736850"/>
            <a:ext cx="7848600"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7013" indent="-227013"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SzPct val="80000"/>
              <a:buFontTx/>
              <a:buChar char="•"/>
            </a:pPr>
            <a:r>
              <a:rPr lang="en-US" altLang="en-US">
                <a:latin typeface="Verdana" pitchFamily="34" charset="0"/>
              </a:rPr>
              <a:t>Factories couldn’t produce enough military supplies.</a:t>
            </a:r>
          </a:p>
          <a:p>
            <a:pPr eaLnBrk="1" hangingPunct="1">
              <a:spcAft>
                <a:spcPct val="60000"/>
              </a:spcAft>
              <a:buSzPct val="80000"/>
              <a:buFontTx/>
              <a:buChar char="•"/>
            </a:pPr>
            <a:r>
              <a:rPr lang="en-US" altLang="en-US">
                <a:latin typeface="Verdana" pitchFamily="34" charset="0"/>
              </a:rPr>
              <a:t>The transportation system couldn’t deliver food </a:t>
            </a:r>
            <a:br>
              <a:rPr lang="en-US" altLang="en-US">
                <a:latin typeface="Verdana" pitchFamily="34" charset="0"/>
              </a:rPr>
            </a:br>
            <a:r>
              <a:rPr lang="en-US" altLang="en-US">
                <a:latin typeface="Verdana" pitchFamily="34" charset="0"/>
              </a:rPr>
              <a:t>and supplies to the battlefields.</a:t>
            </a:r>
          </a:p>
          <a:p>
            <a:pPr eaLnBrk="1" hangingPunct="1">
              <a:spcAft>
                <a:spcPct val="60000"/>
              </a:spcAft>
              <a:buSzPct val="80000"/>
              <a:buFontTx/>
              <a:buChar char="•"/>
            </a:pPr>
            <a:r>
              <a:rPr lang="en-US" altLang="en-US">
                <a:latin typeface="Verdana" pitchFamily="34" charset="0"/>
              </a:rPr>
              <a:t>Many soldiers had no guns and no ammunition.</a:t>
            </a:r>
          </a:p>
          <a:p>
            <a:pPr eaLnBrk="1" hangingPunct="1">
              <a:spcAft>
                <a:spcPct val="60000"/>
              </a:spcAft>
              <a:buClr>
                <a:schemeClr val="tx1"/>
              </a:buClr>
              <a:buSzPct val="80000"/>
              <a:buFontTx/>
              <a:buChar char="•"/>
            </a:pPr>
            <a:r>
              <a:rPr lang="en-US" altLang="en-US">
                <a:solidFill>
                  <a:srgbClr val="0033CC"/>
                </a:solidFill>
                <a:latin typeface="Verdana" pitchFamily="34" charset="0"/>
              </a:rPr>
              <a:t>Millions of soldiers died.</a:t>
            </a:r>
          </a:p>
        </p:txBody>
      </p:sp>
    </p:spTree>
    <p:extLst>
      <p:ext uri="{BB962C8B-B14F-4D97-AF65-F5344CB8AC3E}">
        <p14:creationId xmlns:p14="http://schemas.microsoft.com/office/powerpoint/2010/main" val="12194966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9"/>
          <p:cNvSpPr txBox="1">
            <a:spLocks noChangeArrowheads="1"/>
          </p:cNvSpPr>
          <p:nvPr/>
        </p:nvSpPr>
        <p:spPr bwMode="auto">
          <a:xfrm>
            <a:off x="985838" y="18288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FontTx/>
              <a:buChar char="•"/>
            </a:pPr>
            <a:endParaRPr lang="en-US" altLang="en-US" b="1">
              <a:latin typeface="Verdana" pitchFamily="34" charset="0"/>
            </a:endParaRPr>
          </a:p>
          <a:p>
            <a:pPr eaLnBrk="1" hangingPunct="1">
              <a:spcAft>
                <a:spcPct val="60000"/>
              </a:spcAft>
            </a:pPr>
            <a:endParaRPr lang="en-US" altLang="en-US" b="1">
              <a:latin typeface="Verdana" pitchFamily="34" charset="0"/>
            </a:endParaRPr>
          </a:p>
        </p:txBody>
      </p:sp>
      <p:sp>
        <p:nvSpPr>
          <p:cNvPr id="9219" name="Text Box 15"/>
          <p:cNvSpPr txBox="1">
            <a:spLocks noChangeArrowheads="1"/>
          </p:cNvSpPr>
          <p:nvPr/>
        </p:nvSpPr>
        <p:spPr bwMode="auto">
          <a:xfrm>
            <a:off x="838200" y="1724025"/>
            <a:ext cx="74676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b="1">
                <a:latin typeface="Verdana" pitchFamily="34" charset="0"/>
              </a:rPr>
              <a:t>People lost confidence in the government.</a:t>
            </a:r>
          </a:p>
        </p:txBody>
      </p:sp>
      <p:sp>
        <p:nvSpPr>
          <p:cNvPr id="9220" name="Text Box 15"/>
          <p:cNvSpPr txBox="1">
            <a:spLocks noChangeArrowheads="1"/>
          </p:cNvSpPr>
          <p:nvPr/>
        </p:nvSpPr>
        <p:spPr bwMode="auto">
          <a:xfrm>
            <a:off x="838200" y="2438400"/>
            <a:ext cx="7467600" cy="362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Clr>
                <a:schemeClr val="tx1"/>
              </a:buClr>
              <a:buSzPct val="80000"/>
              <a:buFont typeface="Verdana" pitchFamily="34" charset="0"/>
              <a:buChar char="•"/>
            </a:pPr>
            <a:r>
              <a:rPr lang="en-US" altLang="en-US">
                <a:solidFill>
                  <a:srgbClr val="0033CC"/>
                </a:solidFill>
                <a:latin typeface="Verdana" pitchFamily="34" charset="0"/>
              </a:rPr>
              <a:t>Tsar Nicholas traveled to the front but proved to be a poor military leader. </a:t>
            </a:r>
          </a:p>
          <a:p>
            <a:pPr eaLnBrk="1" hangingPunct="1">
              <a:spcAft>
                <a:spcPct val="60000"/>
              </a:spcAft>
              <a:buClr>
                <a:schemeClr val="tx1"/>
              </a:buClr>
              <a:buSzPct val="80000"/>
              <a:buFont typeface="Verdana" pitchFamily="34" charset="0"/>
              <a:buChar char="•"/>
            </a:pPr>
            <a:r>
              <a:rPr lang="en-US" altLang="en-US">
                <a:solidFill>
                  <a:srgbClr val="0033CC"/>
                </a:solidFill>
                <a:latin typeface="Verdana" pitchFamily="34" charset="0"/>
              </a:rPr>
              <a:t>Tsarina Alexandra ignored continued food and fuel shortages at home.</a:t>
            </a:r>
          </a:p>
          <a:p>
            <a:pPr eaLnBrk="1" hangingPunct="1">
              <a:spcAft>
                <a:spcPct val="60000"/>
              </a:spcAft>
              <a:buClr>
                <a:schemeClr val="tx1"/>
              </a:buClr>
              <a:buSzPct val="80000"/>
              <a:buFont typeface="Verdana" pitchFamily="34" charset="0"/>
              <a:buChar char="•"/>
            </a:pPr>
            <a:r>
              <a:rPr lang="en-US" altLang="en-US">
                <a:latin typeface="Verdana" pitchFamily="34" charset="0"/>
              </a:rPr>
              <a:t>The tsarina’s reliance on the “mad monk” Rasputin further eroded public confidence in the government. </a:t>
            </a:r>
          </a:p>
          <a:p>
            <a:pPr eaLnBrk="1" hangingPunct="1">
              <a:spcAft>
                <a:spcPct val="60000"/>
              </a:spcAft>
              <a:buClr>
                <a:schemeClr val="tx1"/>
              </a:buClr>
              <a:buSzPct val="80000"/>
              <a:buFont typeface="Verdana" pitchFamily="34" charset="0"/>
              <a:buChar char="•"/>
            </a:pPr>
            <a:endParaRPr lang="en-US" altLang="en-US">
              <a:latin typeface="Verdana" pitchFamily="34" charset="0"/>
            </a:endParaRPr>
          </a:p>
        </p:txBody>
      </p:sp>
    </p:spTree>
    <p:extLst>
      <p:ext uri="{BB962C8B-B14F-4D97-AF65-F5344CB8AC3E}">
        <p14:creationId xmlns:p14="http://schemas.microsoft.com/office/powerpoint/2010/main" val="12883716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9"/>
          <p:cNvSpPr txBox="1">
            <a:spLocks noChangeArrowheads="1"/>
          </p:cNvSpPr>
          <p:nvPr/>
        </p:nvSpPr>
        <p:spPr bwMode="auto">
          <a:xfrm>
            <a:off x="985838" y="18288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buFontTx/>
              <a:buChar char="•"/>
            </a:pPr>
            <a:endParaRPr lang="en-US" altLang="en-US" b="1"/>
          </a:p>
          <a:p>
            <a:pPr eaLnBrk="1" hangingPunct="1"/>
            <a:endParaRPr lang="en-US" altLang="en-US" b="1"/>
          </a:p>
        </p:txBody>
      </p:sp>
      <p:sp>
        <p:nvSpPr>
          <p:cNvPr id="10243" name="Rectangle 20"/>
          <p:cNvSpPr>
            <a:spLocks noChangeArrowheads="1"/>
          </p:cNvSpPr>
          <p:nvPr/>
        </p:nvSpPr>
        <p:spPr bwMode="auto">
          <a:xfrm>
            <a:off x="5638800" y="1717675"/>
            <a:ext cx="3048000" cy="213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b="1">
                <a:latin typeface="Verdana" pitchFamily="34" charset="0"/>
              </a:rPr>
              <a:t>In March, 1917, workers went on strike, and people filled the streets chanting, “Bread, bread!” </a:t>
            </a:r>
          </a:p>
        </p:txBody>
      </p:sp>
      <p:pic>
        <p:nvPicPr>
          <p:cNvPr id="10244" name="Picture 7" descr="WH-Ch26_S5_Strik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831975"/>
            <a:ext cx="5011738" cy="352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26551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0"/>
          <p:cNvSpPr>
            <a:spLocks noChangeArrowheads="1"/>
          </p:cNvSpPr>
          <p:nvPr/>
        </p:nvSpPr>
        <p:spPr bwMode="auto">
          <a:xfrm>
            <a:off x="838200" y="1712913"/>
            <a:ext cx="746760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b="1">
                <a:latin typeface="Verdana" pitchFamily="34" charset="0"/>
              </a:rPr>
              <a:t>With disaster on the battlefield and protests at home, Nicholas abdicated.</a:t>
            </a:r>
          </a:p>
        </p:txBody>
      </p:sp>
      <p:sp>
        <p:nvSpPr>
          <p:cNvPr id="9227" name="AutoShape 11"/>
          <p:cNvSpPr>
            <a:spLocks noChangeArrowheads="1"/>
          </p:cNvSpPr>
          <p:nvPr/>
        </p:nvSpPr>
        <p:spPr bwMode="auto">
          <a:xfrm rot="5400000" flipH="1">
            <a:off x="1943100" y="1879600"/>
            <a:ext cx="1981200" cy="4191000"/>
          </a:xfrm>
          <a:prstGeom prst="upArrowCallout">
            <a:avLst>
              <a:gd name="adj1" fmla="val 20833"/>
              <a:gd name="adj2" fmla="val 18875"/>
              <a:gd name="adj3" fmla="val 18275"/>
              <a:gd name="adj4" fmla="val 86102"/>
            </a:avLst>
          </a:prstGeom>
          <a:gradFill rotWithShape="1">
            <a:gsLst>
              <a:gs pos="0">
                <a:srgbClr val="CDCDFF"/>
              </a:gs>
              <a:gs pos="100000">
                <a:schemeClr val="bg1"/>
              </a:gs>
            </a:gsLst>
            <a:lin ang="5400000" scaled="1"/>
          </a:gradFill>
          <a:ln w="9525">
            <a:solidFill>
              <a:schemeClr val="accent2"/>
            </a:solidFill>
            <a:miter lim="800000"/>
            <a:headEnd/>
            <a:tailEnd/>
          </a:ln>
          <a:effectLst>
            <a:outerShdw dist="53882" dir="2700000" algn="ctr" rotWithShape="0">
              <a:srgbClr val="ADC793">
                <a:alpha val="46001"/>
              </a:srgbClr>
            </a:outerShdw>
          </a:effectLst>
        </p:spPr>
        <p:txBody>
          <a:bodyPr wrap="none" anchor="ctr"/>
          <a:lstStyle/>
          <a:p>
            <a:pPr>
              <a:defRPr/>
            </a:pPr>
            <a:endParaRPr lang="en-US"/>
          </a:p>
        </p:txBody>
      </p:sp>
      <p:sp>
        <p:nvSpPr>
          <p:cNvPr id="11268" name="Text Box 12"/>
          <p:cNvSpPr txBox="1">
            <a:spLocks noChangeArrowheads="1"/>
          </p:cNvSpPr>
          <p:nvPr/>
        </p:nvSpPr>
        <p:spPr bwMode="auto">
          <a:xfrm>
            <a:off x="914400" y="3060700"/>
            <a:ext cx="3657600"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a:latin typeface="Verdana" pitchFamily="34" charset="0"/>
              </a:rPr>
              <a:t>The Duma set up a temporary government and began to write a constitution to create </a:t>
            </a:r>
            <a:br>
              <a:rPr lang="en-US" altLang="en-US">
                <a:latin typeface="Verdana" pitchFamily="34" charset="0"/>
              </a:rPr>
            </a:br>
            <a:r>
              <a:rPr lang="en-US" altLang="en-US">
                <a:latin typeface="Verdana" pitchFamily="34" charset="0"/>
              </a:rPr>
              <a:t>a Russian republic. </a:t>
            </a:r>
          </a:p>
        </p:txBody>
      </p:sp>
      <p:grpSp>
        <p:nvGrpSpPr>
          <p:cNvPr id="2" name="Group 18"/>
          <p:cNvGrpSpPr>
            <a:grpSpLocks/>
          </p:cNvGrpSpPr>
          <p:nvPr/>
        </p:nvGrpSpPr>
        <p:grpSpPr bwMode="auto">
          <a:xfrm>
            <a:off x="5029200" y="2984500"/>
            <a:ext cx="3276600" cy="1981200"/>
            <a:chOff x="3168" y="1680"/>
            <a:chExt cx="2064" cy="1248"/>
          </a:xfrm>
        </p:grpSpPr>
        <p:sp>
          <p:nvSpPr>
            <p:cNvPr id="9230" name="AutoShape 14"/>
            <p:cNvSpPr>
              <a:spLocks noChangeArrowheads="1"/>
            </p:cNvSpPr>
            <p:nvPr/>
          </p:nvSpPr>
          <p:spPr bwMode="auto">
            <a:xfrm rot="16200000" flipH="1">
              <a:off x="3576" y="1272"/>
              <a:ext cx="1248" cy="2064"/>
            </a:xfrm>
            <a:prstGeom prst="upArrowCallout">
              <a:avLst>
                <a:gd name="adj1" fmla="val 21157"/>
                <a:gd name="adj2" fmla="val 18875"/>
                <a:gd name="adj3" fmla="val 17465"/>
                <a:gd name="adj4" fmla="val 82366"/>
              </a:avLst>
            </a:prstGeom>
            <a:gradFill rotWithShape="1">
              <a:gsLst>
                <a:gs pos="0">
                  <a:srgbClr val="83D7E5"/>
                </a:gs>
                <a:gs pos="100000">
                  <a:schemeClr val="bg1"/>
                </a:gs>
              </a:gsLst>
              <a:lin ang="5400000" scaled="1"/>
            </a:gradFill>
            <a:ln w="9525">
              <a:solidFill>
                <a:schemeClr val="accent2"/>
              </a:solidFill>
              <a:miter lim="800000"/>
              <a:headEnd/>
              <a:tailEnd/>
            </a:ln>
            <a:effectLst>
              <a:outerShdw dist="53882" dir="2700000" algn="ctr" rotWithShape="0">
                <a:srgbClr val="ADC793">
                  <a:alpha val="46001"/>
                </a:srgbClr>
              </a:outerShdw>
            </a:effectLst>
          </p:spPr>
          <p:txBody>
            <a:bodyPr wrap="none" anchor="ctr"/>
            <a:lstStyle/>
            <a:p>
              <a:pPr>
                <a:defRPr/>
              </a:pPr>
              <a:endParaRPr lang="en-US"/>
            </a:p>
          </p:txBody>
        </p:sp>
        <p:sp>
          <p:nvSpPr>
            <p:cNvPr id="11271" name="Text Box 15"/>
            <p:cNvSpPr txBox="1">
              <a:spLocks noChangeArrowheads="1"/>
            </p:cNvSpPr>
            <p:nvPr/>
          </p:nvSpPr>
          <p:spPr bwMode="auto">
            <a:xfrm>
              <a:off x="3600" y="1746"/>
              <a:ext cx="1587"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a:latin typeface="Verdana" pitchFamily="34" charset="0"/>
                </a:rPr>
                <a:t>Revolutionaries had other ideas. </a:t>
              </a:r>
            </a:p>
          </p:txBody>
        </p:sp>
      </p:grpSp>
    </p:spTree>
    <p:extLst>
      <p:ext uri="{BB962C8B-B14F-4D97-AF65-F5344CB8AC3E}">
        <p14:creationId xmlns:p14="http://schemas.microsoft.com/office/powerpoint/2010/main" val="4262968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9"/>
          <p:cNvSpPr txBox="1">
            <a:spLocks noChangeArrowheads="1"/>
          </p:cNvSpPr>
          <p:nvPr/>
        </p:nvSpPr>
        <p:spPr bwMode="auto">
          <a:xfrm>
            <a:off x="985838" y="1828800"/>
            <a:ext cx="68738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buFontTx/>
              <a:buChar char="•"/>
            </a:pPr>
            <a:endParaRPr lang="en-US" altLang="en-US" b="1"/>
          </a:p>
          <a:p>
            <a:pPr eaLnBrk="1" hangingPunct="1"/>
            <a:endParaRPr lang="en-US" altLang="en-US" b="1"/>
          </a:p>
        </p:txBody>
      </p:sp>
      <p:sp>
        <p:nvSpPr>
          <p:cNvPr id="12291" name="Line 12"/>
          <p:cNvSpPr>
            <a:spLocks noChangeShapeType="1"/>
          </p:cNvSpPr>
          <p:nvPr/>
        </p:nvSpPr>
        <p:spPr bwMode="auto">
          <a:xfrm>
            <a:off x="647700" y="-304800"/>
            <a:ext cx="0" cy="4778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2" name="Line 13"/>
          <p:cNvSpPr>
            <a:spLocks noChangeShapeType="1"/>
          </p:cNvSpPr>
          <p:nvPr/>
        </p:nvSpPr>
        <p:spPr bwMode="auto">
          <a:xfrm>
            <a:off x="8293100" y="-304800"/>
            <a:ext cx="0" cy="4778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3" name="Line 14"/>
          <p:cNvSpPr>
            <a:spLocks noChangeShapeType="1"/>
          </p:cNvSpPr>
          <p:nvPr/>
        </p:nvSpPr>
        <p:spPr bwMode="auto">
          <a:xfrm>
            <a:off x="647700" y="-304800"/>
            <a:ext cx="35433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4" name="Line 18"/>
          <p:cNvSpPr>
            <a:spLocks noChangeShapeType="1"/>
          </p:cNvSpPr>
          <p:nvPr/>
        </p:nvSpPr>
        <p:spPr bwMode="auto">
          <a:xfrm>
            <a:off x="4749800" y="-304800"/>
            <a:ext cx="35433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5" name="Line 19"/>
          <p:cNvSpPr>
            <a:spLocks noChangeShapeType="1"/>
          </p:cNvSpPr>
          <p:nvPr/>
        </p:nvSpPr>
        <p:spPr bwMode="auto">
          <a:xfrm>
            <a:off x="647700" y="173038"/>
            <a:ext cx="0" cy="21018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6" name="Line 21"/>
          <p:cNvSpPr>
            <a:spLocks noChangeShapeType="1"/>
          </p:cNvSpPr>
          <p:nvPr/>
        </p:nvSpPr>
        <p:spPr bwMode="auto">
          <a:xfrm>
            <a:off x="8293100" y="173038"/>
            <a:ext cx="0" cy="21018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lgn="ctr">
                <a:solidFill>
                  <a:srgbClr val="000000"/>
                </a:solidFill>
                <a:round/>
                <a:headEnd/>
                <a:tailEnd/>
              </a14:hiddenLine>
            </a:ext>
          </a:extLst>
        </p:spPr>
        <p:txBody>
          <a:bodyPr/>
          <a:lstStyle/>
          <a:p>
            <a:endParaRPr lang="en-US"/>
          </a:p>
        </p:txBody>
      </p:sp>
      <p:sp>
        <p:nvSpPr>
          <p:cNvPr id="12297" name="Rectangle 54"/>
          <p:cNvSpPr>
            <a:spLocks noChangeArrowheads="1"/>
          </p:cNvSpPr>
          <p:nvPr/>
        </p:nvSpPr>
        <p:spPr bwMode="auto">
          <a:xfrm>
            <a:off x="457200" y="1504950"/>
            <a:ext cx="8229600"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en-US" b="1">
                <a:latin typeface="Verdana" pitchFamily="34" charset="0"/>
              </a:rPr>
              <a:t>There were two socialist revolutionary groups </a:t>
            </a:r>
            <a:br>
              <a:rPr lang="en-US" altLang="en-US" b="1">
                <a:latin typeface="Verdana" pitchFamily="34" charset="0"/>
              </a:rPr>
            </a:br>
            <a:r>
              <a:rPr lang="en-US" altLang="en-US" b="1">
                <a:latin typeface="Verdana" pitchFamily="34" charset="0"/>
              </a:rPr>
              <a:t>in Russia.</a:t>
            </a:r>
          </a:p>
        </p:txBody>
      </p:sp>
      <p:sp>
        <p:nvSpPr>
          <p:cNvPr id="17" name="Rectangle 157"/>
          <p:cNvSpPr>
            <a:spLocks noChangeArrowheads="1"/>
          </p:cNvSpPr>
          <p:nvPr/>
        </p:nvSpPr>
        <p:spPr bwMode="auto">
          <a:xfrm>
            <a:off x="457200" y="2514600"/>
            <a:ext cx="8229600" cy="2819400"/>
          </a:xfrm>
          <a:prstGeom prst="rect">
            <a:avLst/>
          </a:prstGeom>
          <a:gradFill rotWithShape="1">
            <a:gsLst>
              <a:gs pos="0">
                <a:schemeClr val="bg1"/>
              </a:gs>
              <a:gs pos="100000">
                <a:srgbClr val="C9C9FF"/>
              </a:gs>
            </a:gsLst>
            <a:lin ang="0" scaled="1"/>
          </a:gradFill>
          <a:ln w="19050">
            <a:solidFill>
              <a:srgbClr val="666699"/>
            </a:solidFill>
            <a:miter lim="800000"/>
            <a:headEnd/>
            <a:tailEnd/>
          </a:ln>
          <a:effectLst>
            <a:outerShdw dist="45791" dir="3378596" algn="ctr" rotWithShape="0">
              <a:srgbClr val="B2B2B2">
                <a:alpha val="50000"/>
              </a:srgbClr>
            </a:outerShdw>
          </a:effectLst>
        </p:spPr>
        <p:txBody>
          <a:bodyPr wrap="none" anchor="ctr"/>
          <a:lstStyle/>
          <a:p>
            <a:pPr>
              <a:defRPr/>
            </a:pPr>
            <a:endParaRPr lang="en-US"/>
          </a:p>
        </p:txBody>
      </p:sp>
      <p:graphicFrame>
        <p:nvGraphicFramePr>
          <p:cNvPr id="18" name="Group 165"/>
          <p:cNvGraphicFramePr>
            <a:graphicFrameLocks noGrp="1"/>
          </p:cNvGraphicFramePr>
          <p:nvPr/>
        </p:nvGraphicFramePr>
        <p:xfrm>
          <a:off x="555625" y="2590800"/>
          <a:ext cx="7978775" cy="2667000"/>
        </p:xfrm>
        <a:graphic>
          <a:graphicData uri="http://schemas.openxmlformats.org/drawingml/2006/table">
            <a:tbl>
              <a:tblPr/>
              <a:tblGrid>
                <a:gridCol w="4016376"/>
                <a:gridCol w="3962399"/>
              </a:tblGrid>
              <a:tr h="71327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lang="en-US" sz="2200" b="1" dirty="0" smtClean="0">
                          <a:solidFill>
                            <a:srgbClr val="333399"/>
                          </a:solidFill>
                          <a:latin typeface="Verdana" pitchFamily="34" charset="0"/>
                        </a:rPr>
                        <a:t>Mensheviks</a:t>
                      </a:r>
                      <a:endParaRPr kumimoji="0" lang="en-US" sz="2200" b="1" i="0" u="none" strike="noStrike" cap="none" normalizeH="0" baseline="0" dirty="0" smtClean="0">
                        <a:ln>
                          <a:noFill/>
                        </a:ln>
                        <a:solidFill>
                          <a:srgbClr val="333399"/>
                        </a:solidFill>
                        <a:effectLst/>
                        <a:latin typeface="Verdana" pitchFamily="34" charset="0"/>
                        <a:cs typeface="Arial" charset="0"/>
                      </a:endParaRPr>
                    </a:p>
                  </a:txBody>
                  <a:tcPr anchor="ctr" horzOverflow="overflow">
                    <a:lnL cap="flat">
                      <a:noFill/>
                    </a:lnL>
                    <a:lnR w="12700" cap="flat" cmpd="sng" algn="ctr">
                      <a:solidFill>
                        <a:srgbClr val="666699"/>
                      </a:solidFill>
                      <a:prstDash val="solid"/>
                      <a:round/>
                      <a:headEnd type="none" w="med" len="med"/>
                      <a:tailEnd type="none" w="med" len="med"/>
                    </a:lnR>
                    <a:lnT cap="flat">
                      <a:noFill/>
                    </a:lnT>
                    <a:lnB w="12700" cap="flat" cmpd="sng" algn="ctr">
                      <a:solidFill>
                        <a:srgbClr val="666699"/>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Pct val="80000"/>
                        <a:buFontTx/>
                        <a:buNone/>
                        <a:tabLst/>
                      </a:pPr>
                      <a:r>
                        <a:rPr lang="en-US" sz="2400" b="1" dirty="0" smtClean="0">
                          <a:solidFill>
                            <a:srgbClr val="333399"/>
                          </a:solidFill>
                          <a:latin typeface="Verdana" pitchFamily="34" charset="0"/>
                        </a:rPr>
                        <a:t>Bolsheviks</a:t>
                      </a:r>
                      <a:endParaRPr kumimoji="0" lang="en-US" sz="2200" b="0" i="0" u="none" strike="noStrike" cap="none" normalizeH="0" baseline="0" dirty="0" smtClean="0">
                        <a:ln>
                          <a:noFill/>
                        </a:ln>
                        <a:solidFill>
                          <a:schemeClr val="tx1"/>
                        </a:solidFill>
                        <a:effectLst/>
                        <a:latin typeface="Verdana" pitchFamily="34" charset="0"/>
                        <a:cs typeface="Arial" charset="0"/>
                      </a:endParaRPr>
                    </a:p>
                  </a:txBody>
                  <a:tcPr anchor="ctr" horzOverflow="overflow">
                    <a:lnL w="12700" cap="flat" cmpd="sng" algn="ctr">
                      <a:solidFill>
                        <a:srgbClr val="666699"/>
                      </a:solidFill>
                      <a:prstDash val="solid"/>
                      <a:round/>
                      <a:headEnd type="none" w="med" len="med"/>
                      <a:tailEnd type="none" w="med" len="med"/>
                    </a:lnL>
                    <a:lnR cap="flat">
                      <a:noFill/>
                    </a:lnR>
                    <a:lnT cap="flat">
                      <a:noFill/>
                    </a:lnT>
                    <a:lnB w="12700" cap="flat" cmpd="sng" algn="ctr">
                      <a:solidFill>
                        <a:srgbClr val="666699"/>
                      </a:solidFill>
                      <a:prstDash val="solid"/>
                      <a:round/>
                      <a:headEnd type="none" w="med" len="med"/>
                      <a:tailEnd type="none" w="med" len="med"/>
                    </a:lnB>
                    <a:lnTlToBr>
                      <a:noFill/>
                    </a:lnTlToBr>
                    <a:lnBlToTr>
                      <a:noFill/>
                    </a:lnBlToTr>
                    <a:noFill/>
                  </a:tcPr>
                </a:tc>
              </a:tr>
              <a:tr h="1953724">
                <a:tc>
                  <a:txBody>
                    <a:bodyPr/>
                    <a:lstStyle/>
                    <a:p>
                      <a:pPr marL="231775" indent="-231775" eaLnBrk="0" hangingPunct="0">
                        <a:spcAft>
                          <a:spcPct val="60000"/>
                        </a:spcAft>
                        <a:buClr>
                          <a:schemeClr val="tx1"/>
                        </a:buClr>
                        <a:buSzPct val="80000"/>
                        <a:buFontTx/>
                        <a:buChar char="•"/>
                      </a:pPr>
                      <a:r>
                        <a:rPr lang="en-US" sz="2200" dirty="0" smtClean="0">
                          <a:solidFill>
                            <a:srgbClr val="0033CC"/>
                          </a:solidFill>
                          <a:latin typeface="Verdana" pitchFamily="34" charset="0"/>
                        </a:rPr>
                        <a:t>Favored gradual reform</a:t>
                      </a:r>
                    </a:p>
                    <a:p>
                      <a:pPr marL="231775" indent="-231775" eaLnBrk="0" hangingPunct="0">
                        <a:spcAft>
                          <a:spcPct val="60000"/>
                        </a:spcAft>
                        <a:buClr>
                          <a:schemeClr val="tx1"/>
                        </a:buClr>
                        <a:buSzPct val="80000"/>
                        <a:buFontTx/>
                        <a:buChar char="•"/>
                      </a:pPr>
                      <a:r>
                        <a:rPr lang="en-US" sz="2200" dirty="0" smtClean="0">
                          <a:latin typeface="Verdana" pitchFamily="34" charset="0"/>
                        </a:rPr>
                        <a:t>Favored higher wages, increased suffrage, and welfare programs</a:t>
                      </a:r>
                      <a:endParaRPr kumimoji="0" lang="en-US" sz="2200" b="1" i="0" u="none" strike="noStrike" cap="none" normalizeH="0" baseline="0" dirty="0" smtClean="0">
                        <a:ln>
                          <a:noFill/>
                        </a:ln>
                        <a:solidFill>
                          <a:srgbClr val="333399"/>
                        </a:solidFill>
                        <a:effectLst/>
                        <a:latin typeface="Verdana" pitchFamily="34" charset="0"/>
                        <a:cs typeface="Arial" charset="0"/>
                      </a:endParaRPr>
                    </a:p>
                  </a:txBody>
                  <a:tcPr marT="182880" horzOverflow="overflow">
                    <a:lnL cap="flat">
                      <a:noFill/>
                    </a:lnL>
                    <a:lnR w="12700" cap="flat" cmpd="sng" algn="ctr">
                      <a:solidFill>
                        <a:srgbClr val="666699"/>
                      </a:solidFill>
                      <a:prstDash val="solid"/>
                      <a:round/>
                      <a:headEnd type="none" w="med" len="med"/>
                      <a:tailEnd type="none" w="med" len="med"/>
                    </a:lnR>
                    <a:lnT w="12700" cap="flat" cmpd="sng" algn="ctr">
                      <a:solidFill>
                        <a:srgbClr val="666699"/>
                      </a:solidFill>
                      <a:prstDash val="solid"/>
                      <a:round/>
                      <a:headEnd type="none" w="med" len="med"/>
                      <a:tailEnd type="none" w="med" len="med"/>
                    </a:lnT>
                    <a:lnB cap="flat">
                      <a:noFill/>
                    </a:lnB>
                    <a:lnTlToBr>
                      <a:noFill/>
                    </a:lnTlToBr>
                    <a:lnBlToTr>
                      <a:noFill/>
                    </a:lnBlToTr>
                    <a:noFill/>
                  </a:tcPr>
                </a:tc>
                <a:tc>
                  <a:txBody>
                    <a:bodyPr/>
                    <a:lstStyle/>
                    <a:p>
                      <a:pPr marL="233363" indent="-233363" eaLnBrk="0" hangingPunct="0">
                        <a:spcAft>
                          <a:spcPct val="60000"/>
                        </a:spcAft>
                        <a:buClr>
                          <a:schemeClr val="tx1"/>
                        </a:buClr>
                        <a:buSzPct val="80000"/>
                        <a:buFontTx/>
                        <a:buChar char="•"/>
                      </a:pPr>
                      <a:r>
                        <a:rPr lang="en-US" sz="2200" dirty="0" smtClean="0">
                          <a:latin typeface="Verdana" pitchFamily="34" charset="0"/>
                        </a:rPr>
                        <a:t>Believed in radical change</a:t>
                      </a:r>
                    </a:p>
                    <a:p>
                      <a:pPr marL="233363" indent="-233363" eaLnBrk="0" hangingPunct="0">
                        <a:spcAft>
                          <a:spcPct val="60000"/>
                        </a:spcAft>
                        <a:buClr>
                          <a:schemeClr val="tx1"/>
                        </a:buClr>
                        <a:buSzPct val="80000"/>
                        <a:buFontTx/>
                        <a:buChar char="•"/>
                      </a:pPr>
                      <a:r>
                        <a:rPr lang="en-US" sz="2200" dirty="0" smtClean="0">
                          <a:solidFill>
                            <a:srgbClr val="0033CC"/>
                          </a:solidFill>
                          <a:latin typeface="Verdana" pitchFamily="34" charset="0"/>
                        </a:rPr>
                        <a:t>Favored total revolution</a:t>
                      </a:r>
                      <a:endParaRPr kumimoji="0" lang="en-US" sz="2200" b="0" i="0" u="none" strike="noStrike" cap="none" normalizeH="0" baseline="0" dirty="0" smtClean="0">
                        <a:ln>
                          <a:noFill/>
                        </a:ln>
                        <a:solidFill>
                          <a:schemeClr val="tx1"/>
                        </a:solidFill>
                        <a:effectLst/>
                        <a:latin typeface="Verdana" pitchFamily="34" charset="0"/>
                        <a:cs typeface="Arial" charset="0"/>
                      </a:endParaRPr>
                    </a:p>
                  </a:txBody>
                  <a:tcPr marT="182880" horzOverflow="overflow">
                    <a:lnL w="12700" cap="flat" cmpd="sng" algn="ctr">
                      <a:solidFill>
                        <a:srgbClr val="666699"/>
                      </a:solidFill>
                      <a:prstDash val="solid"/>
                      <a:round/>
                      <a:headEnd type="none" w="med" len="med"/>
                      <a:tailEnd type="none" w="med" len="med"/>
                    </a:lnL>
                    <a:lnR cap="flat">
                      <a:noFill/>
                    </a:lnR>
                    <a:lnT w="12700" cap="flat" cmpd="sng" algn="ctr">
                      <a:solidFill>
                        <a:srgbClr val="666699"/>
                      </a:solidFill>
                      <a:prstDash val="solid"/>
                      <a:round/>
                      <a:headEnd type="none" w="med" len="med"/>
                      <a:tailEnd type="none" w="med" len="med"/>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34555837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 descr="WH-Ch26_S5_Len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3888" y="1905000"/>
            <a:ext cx="3973512"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20"/>
          <p:cNvSpPr>
            <a:spLocks noChangeArrowheads="1"/>
          </p:cNvSpPr>
          <p:nvPr/>
        </p:nvSpPr>
        <p:spPr bwMode="auto">
          <a:xfrm>
            <a:off x="838200" y="1495425"/>
            <a:ext cx="746760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pPr>
            <a:r>
              <a:rPr lang="en-US" altLang="en-US" b="1">
                <a:latin typeface="Verdana" pitchFamily="34" charset="0"/>
              </a:rPr>
              <a:t>The Bolsheviks were led by </a:t>
            </a:r>
            <a:br>
              <a:rPr lang="en-US" altLang="en-US" b="1">
                <a:latin typeface="Verdana" pitchFamily="34" charset="0"/>
              </a:rPr>
            </a:br>
            <a:r>
              <a:rPr lang="en-US" altLang="en-US" b="1">
                <a:latin typeface="Verdana" pitchFamily="34" charset="0"/>
              </a:rPr>
              <a:t>V. I. Lenin, a Marxist, who:  </a:t>
            </a:r>
          </a:p>
        </p:txBody>
      </p:sp>
      <p:sp>
        <p:nvSpPr>
          <p:cNvPr id="13316" name="Rectangle 20"/>
          <p:cNvSpPr>
            <a:spLocks noChangeArrowheads="1"/>
          </p:cNvSpPr>
          <p:nvPr/>
        </p:nvSpPr>
        <p:spPr bwMode="auto">
          <a:xfrm>
            <a:off x="838200" y="2551113"/>
            <a:ext cx="5029200" cy="274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7013" indent="-227013"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spcAft>
                <a:spcPct val="60000"/>
              </a:spcAft>
              <a:buSzPct val="80000"/>
              <a:buFontTx/>
              <a:buChar char="•"/>
            </a:pPr>
            <a:r>
              <a:rPr lang="en-US" altLang="en-US">
                <a:latin typeface="Verdana" pitchFamily="34" charset="0"/>
              </a:rPr>
              <a:t>Called for workers to unite </a:t>
            </a:r>
            <a:br>
              <a:rPr lang="en-US" altLang="en-US">
                <a:latin typeface="Verdana" pitchFamily="34" charset="0"/>
              </a:rPr>
            </a:br>
            <a:r>
              <a:rPr lang="en-US" altLang="en-US">
                <a:latin typeface="Verdana" pitchFamily="34" charset="0"/>
              </a:rPr>
              <a:t>and overthrow capitalism </a:t>
            </a:r>
          </a:p>
          <a:p>
            <a:pPr eaLnBrk="1" hangingPunct="1">
              <a:spcAft>
                <a:spcPct val="60000"/>
              </a:spcAft>
              <a:buSzPct val="80000"/>
              <a:buFontTx/>
              <a:buChar char="•"/>
            </a:pPr>
            <a:r>
              <a:rPr lang="en-US" altLang="en-US">
                <a:latin typeface="Verdana" pitchFamily="34" charset="0"/>
              </a:rPr>
              <a:t>Spoke of unity among </a:t>
            </a:r>
            <a:br>
              <a:rPr lang="en-US" altLang="en-US">
                <a:latin typeface="Verdana" pitchFamily="34" charset="0"/>
              </a:rPr>
            </a:br>
            <a:r>
              <a:rPr lang="en-US" altLang="en-US">
                <a:latin typeface="Verdana" pitchFamily="34" charset="0"/>
              </a:rPr>
              <a:t>workers and farmers</a:t>
            </a:r>
          </a:p>
          <a:p>
            <a:pPr eaLnBrk="1" hangingPunct="1">
              <a:spcAft>
                <a:spcPct val="60000"/>
              </a:spcAft>
              <a:buSzPct val="80000"/>
              <a:buFontTx/>
              <a:buChar char="•"/>
            </a:pPr>
            <a:r>
              <a:rPr lang="en-US" altLang="en-US">
                <a:latin typeface="Verdana" pitchFamily="34" charset="0"/>
              </a:rPr>
              <a:t>Promised peace, </a:t>
            </a:r>
            <a:br>
              <a:rPr lang="en-US" altLang="en-US">
                <a:latin typeface="Verdana" pitchFamily="34" charset="0"/>
              </a:rPr>
            </a:br>
            <a:r>
              <a:rPr lang="en-US" altLang="en-US">
                <a:latin typeface="Verdana" pitchFamily="34" charset="0"/>
              </a:rPr>
              <a:t>food, and land</a:t>
            </a:r>
          </a:p>
        </p:txBody>
      </p:sp>
    </p:spTree>
    <p:extLst>
      <p:ext uri="{BB962C8B-B14F-4D97-AF65-F5344CB8AC3E}">
        <p14:creationId xmlns:p14="http://schemas.microsoft.com/office/powerpoint/2010/main" val="4493166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617</Words>
  <Application>Microsoft Office PowerPoint</Application>
  <PresentationFormat>On-screen Show (4:3)</PresentationFormat>
  <Paragraphs>76</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Unit 11 WWI and the Russian Revolution</vt:lpstr>
      <vt:lpstr>26-5 Revolution and Civil War in Russia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Marion County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11 WWI and the Russian Revolution</dc:title>
  <dc:creator>shawiakm</dc:creator>
  <cp:lastModifiedBy>shawiakm</cp:lastModifiedBy>
  <cp:revision>1</cp:revision>
  <dcterms:created xsi:type="dcterms:W3CDTF">2014-03-04T13:30:22Z</dcterms:created>
  <dcterms:modified xsi:type="dcterms:W3CDTF">2014-03-04T13:33:48Z</dcterms:modified>
</cp:coreProperties>
</file>