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8A5C8-F186-477A-919C-6091B808A78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880DB-D6B9-4E31-A6A5-008DEBB4A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40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8E7B250-B55F-4BD9-8323-8F9938E97B1A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A698D2-89D6-41A4-B919-3C0A1C62B870}" type="slidenum">
              <a:rPr lang="en-US" altLang="en-US" smtClean="0"/>
              <a:pPr eaLnBrk="1" hangingPunct="1"/>
              <a:t>11</a:t>
            </a:fld>
            <a:endParaRPr lang="en-US" altLang="en-US" smtClean="0"/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2E5147B-F5EA-43D4-9DDA-9A91A52F9061}" type="slidenum">
              <a:rPr lang="en-US" altLang="en-US" sz="1200"/>
              <a:pPr algn="r" eaLnBrk="1" hangingPunct="1"/>
              <a:t>11</a:t>
            </a:fld>
            <a:endParaRPr lang="en-US" altLang="en-US" sz="1200"/>
          </a:p>
        </p:txBody>
      </p:sp>
      <p:sp>
        <p:nvSpPr>
          <p:cNvPr id="3072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13EF8A-6D48-410A-9764-E0154622028F}" type="slidenum">
              <a:rPr lang="en-US" altLang="en-US" smtClean="0"/>
              <a:pPr eaLnBrk="1" hangingPunct="1"/>
              <a:t>12</a:t>
            </a:fld>
            <a:endParaRPr lang="en-US" altLang="en-US" smtClean="0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E2EBCB4-E658-4E70-98FA-658885B88EC3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2253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31932B-BCED-48D4-9D66-4460F7F7EEFB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  <p:sp>
        <p:nvSpPr>
          <p:cNvPr id="235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CAEF429-88F7-40EE-8390-6EF12F63018F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355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D14C419-3396-48E9-BE96-011F1D43A124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589FBF-7F10-4D57-9D57-5BED7F8D746B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30B9A7-BA73-4035-A8EF-8CF6B257E1BE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38FA335-D215-4E13-80E9-4CF04F54AE05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662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018979-3C33-485A-A24C-0204D48D4F23}" type="slidenum">
              <a:rPr lang="en-US" altLang="en-US" smtClean="0"/>
              <a:pPr eaLnBrk="1" hangingPunct="1"/>
              <a:t>7</a:t>
            </a:fld>
            <a:endParaRPr lang="en-US" altLang="en-US" smtClean="0"/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6C644D2-402F-4276-B0D1-8877EC9F5221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765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E05C98-44F5-447B-8D19-45E086BA2939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36F840A-EF3C-4612-BCFC-AC69406CD312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2867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A9357F-DA58-4128-AFAC-28034CBC5906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B3DE9EA-DEBD-4994-98E3-75C5D43805DD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2970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6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1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0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9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4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2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5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0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1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0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24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54ABF-8917-4FC0-882C-C95E64CD6A64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D5C2-EE2D-4289-8596-7D389BFA2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2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12</a:t>
            </a:r>
            <a:br>
              <a:rPr lang="en-US" dirty="0" smtClean="0"/>
            </a:br>
            <a:r>
              <a:rPr lang="en-US" dirty="0" smtClean="0"/>
              <a:t>Interwar Period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28-3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Fascism in Ital</a:t>
            </a:r>
            <a:r>
              <a:rPr lang="en-US" dirty="0">
                <a:solidFill>
                  <a:schemeClr val="tx1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147438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457200" y="2305050"/>
            <a:ext cx="8229600" cy="38671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  <a:effectLst>
            <a:outerShdw dist="45791" dir="3378596" algn="ctr" rotWithShape="0">
              <a:srgbClr val="ADC79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13414" name="Group 102"/>
          <p:cNvGraphicFramePr>
            <a:graphicFrameLocks noGrp="1"/>
          </p:cNvGraphicFramePr>
          <p:nvPr/>
        </p:nvGraphicFramePr>
        <p:xfrm>
          <a:off x="555625" y="2381250"/>
          <a:ext cx="8029575" cy="3714750"/>
        </p:xfrm>
        <a:graphic>
          <a:graphicData uri="http://schemas.openxmlformats.org/drawingml/2006/table">
            <a:tbl>
              <a:tblPr/>
              <a:tblGrid>
                <a:gridCol w="4014788"/>
                <a:gridCol w="4014787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</a:rPr>
                        <a:t>Fascists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</a:rPr>
                        <a:t>Communists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Pursued nationalist goals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Worked for international change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Supported a society with defined classes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Spoke of creating a classless society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Blind devotion to the state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Blind devotion to the state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Used terror for power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Used terror for power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Flourished in economic hard times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Flourished in economic hard times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Rule by an elite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Rule by an elite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5" name="Rectangle 20"/>
          <p:cNvSpPr>
            <a:spLocks noChangeArrowheads="1"/>
          </p:cNvSpPr>
          <p:nvPr/>
        </p:nvSpPr>
        <p:spPr bwMode="auto">
          <a:xfrm>
            <a:off x="381000" y="1381125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200" b="1">
                <a:latin typeface="Verdana" pitchFamily="34" charset="0"/>
              </a:rPr>
              <a:t>Fascists were sworn enemies of socialists and communists, yet they shared some goals. </a:t>
            </a:r>
            <a:endParaRPr lang="en-US" altLang="en-US" sz="220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244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"/>
          <p:cNvSpPr>
            <a:spLocks noChangeArrowheads="1"/>
          </p:cNvSpPr>
          <p:nvPr/>
        </p:nvSpPr>
        <p:spPr bwMode="auto">
          <a:xfrm>
            <a:off x="457200" y="5105400"/>
            <a:ext cx="8229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200">
                <a:latin typeface="Verdana" pitchFamily="34" charset="0"/>
              </a:rPr>
              <a:t>With the Great Depression and the difficulties that faced the Western democracies, other nations looked to fascist leaders for guidance.</a:t>
            </a: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457200" y="1752600"/>
            <a:ext cx="34766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200" b="1">
                <a:latin typeface="Verdana" pitchFamily="34" charset="0"/>
              </a:rPr>
              <a:t>Three governmental systems competed for influence in postwar Europe.</a:t>
            </a:r>
          </a:p>
        </p:txBody>
      </p:sp>
      <p:sp>
        <p:nvSpPr>
          <p:cNvPr id="16388" name="Rectangle 9"/>
          <p:cNvSpPr>
            <a:spLocks noChangeArrowheads="1"/>
          </p:cNvSpPr>
          <p:nvPr/>
        </p:nvSpPr>
        <p:spPr bwMode="auto">
          <a:xfrm>
            <a:off x="457200" y="3505200"/>
            <a:ext cx="23622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029200" y="1676400"/>
            <a:ext cx="2514600" cy="1146175"/>
            <a:chOff x="3168" y="1056"/>
            <a:chExt cx="1584" cy="722"/>
          </a:xfrm>
        </p:grpSpPr>
        <p:sp>
          <p:nvSpPr>
            <p:cNvPr id="2" name="AutoShape 9"/>
            <p:cNvSpPr>
              <a:spLocks noChangeArrowheads="1"/>
            </p:cNvSpPr>
            <p:nvPr/>
          </p:nvSpPr>
          <p:spPr bwMode="auto">
            <a:xfrm rot="10831555" flipH="1">
              <a:off x="3168" y="1056"/>
              <a:ext cx="1584" cy="722"/>
            </a:xfrm>
            <a:prstGeom prst="upArrowCallout">
              <a:avLst>
                <a:gd name="adj1" fmla="val 46917"/>
                <a:gd name="adj2" fmla="val 46917"/>
                <a:gd name="adj3" fmla="val 16667"/>
                <a:gd name="adj4" fmla="val 66667"/>
              </a:avLst>
            </a:prstGeom>
            <a:gradFill rotWithShape="1">
              <a:gsLst>
                <a:gs pos="0">
                  <a:srgbClr val="C9C9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7" name="Text Box 12"/>
            <p:cNvSpPr txBox="1">
              <a:spLocks noChangeArrowheads="1"/>
            </p:cNvSpPr>
            <p:nvPr/>
          </p:nvSpPr>
          <p:spPr bwMode="auto">
            <a:xfrm>
              <a:off x="3169" y="1090"/>
              <a:ext cx="158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Verdana" pitchFamily="34" charset="0"/>
                </a:rPr>
                <a:t>Democracy in Britain and France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4878388" y="2441575"/>
            <a:ext cx="1146175" cy="2663825"/>
            <a:chOff x="3073" y="1538"/>
            <a:chExt cx="722" cy="1678"/>
          </a:xfrm>
        </p:grpSpPr>
        <p:sp>
          <p:nvSpPr>
            <p:cNvPr id="3" name="AutoShape 9"/>
            <p:cNvSpPr>
              <a:spLocks noChangeArrowheads="1"/>
            </p:cNvSpPr>
            <p:nvPr/>
          </p:nvSpPr>
          <p:spPr bwMode="auto">
            <a:xfrm rot="3005439" flipH="1">
              <a:off x="2762" y="1849"/>
              <a:ext cx="1345" cy="722"/>
            </a:xfrm>
            <a:prstGeom prst="upArrowCallout">
              <a:avLst>
                <a:gd name="adj1" fmla="val 46917"/>
                <a:gd name="adj2" fmla="val 46917"/>
                <a:gd name="adj3" fmla="val 16667"/>
                <a:gd name="adj4" fmla="val 66667"/>
              </a:avLst>
            </a:prstGeom>
            <a:gradFill rotWithShape="1">
              <a:gsLst>
                <a:gs pos="0">
                  <a:srgbClr val="FED273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5" name="Text Box 13"/>
            <p:cNvSpPr txBox="1">
              <a:spLocks noChangeArrowheads="1"/>
            </p:cNvSpPr>
            <p:nvPr/>
          </p:nvSpPr>
          <p:spPr bwMode="auto">
            <a:xfrm rot="2997549">
              <a:off x="2668" y="2308"/>
              <a:ext cx="15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>
                  <a:latin typeface="Verdana" pitchFamily="34" charset="0"/>
                </a:rPr>
                <a:t>Fascism in Italy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592888" y="2536825"/>
            <a:ext cx="1449387" cy="2176463"/>
            <a:chOff x="4153" y="1598"/>
            <a:chExt cx="913" cy="1371"/>
          </a:xfrm>
        </p:grpSpPr>
        <p:sp>
          <p:nvSpPr>
            <p:cNvPr id="22537" name="AutoShape 9"/>
            <p:cNvSpPr>
              <a:spLocks noChangeArrowheads="1"/>
            </p:cNvSpPr>
            <p:nvPr/>
          </p:nvSpPr>
          <p:spPr bwMode="auto">
            <a:xfrm rot="18553091" flipH="1">
              <a:off x="3937" y="1814"/>
              <a:ext cx="1345" cy="913"/>
            </a:xfrm>
            <a:prstGeom prst="upArrowCallout">
              <a:avLst>
                <a:gd name="adj1" fmla="val 37102"/>
                <a:gd name="adj2" fmla="val 37102"/>
                <a:gd name="adj3" fmla="val 16667"/>
                <a:gd name="adj4" fmla="val 66667"/>
              </a:avLst>
            </a:prstGeom>
            <a:gradFill rotWithShape="1">
              <a:gsLst>
                <a:gs pos="0">
                  <a:srgbClr val="83D7E5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89803" dir="2700000" algn="ctr" rotWithShape="0">
                <a:srgbClr val="ADC793">
                  <a:alpha val="46001"/>
                </a:srgbClr>
              </a:outerShdw>
            </a:effectLst>
          </p:spPr>
          <p:txBody>
            <a:bodyPr rot="10800000"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3" name="Text Box 14"/>
            <p:cNvSpPr txBox="1">
              <a:spLocks noChangeArrowheads="1"/>
            </p:cNvSpPr>
            <p:nvPr/>
          </p:nvSpPr>
          <p:spPr bwMode="auto">
            <a:xfrm rot="-3088202">
              <a:off x="4106" y="2080"/>
              <a:ext cx="120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Verdana" pitchFamily="34" charset="0"/>
                </a:rPr>
                <a:t>Communism in Russia and elsewhere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29239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ChangeArrowheads="1"/>
          </p:cNvSpPr>
          <p:nvPr/>
        </p:nvSpPr>
        <p:spPr bwMode="auto">
          <a:xfrm>
            <a:off x="1152525" y="5159375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7171" name="Rectangle 20"/>
          <p:cNvSpPr>
            <a:spLocks noChangeArrowheads="1"/>
          </p:cNvSpPr>
          <p:nvPr/>
        </p:nvSpPr>
        <p:spPr bwMode="auto">
          <a:xfrm>
            <a:off x="1216025" y="1731963"/>
            <a:ext cx="68627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 b="1">
                <a:latin typeface="Verdana" pitchFamily="34" charset="0"/>
              </a:rPr>
              <a:t>How and why did fascism rise in Italy?</a:t>
            </a:r>
          </a:p>
        </p:txBody>
      </p:sp>
      <p:pic>
        <p:nvPicPr>
          <p:cNvPr id="7172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7213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1216025" y="2589213"/>
            <a:ext cx="6705600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After World War I, Italy faced economic chaos and political corruption. The country was ripe for an ambitious strongman to rise to power.</a:t>
            </a:r>
          </a:p>
          <a:p>
            <a:pPr eaLnBrk="1" hangingPunct="1"/>
            <a:endParaRPr lang="en-US" altLang="en-US" sz="2200">
              <a:latin typeface="Verdana" pitchFamily="34" charset="0"/>
            </a:endParaRPr>
          </a:p>
          <a:p>
            <a:pPr eaLnBrk="1" hangingPunct="1"/>
            <a:r>
              <a:rPr lang="en-US" altLang="en-US" sz="2200">
                <a:latin typeface="Verdana" pitchFamily="34" charset="0"/>
              </a:rPr>
              <a:t>Benito Mussolini’s rejection of socialism for intense nationalism brought him a unique coalition of the upper and middle classes and veterans. By bringing the economy under state control, he helped Italy avoid many of the other European states’ internal problems.</a:t>
            </a:r>
          </a:p>
        </p:txBody>
      </p:sp>
    </p:spTree>
    <p:extLst>
      <p:ext uri="{BB962C8B-B14F-4D97-AF65-F5344CB8AC3E}">
        <p14:creationId xmlns:p14="http://schemas.microsoft.com/office/powerpoint/2010/main" val="16862409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ChangeArrowheads="1"/>
          </p:cNvSpPr>
          <p:nvPr/>
        </p:nvSpPr>
        <p:spPr bwMode="auto">
          <a:xfrm>
            <a:off x="457200" y="1143000"/>
            <a:ext cx="74263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200" b="1" u="sng" dirty="0">
                <a:latin typeface="Verdana" pitchFamily="34" charset="0"/>
              </a:rPr>
              <a:t>Terms and People</a:t>
            </a:r>
            <a:r>
              <a:rPr lang="en-US" altLang="en-US" dirty="0">
                <a:latin typeface="Verdana" pitchFamily="34" charset="0"/>
              </a:rPr>
              <a:t> </a:t>
            </a:r>
          </a:p>
        </p:txBody>
      </p:sp>
      <p:sp>
        <p:nvSpPr>
          <p:cNvPr id="6147" name="Rectangle 8"/>
          <p:cNvSpPr>
            <a:spLocks noChangeArrowheads="1"/>
          </p:cNvSpPr>
          <p:nvPr/>
        </p:nvSpPr>
        <p:spPr bwMode="auto">
          <a:xfrm>
            <a:off x="838200" y="1828800"/>
            <a:ext cx="73152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fascism</a:t>
            </a:r>
            <a:r>
              <a:rPr lang="en-US" altLang="en-US" sz="2200">
                <a:latin typeface="Verdana" pitchFamily="34" charset="0"/>
              </a:rPr>
              <a:t> </a:t>
            </a:r>
            <a:r>
              <a:rPr lang="en-US" altLang="en-US" sz="2200" b="1">
                <a:latin typeface="Verdana" pitchFamily="34" charset="0"/>
              </a:rPr>
              <a:t>–</a:t>
            </a:r>
            <a:r>
              <a:rPr lang="en-US" altLang="en-US" sz="2200">
                <a:latin typeface="Verdana" pitchFamily="34" charset="0"/>
              </a:rPr>
              <a:t> any centralized, authoritarian government that is not communist whose policies glorify the state over the individual </a:t>
            </a:r>
            <a:br>
              <a:rPr lang="en-US" altLang="en-US" sz="2200">
                <a:latin typeface="Verdana" pitchFamily="34" charset="0"/>
              </a:rPr>
            </a:br>
            <a:r>
              <a:rPr lang="en-US" altLang="en-US" sz="2200">
                <a:latin typeface="Verdana" pitchFamily="34" charset="0"/>
              </a:rPr>
              <a:t>and are destructive to basic human rights</a:t>
            </a:r>
          </a:p>
        </p:txBody>
      </p:sp>
    </p:spTree>
    <p:extLst>
      <p:ext uri="{BB962C8B-B14F-4D97-AF65-F5344CB8AC3E}">
        <p14:creationId xmlns:p14="http://schemas.microsoft.com/office/powerpoint/2010/main" val="62729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AutoShape 8"/>
          <p:cNvSpPr>
            <a:spLocks noChangeArrowheads="1"/>
          </p:cNvSpPr>
          <p:nvPr/>
        </p:nvSpPr>
        <p:spPr bwMode="auto">
          <a:xfrm rot="5400000" flipH="1">
            <a:off x="1866900" y="804863"/>
            <a:ext cx="1371600" cy="3429000"/>
          </a:xfrm>
          <a:prstGeom prst="upArrowCallout">
            <a:avLst>
              <a:gd name="adj1" fmla="val 28009"/>
              <a:gd name="adj2" fmla="val 26273"/>
              <a:gd name="adj3" fmla="val 22685"/>
              <a:gd name="adj4" fmla="val 84676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5" name="Rectangle 20"/>
          <p:cNvSpPr>
            <a:spLocks noChangeArrowheads="1"/>
          </p:cNvSpPr>
          <p:nvPr/>
        </p:nvSpPr>
        <p:spPr bwMode="auto">
          <a:xfrm>
            <a:off x="939800" y="1935163"/>
            <a:ext cx="28194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200" b="1">
                <a:latin typeface="Verdana" pitchFamily="34" charset="0"/>
              </a:rPr>
              <a:t>Following World War I, Italy was in chaos.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00" y="1731963"/>
            <a:ext cx="4114800" cy="431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Peasants seized land.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Workers went on strike </a:t>
            </a:r>
            <a:br>
              <a:rPr lang="en-US" altLang="en-US" sz="2200">
                <a:latin typeface="Verdana" pitchFamily="34" charset="0"/>
              </a:rPr>
            </a:br>
            <a:r>
              <a:rPr lang="en-US" altLang="en-US" sz="2200">
                <a:latin typeface="Verdana" pitchFamily="34" charset="0"/>
              </a:rPr>
              <a:t>or seized factories.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Returning veterans </a:t>
            </a:r>
            <a:br>
              <a:rPr lang="en-US" altLang="en-US" sz="2200">
                <a:latin typeface="Verdana" pitchFamily="34" charset="0"/>
              </a:rPr>
            </a:br>
            <a:r>
              <a:rPr lang="en-US" altLang="en-US" sz="2200">
                <a:latin typeface="Verdana" pitchFamily="34" charset="0"/>
              </a:rPr>
              <a:t>faced unemployment.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Trade declined.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Taxes rose.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The government split </a:t>
            </a:r>
            <a:br>
              <a:rPr lang="en-US" altLang="en-US" sz="2200">
                <a:latin typeface="Verdana" pitchFamily="34" charset="0"/>
              </a:rPr>
            </a:br>
            <a:r>
              <a:rPr lang="en-US" altLang="en-US" sz="2200">
                <a:latin typeface="Verdana" pitchFamily="34" charset="0"/>
              </a:rPr>
              <a:t>into feuding factions.</a:t>
            </a:r>
          </a:p>
        </p:txBody>
      </p:sp>
    </p:spTree>
    <p:extLst>
      <p:ext uri="{BB962C8B-B14F-4D97-AF65-F5344CB8AC3E}">
        <p14:creationId xmlns:p14="http://schemas.microsoft.com/office/powerpoint/2010/main" val="3001158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"/>
          <p:cNvSpPr>
            <a:spLocks noChangeArrowheads="1"/>
          </p:cNvSpPr>
          <p:nvPr/>
        </p:nvSpPr>
        <p:spPr bwMode="auto">
          <a:xfrm>
            <a:off x="4114800" y="1447800"/>
            <a:ext cx="480060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As a young man, </a:t>
            </a: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Benito Mussolini</a:t>
            </a: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 had rejected socialism for extreme nationalism. He was a fiery </a:t>
            </a:r>
            <a:br>
              <a:rPr lang="en-US" altLang="en-US" sz="2200">
                <a:solidFill>
                  <a:srgbClr val="0033CC"/>
                </a:solidFill>
                <a:latin typeface="Verdana" pitchFamily="34" charset="0"/>
              </a:rPr>
            </a:b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and charismatic speaker.</a:t>
            </a:r>
            <a:r>
              <a:rPr lang="en-US" altLang="en-US" sz="2200">
                <a:latin typeface="Verdana" pitchFamily="34" charset="0"/>
              </a:rPr>
              <a:t> </a:t>
            </a:r>
          </a:p>
          <a:p>
            <a:pPr eaLnBrk="1" hangingPunct="1">
              <a:spcAft>
                <a:spcPct val="60000"/>
              </a:spcAft>
            </a:pPr>
            <a:r>
              <a:rPr lang="en-US" altLang="en-US" sz="2200">
                <a:latin typeface="Verdana" pitchFamily="34" charset="0"/>
              </a:rPr>
              <a:t>His followers, the </a:t>
            </a: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Black Shirts,</a:t>
            </a:r>
            <a:r>
              <a:rPr lang="en-US" altLang="en-US" sz="2200">
                <a:latin typeface="Verdana" pitchFamily="34" charset="0"/>
              </a:rPr>
              <a:t> used intimidation and terror to oust elected officials. </a:t>
            </a:r>
          </a:p>
        </p:txBody>
      </p:sp>
      <p:sp>
        <p:nvSpPr>
          <p:cNvPr id="9219" name="Rectangle 10"/>
          <p:cNvSpPr>
            <a:spLocks noChangeArrowheads="1"/>
          </p:cNvSpPr>
          <p:nvPr/>
        </p:nvSpPr>
        <p:spPr bwMode="auto">
          <a:xfrm>
            <a:off x="457200" y="53340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200" b="1">
                <a:latin typeface="Verdana" pitchFamily="34" charset="0"/>
              </a:rPr>
              <a:t>After the </a:t>
            </a: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March on Rome, </a:t>
            </a:r>
            <a:r>
              <a:rPr lang="en-US" altLang="en-US" sz="2200" b="1">
                <a:latin typeface="Verdana" pitchFamily="34" charset="0"/>
              </a:rPr>
              <a:t>Mussolini was asked </a:t>
            </a:r>
            <a:br>
              <a:rPr lang="en-US" altLang="en-US" sz="2200" b="1">
                <a:latin typeface="Verdana" pitchFamily="34" charset="0"/>
              </a:rPr>
            </a:br>
            <a:r>
              <a:rPr lang="en-US" altLang="en-US" sz="2200" b="1">
                <a:latin typeface="Verdana" pitchFamily="34" charset="0"/>
              </a:rPr>
              <a:t>to become Italy’s prime minister.</a:t>
            </a:r>
            <a:endParaRPr lang="en-US" altLang="en-US" sz="2200" b="1"/>
          </a:p>
        </p:txBody>
      </p:sp>
      <p:pic>
        <p:nvPicPr>
          <p:cNvPr id="9220" name="Picture 6" descr="ch28_images_wh_se_p089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74800"/>
            <a:ext cx="3067050" cy="36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42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29200" y="1733550"/>
            <a:ext cx="36576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200">
                <a:latin typeface="Verdana" pitchFamily="34" charset="0"/>
              </a:rPr>
              <a:t>Suppressed rival parties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200">
                <a:latin typeface="Verdana" pitchFamily="34" charset="0"/>
              </a:rPr>
              <a:t>Muzzled the press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200">
                <a:latin typeface="Verdana" pitchFamily="34" charset="0"/>
              </a:rPr>
              <a:t>Rigged elections</a:t>
            </a:r>
          </a:p>
          <a:p>
            <a:pPr eaLnBrk="1" hangingPunct="1">
              <a:spcAft>
                <a:spcPct val="60000"/>
              </a:spcAft>
              <a:buSzPct val="80000"/>
              <a:buFontTx/>
              <a:buChar char="•"/>
            </a:pPr>
            <a:r>
              <a:rPr lang="en-US" altLang="en-US" sz="2200">
                <a:latin typeface="Verdana" pitchFamily="34" charset="0"/>
              </a:rPr>
              <a:t>Replaced elected officials with his supporters</a:t>
            </a:r>
            <a:endParaRPr lang="en-US" altLang="en-US" sz="2200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5400000" flipH="1">
            <a:off x="1866900" y="812800"/>
            <a:ext cx="1981200" cy="4038600"/>
          </a:xfrm>
          <a:prstGeom prst="upArrowCallout">
            <a:avLst>
              <a:gd name="adj1" fmla="val 23083"/>
              <a:gd name="adj2" fmla="val 22681"/>
              <a:gd name="adj3" fmla="val 16194"/>
              <a:gd name="adj4" fmla="val 8243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914400" y="1917700"/>
            <a:ext cx="32766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200" b="1">
                <a:latin typeface="Verdana" pitchFamily="34" charset="0"/>
              </a:rPr>
              <a:t>By 1925, Mussolini had taken the title “The Leader” and ruled Italy as a dictator. He: </a:t>
            </a:r>
          </a:p>
        </p:txBody>
      </p:sp>
    </p:spTree>
    <p:extLst>
      <p:ext uri="{BB962C8B-B14F-4D97-AF65-F5344CB8AC3E}">
        <p14:creationId xmlns:p14="http://schemas.microsoft.com/office/powerpoint/2010/main" val="415605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8" name="AutoShape 12"/>
          <p:cNvSpPr>
            <a:spLocks noChangeArrowheads="1"/>
          </p:cNvSpPr>
          <p:nvPr/>
        </p:nvSpPr>
        <p:spPr bwMode="auto">
          <a:xfrm rot="5400000" flipH="1">
            <a:off x="1295400" y="2203450"/>
            <a:ext cx="1676400" cy="3352800"/>
          </a:xfrm>
          <a:prstGeom prst="upArrowCallout">
            <a:avLst>
              <a:gd name="adj1" fmla="val 25388"/>
              <a:gd name="adj2" fmla="val 23421"/>
              <a:gd name="adj3" fmla="val 29796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457200" y="1492250"/>
            <a:ext cx="8229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sz="2200" b="1">
                <a:latin typeface="Verdana" pitchFamily="34" charset="0"/>
              </a:rPr>
              <a:t>Mussolini preserved capitalism, but took control </a:t>
            </a:r>
            <a:br>
              <a:rPr lang="en-US" altLang="en-US" sz="2200" b="1">
                <a:latin typeface="Verdana" pitchFamily="34" charset="0"/>
              </a:rPr>
            </a:br>
            <a:r>
              <a:rPr lang="en-US" altLang="en-US" sz="2200" b="1">
                <a:latin typeface="Verdana" pitchFamily="34" charset="0"/>
              </a:rPr>
              <a:t>of the state. He favored the wealthy at the expense of the workers.</a:t>
            </a:r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4038600" y="2895600"/>
            <a:ext cx="4800600" cy="28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Men were urged to be selfless warriors fighting for Italy.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Women were pushed out of paying jobs to bear more children.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Children were taught to obey strict military discipline.</a:t>
            </a:r>
          </a:p>
        </p:txBody>
      </p:sp>
      <p:sp>
        <p:nvSpPr>
          <p:cNvPr id="11269" name="TextBox 10"/>
          <p:cNvSpPr txBox="1">
            <a:spLocks noChangeArrowheads="1"/>
          </p:cNvSpPr>
          <p:nvPr/>
        </p:nvSpPr>
        <p:spPr bwMode="auto">
          <a:xfrm>
            <a:off x="558800" y="3143250"/>
            <a:ext cx="2413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To Fascists, </a:t>
            </a:r>
            <a:br>
              <a:rPr lang="en-US" altLang="en-US" sz="2200">
                <a:solidFill>
                  <a:srgbClr val="0033CC"/>
                </a:solidFill>
                <a:latin typeface="Verdana" pitchFamily="34" charset="0"/>
              </a:rPr>
            </a:b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the glorious state was </a:t>
            </a:r>
            <a:br>
              <a:rPr lang="en-US" altLang="en-US" sz="2200">
                <a:solidFill>
                  <a:srgbClr val="0033CC"/>
                </a:solidFill>
                <a:latin typeface="Verdana" pitchFamily="34" charset="0"/>
              </a:rPr>
            </a:b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all-important.</a:t>
            </a:r>
          </a:p>
        </p:txBody>
      </p:sp>
    </p:spTree>
    <p:extLst>
      <p:ext uri="{BB962C8B-B14F-4D97-AF65-F5344CB8AC3E}">
        <p14:creationId xmlns:p14="http://schemas.microsoft.com/office/powerpoint/2010/main" val="38921375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0"/>
          <p:cNvSpPr>
            <a:spLocks noChangeArrowheads="1"/>
          </p:cNvSpPr>
          <p:nvPr/>
        </p:nvSpPr>
        <p:spPr bwMode="auto">
          <a:xfrm>
            <a:off x="457200" y="1725613"/>
            <a:ext cx="82296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sz="2200" b="1">
                <a:latin typeface="Verdana" pitchFamily="34" charset="0"/>
              </a:rPr>
              <a:t>Mussolini built the first </a:t>
            </a: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totalitarian state </a:t>
            </a:r>
            <a:r>
              <a:rPr lang="en-US" altLang="en-US" sz="2200" b="1">
                <a:latin typeface="Verdana" pitchFamily="34" charset="0"/>
              </a:rPr>
              <a:t>in which he regulated every aspect of the peoples’ lives. </a:t>
            </a:r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838200" y="2819400"/>
            <a:ext cx="7467600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 b="1">
                <a:solidFill>
                  <a:srgbClr val="FF0000"/>
                </a:solidFill>
                <a:latin typeface="Verdana" pitchFamily="34" charset="0"/>
              </a:rPr>
              <a:t>Fascism</a:t>
            </a:r>
            <a:r>
              <a:rPr lang="en-US" altLang="en-US" sz="2200">
                <a:latin typeface="Verdana" pitchFamily="34" charset="0"/>
              </a:rPr>
              <a:t> encouraged extreme nationalism and loyalty to the state.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It glorified violence, war, and discipline.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 sz="2200">
                <a:latin typeface="Verdana" pitchFamily="34" charset="0"/>
              </a:rPr>
              <a:t>It aggressively pursued foreign expansion.</a:t>
            </a:r>
          </a:p>
        </p:txBody>
      </p:sp>
    </p:spTree>
    <p:extLst>
      <p:ext uri="{BB962C8B-B14F-4D97-AF65-F5344CB8AC3E}">
        <p14:creationId xmlns:p14="http://schemas.microsoft.com/office/powerpoint/2010/main" val="3690940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95"/>
          <p:cNvSpPr>
            <a:spLocks noChangeArrowheads="1"/>
          </p:cNvSpPr>
          <p:nvPr/>
        </p:nvSpPr>
        <p:spPr bwMode="auto">
          <a:xfrm>
            <a:off x="838200" y="1676400"/>
            <a:ext cx="7467600" cy="426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" name="Group 437"/>
          <p:cNvGraphicFramePr>
            <a:graphicFrameLocks noGrp="1"/>
          </p:cNvGraphicFramePr>
          <p:nvPr/>
        </p:nvGraphicFramePr>
        <p:xfrm>
          <a:off x="914400" y="1746250"/>
          <a:ext cx="7315200" cy="4060827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76211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200" b="1" dirty="0" smtClean="0">
                          <a:solidFill>
                            <a:srgbClr val="333399"/>
                          </a:solidFill>
                          <a:latin typeface="Verdana" pitchFamily="28" charset="0"/>
                        </a:rPr>
                        <a:t>Features of German, Russian, and Italian Totalitarian States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47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Single-party dictatorship with blind obedience </a:t>
                      </a:r>
                      <a:br>
                        <a:rPr lang="en-US" sz="2000" dirty="0" smtClean="0">
                          <a:latin typeface="Verdana" pitchFamily="28" charset="0"/>
                        </a:rPr>
                      </a:br>
                      <a:r>
                        <a:rPr lang="en-US" sz="2000" dirty="0" smtClean="0">
                          <a:latin typeface="Verdana" pitchFamily="28" charset="0"/>
                        </a:rPr>
                        <a:t>to a leader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State control of the economy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1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Use of police spies and terror to enforce the will </a:t>
                      </a:r>
                      <a:br>
                        <a:rPr lang="en-US" sz="2000" dirty="0" smtClean="0">
                          <a:latin typeface="Verdana" pitchFamily="28" charset="0"/>
                        </a:rPr>
                      </a:br>
                      <a:r>
                        <a:rPr lang="en-US" sz="2000" dirty="0" smtClean="0">
                          <a:latin typeface="Verdana" pitchFamily="28" charset="0"/>
                        </a:rPr>
                        <a:t>of the state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Government control of the media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Use of schools to spread ideology to children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dirty="0" smtClean="0">
                          <a:latin typeface="Verdana" pitchFamily="28" charset="0"/>
                        </a:rPr>
                        <a:t>Strict censorship of artists and intellectuals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56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4"/>
          <p:cNvSpPr>
            <a:spLocks noChangeArrowheads="1"/>
          </p:cNvSpPr>
          <p:nvPr/>
        </p:nvSpPr>
        <p:spPr bwMode="auto">
          <a:xfrm>
            <a:off x="1685925" y="4594225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228600" y="1498600"/>
            <a:ext cx="8686800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sz="2200" b="1">
                <a:latin typeface="Verdana" pitchFamily="34" charset="0"/>
              </a:rPr>
              <a:t>For many in Italy, fascism promised a strong stable government and an end to the political feuding. </a:t>
            </a:r>
            <a:endParaRPr lang="en-US" altLang="en-US" sz="2200">
              <a:latin typeface="Verdana" pitchFamily="34" charset="0"/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5029200" y="3162300"/>
            <a:ext cx="36576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sz="2200">
                <a:solidFill>
                  <a:srgbClr val="0033CC"/>
                </a:solidFill>
                <a:latin typeface="Verdana" pitchFamily="34" charset="0"/>
              </a:rPr>
              <a:t>Once Mussolini embarked on foreign conquest, Western democracies protested.</a:t>
            </a:r>
          </a:p>
          <a:p>
            <a:pPr eaLnBrk="1" hangingPunct="1">
              <a:spcAft>
                <a:spcPct val="60000"/>
              </a:spcAft>
            </a:pPr>
            <a:r>
              <a:rPr lang="en-US" altLang="en-US" sz="2200">
                <a:latin typeface="Verdana" pitchFamily="34" charset="0"/>
              </a:rPr>
              <a:t> </a:t>
            </a:r>
          </a:p>
        </p:txBody>
      </p:sp>
      <p:sp>
        <p:nvSpPr>
          <p:cNvPr id="7" name="AutoShape 1035"/>
          <p:cNvSpPr>
            <a:spLocks noChangeArrowheads="1"/>
          </p:cNvSpPr>
          <p:nvPr/>
        </p:nvSpPr>
        <p:spPr bwMode="auto">
          <a:xfrm rot="5400000" flipH="1">
            <a:off x="1409700" y="1981200"/>
            <a:ext cx="2743200" cy="3886200"/>
          </a:xfrm>
          <a:prstGeom prst="upArrowCallout">
            <a:avLst>
              <a:gd name="adj1" fmla="val 23269"/>
              <a:gd name="adj2" fmla="val 20718"/>
              <a:gd name="adj3" fmla="val 14488"/>
              <a:gd name="adj4" fmla="val 82231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rot="10800000" vert="eaVert"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927100" y="2654300"/>
            <a:ext cx="29718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200">
                <a:latin typeface="Verdana" pitchFamily="34" charset="0"/>
              </a:rPr>
              <a:t>Mussolini projected a sense of power and confidence </a:t>
            </a:r>
            <a:br>
              <a:rPr lang="en-US" altLang="en-US" sz="2200">
                <a:latin typeface="Verdana" pitchFamily="34" charset="0"/>
              </a:rPr>
            </a:br>
            <a:r>
              <a:rPr lang="en-US" altLang="en-US" sz="2200">
                <a:latin typeface="Verdana" pitchFamily="34" charset="0"/>
              </a:rPr>
              <a:t>that was welcome amid the disorder and despair of postwar Italy.</a:t>
            </a:r>
            <a:endParaRPr lang="en-US" altLang="en-US" sz="2200"/>
          </a:p>
        </p:txBody>
      </p:sp>
    </p:spTree>
    <p:extLst>
      <p:ext uri="{BB962C8B-B14F-4D97-AF65-F5344CB8AC3E}">
        <p14:creationId xmlns:p14="http://schemas.microsoft.com/office/powerpoint/2010/main" val="577510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494</Words>
  <Application>Microsoft Office PowerPoint</Application>
  <PresentationFormat>On-screen Show (4:3)</PresentationFormat>
  <Paragraphs>81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Unit 12 Interwar Period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Interwar Period</dc:title>
  <dc:creator>shawiakm</dc:creator>
  <cp:lastModifiedBy>shawiakm</cp:lastModifiedBy>
  <cp:revision>1</cp:revision>
  <dcterms:created xsi:type="dcterms:W3CDTF">2014-03-10T12:58:33Z</dcterms:created>
  <dcterms:modified xsi:type="dcterms:W3CDTF">2014-03-10T13:03:35Z</dcterms:modified>
</cp:coreProperties>
</file>