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A2C31-CDD6-4D34-B279-B8D83A57E026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8B4FC-71F7-48F5-AD58-8A946A9E63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18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CB6A2EE-B370-45BB-92DA-B45EF8B16499}" type="slidenum">
              <a:rPr lang="en-US" altLang="en-US" sz="1200"/>
              <a:pPr algn="r" eaLnBrk="1" hangingPunct="1"/>
              <a:t>2</a:t>
            </a:fld>
            <a:endParaRPr lang="en-US" altLang="en-US" sz="120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773B602-C912-46E1-9DCC-0FCB31CD30B4}" type="slidenum">
              <a:rPr lang="en-US" altLang="en-US" sz="1200"/>
              <a:pPr algn="r" eaLnBrk="1" hangingPunct="1"/>
              <a:t>11</a:t>
            </a:fld>
            <a:endParaRPr lang="en-US" altLang="en-US" sz="120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4CEB63-A208-4CD0-AF2A-8A1447C24D6E}" type="slidenum">
              <a:rPr lang="en-US" altLang="en-US" sz="1200" smtClean="0"/>
              <a:pPr eaLnBrk="1" hangingPunct="1"/>
              <a:t>12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036FE18-7467-4118-B2DD-8A24A924E29C}" type="slidenum">
              <a:rPr lang="en-US" altLang="en-US" sz="1200"/>
              <a:pPr algn="r" eaLnBrk="1" hangingPunct="1"/>
              <a:t>13</a:t>
            </a:fld>
            <a:endParaRPr lang="en-US" altLang="en-US" sz="120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BB4D812-5EF2-432D-8728-D3B040DE8B4D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233EF8C-69EC-4124-AA02-FC0910DC2459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FD3F4CE-BCC7-4394-80FA-FB6A81FCA9C6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2FBC58C-AE49-4121-8FC5-9E518C48072A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CB7F8C5-C97A-4ED5-8D3B-AC13958A3E76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1B15F71-03EF-4205-9157-B6E01169FF52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497B4DA-CA14-47C7-BBD8-B06D1F30260D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4613" y="8684683"/>
            <a:ext cx="2971800" cy="45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535A38E-9938-49A6-98CA-36C810DBA605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D2A05E-1601-4BF9-827B-EE59AAE76FA5}" type="slidenum">
              <a:rPr lang="en-US" altLang="en-US" sz="1200" smtClean="0"/>
              <a:pPr eaLnBrk="1" hangingPunct="1"/>
              <a:t>10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1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4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3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9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464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23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72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5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04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286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134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86372-BAF6-4E6A-BCA9-66576C8CD1D7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1D44-B411-432D-B167-6A14305EC3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77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12</a:t>
            </a:r>
            <a:br>
              <a:rPr lang="en-US" dirty="0" smtClean="0"/>
            </a:br>
            <a:r>
              <a:rPr lang="en-US" dirty="0" smtClean="0"/>
              <a:t>Interwar Period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28-5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Hitler and the Rise of Nazi Germany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318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838200" y="1714500"/>
            <a:ext cx="7467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latin typeface="Verdana" pitchFamily="34" charset="0"/>
              </a:rPr>
              <a:t>On November 9 and 10, 1938, Hitler used a minor incident as an excuse to stage an attack on all Jews.  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838200" y="3124200"/>
            <a:ext cx="7467600" cy="232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On the night known as </a:t>
            </a:r>
            <a:r>
              <a:rPr lang="en-US" altLang="en-US" i="1">
                <a:latin typeface="Verdana" pitchFamily="34" charset="0"/>
              </a:rPr>
              <a:t>Kristallnacht</a:t>
            </a:r>
            <a:r>
              <a:rPr lang="en-US" altLang="en-US">
                <a:latin typeface="Verdana" pitchFamily="34" charset="0"/>
              </a:rPr>
              <a:t>, Jewish communities were attacked all over Germany, Austria, and Czechoslovakia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Hitler and his henchmen then started making plans for a “Final Solution” where all Jews would be exterminated.</a:t>
            </a:r>
          </a:p>
        </p:txBody>
      </p:sp>
    </p:spTree>
    <p:extLst>
      <p:ext uri="{BB962C8B-B14F-4D97-AF65-F5344CB8AC3E}">
        <p14:creationId xmlns:p14="http://schemas.microsoft.com/office/powerpoint/2010/main" val="268064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ch28_images_wh_se_p09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6550"/>
            <a:ext cx="4225925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13"/>
          <p:cNvSpPr>
            <a:spLocks noChangeArrowheads="1"/>
          </p:cNvSpPr>
          <p:nvPr/>
        </p:nvSpPr>
        <p:spPr bwMode="auto">
          <a:xfrm>
            <a:off x="4800600" y="1720850"/>
            <a:ext cx="4114800" cy="377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To build for the future,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the Nazis indoctrinated young people with their ideology. Hitler urged young Germans to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pledge absolute loyalty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to Germany and to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destroy their enemies.</a:t>
            </a:r>
          </a:p>
          <a:p>
            <a:pPr eaLnBrk="1" hangingPunct="1"/>
            <a:endParaRPr lang="en-US" altLang="en-US">
              <a:latin typeface="Verdana" pitchFamily="34" charset="0"/>
            </a:endParaRPr>
          </a:p>
          <a:p>
            <a:pPr eaLnBrk="1" hangingPunct="1"/>
            <a:endParaRPr lang="en-US" altLang="en-US">
              <a:latin typeface="Verdana" pitchFamily="34" charset="0"/>
            </a:endParaRPr>
          </a:p>
          <a:p>
            <a:pPr eaLnBrk="1" hangingPunct="1"/>
            <a:endParaRPr lang="en-US" altLang="en-US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549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AutoShape 8"/>
          <p:cNvSpPr>
            <a:spLocks noChangeArrowheads="1"/>
          </p:cNvSpPr>
          <p:nvPr/>
        </p:nvSpPr>
        <p:spPr bwMode="auto">
          <a:xfrm rot="10792560" flipH="1">
            <a:off x="831850" y="1752600"/>
            <a:ext cx="7467600" cy="1525588"/>
          </a:xfrm>
          <a:prstGeom prst="upArrowCallout">
            <a:avLst>
              <a:gd name="adj1" fmla="val 50581"/>
              <a:gd name="adj2" fmla="val 42060"/>
              <a:gd name="adj3" fmla="val 22093"/>
              <a:gd name="adj4" fmla="val 63139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914400" y="1855788"/>
            <a:ext cx="7315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</a:rPr>
              <a:t>Hitler and the Nazis also sought to “purify” German culture. </a:t>
            </a: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838200" y="3505200"/>
            <a:ext cx="74676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They condemned jazz and modern art.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They sought to replace Christianity with Hitler’s racial creed.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They closed Catholic schools and limited clergy. 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They glorified German myths.</a:t>
            </a:r>
          </a:p>
        </p:txBody>
      </p:sp>
    </p:spTree>
    <p:extLst>
      <p:ext uri="{BB962C8B-B14F-4D97-AF65-F5344CB8AC3E}">
        <p14:creationId xmlns:p14="http://schemas.microsoft.com/office/powerpoint/2010/main" val="1160663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3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3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3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53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4"/>
          <p:cNvSpPr>
            <a:spLocks noChangeArrowheads="1"/>
          </p:cNvSpPr>
          <p:nvPr/>
        </p:nvSpPr>
        <p:spPr bwMode="auto">
          <a:xfrm>
            <a:off x="1685925" y="5859463"/>
            <a:ext cx="1841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endParaRPr lang="en-US" altLang="en-US" sz="1400"/>
          </a:p>
        </p:txBody>
      </p:sp>
      <p:sp>
        <p:nvSpPr>
          <p:cNvPr id="18435" name="Rectangle 15"/>
          <p:cNvSpPr>
            <a:spLocks noChangeArrowheads="1"/>
          </p:cNvSpPr>
          <p:nvPr/>
        </p:nvSpPr>
        <p:spPr bwMode="auto">
          <a:xfrm>
            <a:off x="4479925" y="4481513"/>
            <a:ext cx="1841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endParaRPr lang="en-US" altLang="en-US"/>
          </a:p>
        </p:txBody>
      </p:sp>
      <p:sp>
        <p:nvSpPr>
          <p:cNvPr id="18436" name="Rectangle 16"/>
          <p:cNvSpPr>
            <a:spLocks noChangeArrowheads="1"/>
          </p:cNvSpPr>
          <p:nvPr/>
        </p:nvSpPr>
        <p:spPr bwMode="auto">
          <a:xfrm>
            <a:off x="4479925" y="4481513"/>
            <a:ext cx="1841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endParaRPr lang="en-US" altLang="en-US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457200" y="1482725"/>
            <a:ext cx="8229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As in Germany, new nations in Eastern Europe moved from democracy to authoritarian rule </a:t>
            </a:r>
            <a:br>
              <a:rPr lang="en-US" altLang="en-US" b="1">
                <a:latin typeface="Verdana" pitchFamily="34" charset="0"/>
              </a:rPr>
            </a:br>
            <a:r>
              <a:rPr lang="en-US" altLang="en-US" b="1">
                <a:latin typeface="Verdana" pitchFamily="34" charset="0"/>
              </a:rPr>
              <a:t>after World War I.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457200" y="5410200"/>
            <a:ext cx="8229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Eventually, right-wing dictators emerged in most of these countries.</a:t>
            </a:r>
          </a:p>
        </p:txBody>
      </p:sp>
      <p:sp>
        <p:nvSpPr>
          <p:cNvPr id="18439" name="Rectangle 8"/>
          <p:cNvSpPr>
            <a:spLocks noChangeArrowheads="1"/>
          </p:cNvSpPr>
          <p:nvPr/>
        </p:nvSpPr>
        <p:spPr bwMode="auto">
          <a:xfrm>
            <a:off x="457200" y="2743200"/>
            <a:ext cx="822960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4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These small countries lacked the capital to develop industry.</a:t>
            </a:r>
          </a:p>
          <a:p>
            <a:pPr eaLnBrk="1" hangingPunct="1">
              <a:spcAft>
                <a:spcPts val="14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Each country tried to be independent from its neighbors.</a:t>
            </a:r>
          </a:p>
          <a:p>
            <a:pPr eaLnBrk="1" hangingPunct="1">
              <a:spcAft>
                <a:spcPts val="1400"/>
              </a:spcAft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None had much experience with the democratic process.</a:t>
            </a:r>
          </a:p>
        </p:txBody>
      </p:sp>
    </p:spTree>
    <p:extLst>
      <p:ext uri="{BB962C8B-B14F-4D97-AF65-F5344CB8AC3E}">
        <p14:creationId xmlns:p14="http://schemas.microsoft.com/office/powerpoint/2010/main" val="4081391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"/>
          <p:cNvSpPr>
            <a:spLocks noChangeArrowheads="1"/>
          </p:cNvSpPr>
          <p:nvPr/>
        </p:nvSpPr>
        <p:spPr bwMode="auto">
          <a:xfrm>
            <a:off x="1216025" y="1714500"/>
            <a:ext cx="7239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How did Hitler and the Nazi party establish and maintain a totalitarian government </a:t>
            </a:r>
            <a:br>
              <a:rPr lang="en-US" altLang="en-US" b="1">
                <a:latin typeface="Verdana" pitchFamily="34" charset="0"/>
              </a:rPr>
            </a:br>
            <a:r>
              <a:rPr lang="en-US" altLang="en-US" b="1">
                <a:latin typeface="Verdana" pitchFamily="34" charset="0"/>
              </a:rPr>
              <a:t>in Germany?</a:t>
            </a:r>
          </a:p>
        </p:txBody>
      </p:sp>
      <p:sp>
        <p:nvSpPr>
          <p:cNvPr id="4101" name="Text Box 13"/>
          <p:cNvSpPr txBox="1">
            <a:spLocks noChangeArrowheads="1"/>
          </p:cNvSpPr>
          <p:nvPr/>
        </p:nvSpPr>
        <p:spPr bwMode="auto">
          <a:xfrm>
            <a:off x="1216025" y="2900363"/>
            <a:ext cx="76962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>
                <a:latin typeface="Verdana" pitchFamily="34" charset="0"/>
              </a:rPr>
              <a:t>After World War I ended, the German government crumbled under the threat of a socialist revolution.</a:t>
            </a:r>
          </a:p>
          <a:p>
            <a:pPr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Moderate leaders created a democratic government which was unable to manage Germany’s problems.  Hitler and his Nazi party rose to power.</a:t>
            </a:r>
          </a:p>
        </p:txBody>
      </p:sp>
      <p:pic>
        <p:nvPicPr>
          <p:cNvPr id="6148" name="Picture 15" descr="HSUS09_EQ_logo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558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496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ChangeArrowheads="1"/>
          </p:cNvSpPr>
          <p:nvPr/>
        </p:nvSpPr>
        <p:spPr bwMode="auto">
          <a:xfrm>
            <a:off x="1914525" y="4975225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838200" y="1482725"/>
            <a:ext cx="7467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</a:rPr>
              <a:t>In 1919, moderate German leaders created </a:t>
            </a:r>
            <a:br>
              <a:rPr lang="en-US" altLang="en-US" b="1">
                <a:latin typeface="Verdana" pitchFamily="34" charset="0"/>
              </a:rPr>
            </a:br>
            <a:r>
              <a:rPr lang="en-US" altLang="en-US" b="1">
                <a:latin typeface="Verdana" pitchFamily="34" charset="0"/>
              </a:rPr>
              <a:t>a democratic government known as the Weimar Republic.</a:t>
            </a: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838200" y="2847975"/>
            <a:ext cx="74676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ts val="1588"/>
              </a:spcAft>
            </a:pPr>
            <a:r>
              <a:rPr lang="en-US" altLang="en-US">
                <a:latin typeface="Verdana" pitchFamily="34" charset="0"/>
              </a:rPr>
              <a:t>The Weimar Republic had: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chancellor,</a:t>
            </a:r>
            <a:r>
              <a:rPr lang="en-US" altLang="en-US">
                <a:latin typeface="Verdana" pitchFamily="34" charset="0"/>
              </a:rPr>
              <a:t> or prime minister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 constitution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 parliamentary system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 bill of rights</a:t>
            </a:r>
          </a:p>
          <a:p>
            <a:pPr eaLnBrk="1" hangingPunct="1">
              <a:spcAft>
                <a:spcPts val="1588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 provision allowing women to vote</a:t>
            </a:r>
          </a:p>
        </p:txBody>
      </p:sp>
    </p:spTree>
    <p:extLst>
      <p:ext uri="{BB962C8B-B14F-4D97-AF65-F5344CB8AC3E}">
        <p14:creationId xmlns:p14="http://schemas.microsoft.com/office/powerpoint/2010/main" val="3957038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AutoShape 17"/>
          <p:cNvSpPr>
            <a:spLocks noChangeArrowheads="1"/>
          </p:cNvSpPr>
          <p:nvPr/>
        </p:nvSpPr>
        <p:spPr bwMode="auto">
          <a:xfrm rot="5400000" flipH="1">
            <a:off x="2009775" y="1695450"/>
            <a:ext cx="1600200" cy="3505200"/>
          </a:xfrm>
          <a:prstGeom prst="upArrowCallout">
            <a:avLst>
              <a:gd name="adj1" fmla="val 20843"/>
              <a:gd name="adj2" fmla="val 18875"/>
              <a:gd name="adj3" fmla="val 32634"/>
              <a:gd name="adj4" fmla="val 76542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5" name="Rectangle 14"/>
          <p:cNvSpPr>
            <a:spLocks noChangeArrowheads="1"/>
          </p:cNvSpPr>
          <p:nvPr/>
        </p:nvSpPr>
        <p:spPr bwMode="auto">
          <a:xfrm>
            <a:off x="1685925" y="4651375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6159" name="Rectangle 10"/>
          <p:cNvSpPr>
            <a:spLocks noChangeArrowheads="1"/>
          </p:cNvSpPr>
          <p:nvPr/>
        </p:nvSpPr>
        <p:spPr bwMode="auto">
          <a:xfrm>
            <a:off x="457200" y="4583113"/>
            <a:ext cx="82296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>
                <a:latin typeface="Verdana" pitchFamily="34" charset="0"/>
              </a:rPr>
              <a:t>Germans of all classes hated the Versailles treaty.</a:t>
            </a:r>
          </a:p>
        </p:txBody>
      </p:sp>
      <p:sp>
        <p:nvSpPr>
          <p:cNvPr id="8197" name="Rectangle 11"/>
          <p:cNvSpPr>
            <a:spLocks noChangeArrowheads="1"/>
          </p:cNvSpPr>
          <p:nvPr/>
        </p:nvSpPr>
        <p:spPr bwMode="auto">
          <a:xfrm>
            <a:off x="533400" y="1493838"/>
            <a:ext cx="8077200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The Weimar government was seen as weak because it had signed the Treaty of Versailles.</a:t>
            </a:r>
            <a:endParaRPr lang="en-US" altLang="en-US" b="1"/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457200" y="5286375"/>
            <a:ext cx="8229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The German people looked for scapegoats for their troubles. Many blamed German Jews.</a:t>
            </a:r>
          </a:p>
        </p:txBody>
      </p:sp>
      <p:sp>
        <p:nvSpPr>
          <p:cNvPr id="8199" name="Rectangle 13"/>
          <p:cNvSpPr>
            <a:spLocks noChangeArrowheads="1"/>
          </p:cNvSpPr>
          <p:nvPr/>
        </p:nvSpPr>
        <p:spPr bwMode="auto">
          <a:xfrm>
            <a:off x="1133475" y="2724150"/>
            <a:ext cx="29718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latin typeface="Verdana" pitchFamily="34" charset="0"/>
              </a:rPr>
              <a:t>Communists demanded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radical changes.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572000" y="2647950"/>
            <a:ext cx="3581400" cy="1600200"/>
            <a:chOff x="2952" y="1536"/>
            <a:chExt cx="2256" cy="1008"/>
          </a:xfrm>
        </p:grpSpPr>
        <p:sp>
          <p:nvSpPr>
            <p:cNvPr id="6163" name="AutoShape 19"/>
            <p:cNvSpPr>
              <a:spLocks noChangeArrowheads="1"/>
            </p:cNvSpPr>
            <p:nvPr/>
          </p:nvSpPr>
          <p:spPr bwMode="auto">
            <a:xfrm rot="16200000" flipH="1">
              <a:off x="3552" y="936"/>
              <a:ext cx="1008" cy="2208"/>
            </a:xfrm>
            <a:prstGeom prst="upArrowCallout">
              <a:avLst>
                <a:gd name="adj1" fmla="val 20843"/>
                <a:gd name="adj2" fmla="val 18875"/>
                <a:gd name="adj3" fmla="val 32634"/>
                <a:gd name="adj4" fmla="val 76542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02" name="Rectangle 14"/>
            <p:cNvSpPr>
              <a:spLocks noChangeArrowheads="1"/>
            </p:cNvSpPr>
            <p:nvPr/>
          </p:nvSpPr>
          <p:spPr bwMode="auto">
            <a:xfrm>
              <a:off x="3528" y="1584"/>
              <a:ext cx="1680" cy="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>
                  <a:latin typeface="Verdana" pitchFamily="34" charset="0"/>
                </a:rPr>
                <a:t>Conservatives attacked the government as too liberal.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74392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9" grpId="0"/>
      <p:bldP spid="61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ChangeArrowheads="1"/>
          </p:cNvSpPr>
          <p:nvPr/>
        </p:nvSpPr>
        <p:spPr bwMode="auto">
          <a:xfrm>
            <a:off x="828675" y="1714500"/>
            <a:ext cx="76200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In 1923, economic disaster fed the unrest.</a:t>
            </a:r>
          </a:p>
        </p:txBody>
      </p:sp>
      <p:sp>
        <p:nvSpPr>
          <p:cNvPr id="9219" name="Rectangle 10"/>
          <p:cNvSpPr>
            <a:spLocks noChangeArrowheads="1"/>
          </p:cNvSpPr>
          <p:nvPr/>
        </p:nvSpPr>
        <p:spPr bwMode="auto">
          <a:xfrm>
            <a:off x="838200" y="2533650"/>
            <a:ext cx="7620000" cy="340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Germany fell behind in reparation payments,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so France occupied the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Ruhr Valley.</a:t>
            </a:r>
            <a:endParaRPr lang="en-US" altLang="en-US">
              <a:latin typeface="Verdana" pitchFamily="34" charset="0"/>
            </a:endParaRP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Workers in the Ruhr refused to work but were paid with German money the government didn’t have.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Inflation spiraled out of control and the German mark became worthless.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Many middle-class families saw their savings wiped out.</a:t>
            </a:r>
          </a:p>
        </p:txBody>
      </p:sp>
    </p:spTree>
    <p:extLst>
      <p:ext uri="{BB962C8B-B14F-4D97-AF65-F5344CB8AC3E}">
        <p14:creationId xmlns:p14="http://schemas.microsoft.com/office/powerpoint/2010/main" val="3966351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/>
          <p:cNvSpPr>
            <a:spLocks noChangeArrowheads="1"/>
          </p:cNvSpPr>
          <p:nvPr/>
        </p:nvSpPr>
        <p:spPr bwMode="auto">
          <a:xfrm>
            <a:off x="1685925" y="4672013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985838" y="1892300"/>
            <a:ext cx="68738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endParaRPr lang="en-US" altLang="en-US" b="1"/>
          </a:p>
          <a:p>
            <a:pPr eaLnBrk="1" hangingPunct="1"/>
            <a:endParaRPr lang="en-US" altLang="en-US" b="1"/>
          </a:p>
        </p:txBody>
      </p:sp>
      <p:sp>
        <p:nvSpPr>
          <p:cNvPr id="10244" name="Rectangle 10"/>
          <p:cNvSpPr>
            <a:spLocks noChangeArrowheads="1"/>
          </p:cNvSpPr>
          <p:nvPr/>
        </p:nvSpPr>
        <p:spPr bwMode="auto">
          <a:xfrm>
            <a:off x="2654300" y="2871788"/>
            <a:ext cx="1600200" cy="243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Germans turned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to an energetic leader, Adolf Hitler. </a:t>
            </a:r>
          </a:p>
        </p:txBody>
      </p:sp>
      <p:sp>
        <p:nvSpPr>
          <p:cNvPr id="10245" name="Rectangle 9"/>
          <p:cNvSpPr>
            <a:spLocks noChangeArrowheads="1"/>
          </p:cNvSpPr>
          <p:nvPr/>
        </p:nvSpPr>
        <p:spPr bwMode="auto">
          <a:xfrm>
            <a:off x="457200" y="1493838"/>
            <a:ext cx="82296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</a:rPr>
              <a:t>In 1924, with help from Western powers, Germany began to recover and prosper. In 1929, the Great Depression hit Germany.</a:t>
            </a:r>
          </a:p>
        </p:txBody>
      </p:sp>
      <p:sp>
        <p:nvSpPr>
          <p:cNvPr id="10246" name="Rectangle 10"/>
          <p:cNvSpPr>
            <a:spLocks noChangeArrowheads="1"/>
          </p:cNvSpPr>
          <p:nvPr/>
        </p:nvSpPr>
        <p:spPr bwMode="auto">
          <a:xfrm>
            <a:off x="4495800" y="2871788"/>
            <a:ext cx="4343400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Hitler had fought in the German army in World War I. </a:t>
            </a:r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By 1919, he was the leader of the National Socialist German Workers, or Nazi, party</a:t>
            </a:r>
            <a:r>
              <a:rPr lang="en-US" altLang="en-US">
                <a:latin typeface="Verdana" pitchFamily="34" charset="0"/>
              </a:rPr>
              <a:t> and worked against </a:t>
            </a:r>
            <a:br>
              <a:rPr lang="en-US" altLang="en-US">
                <a:latin typeface="Verdana" pitchFamily="34" charset="0"/>
              </a:rPr>
            </a:br>
            <a:r>
              <a:rPr lang="en-US" altLang="en-US">
                <a:latin typeface="Verdana" pitchFamily="34" charset="0"/>
              </a:rPr>
              <a:t>the Weimar government.</a:t>
            </a:r>
          </a:p>
        </p:txBody>
      </p:sp>
      <p:pic>
        <p:nvPicPr>
          <p:cNvPr id="10247" name="Picture 9" descr="ch28_images_wh_se_p09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70213"/>
            <a:ext cx="2097088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6303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4"/>
          <p:cNvSpPr>
            <a:spLocks noChangeArrowheads="1"/>
          </p:cNvSpPr>
          <p:nvPr/>
        </p:nvSpPr>
        <p:spPr bwMode="auto">
          <a:xfrm>
            <a:off x="1600200" y="4746625"/>
            <a:ext cx="184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1400"/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985838" y="1905000"/>
            <a:ext cx="68738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8925" indent="-288925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•"/>
            </a:pPr>
            <a:endParaRPr lang="en-US" altLang="en-US" b="1"/>
          </a:p>
          <a:p>
            <a:pPr eaLnBrk="1" hangingPunct="1"/>
            <a:endParaRPr lang="en-US" altLang="en-US" b="1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1498600"/>
            <a:ext cx="82296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</a:rPr>
              <a:t>Imprisoned in 1923 for a failed attempt to seize power, Hitler wrote </a:t>
            </a:r>
            <a:r>
              <a:rPr lang="en-US" altLang="en-US" b="1" i="1">
                <a:latin typeface="Verdana" pitchFamily="34" charset="0"/>
              </a:rPr>
              <a:t>Mein Kampf, </a:t>
            </a:r>
            <a:r>
              <a:rPr lang="en-US" altLang="en-US" b="1">
                <a:latin typeface="Verdana" pitchFamily="34" charset="0"/>
              </a:rPr>
              <a:t>which outlined Nazi goals and ideologies.</a:t>
            </a:r>
            <a:endParaRPr lang="en-US" altLang="en-US">
              <a:latin typeface="Verdana" pitchFamily="34" charset="0"/>
            </a:endParaRPr>
          </a:p>
        </p:txBody>
      </p:sp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457200" y="2743200"/>
            <a:ext cx="8229600" cy="32766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C9C9FF"/>
              </a:gs>
            </a:gsLst>
            <a:lin ang="5400000" scaled="1"/>
          </a:gradFill>
          <a:ln w="19050">
            <a:solidFill>
              <a:srgbClr val="666699"/>
            </a:solidFill>
            <a:miter lim="800000"/>
            <a:headEnd/>
            <a:tailEnd/>
          </a:ln>
          <a:effectLst>
            <a:outerShdw dist="45791" dir="3378596" algn="ctr" rotWithShape="0">
              <a:srgbClr val="B2B2B2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aphicFrame>
        <p:nvGraphicFramePr>
          <p:cNvPr id="9248" name="Group 32"/>
          <p:cNvGraphicFramePr>
            <a:graphicFrameLocks noGrp="1"/>
          </p:cNvGraphicFramePr>
          <p:nvPr/>
        </p:nvGraphicFramePr>
        <p:xfrm>
          <a:off x="533400" y="2819400"/>
          <a:ext cx="8077200" cy="3124200"/>
        </p:xfrm>
        <a:graphic>
          <a:graphicData uri="http://schemas.openxmlformats.org/drawingml/2006/table">
            <a:tbl>
              <a:tblPr/>
              <a:tblGrid>
                <a:gridCol w="4114800"/>
                <a:gridCol w="3962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Hitler’s Ideology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Hitler’s Reasons for German Defeat in WWI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2200">
                <a:tc>
                  <a:txBody>
                    <a:bodyPr/>
                    <a:lstStyle/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Extreme nationalism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Anti-Semitism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Germans as a </a:t>
                      </a:r>
                      <a:b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</a:b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superior master race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Racism</a:t>
                      </a:r>
                      <a:endParaRPr kumimoji="0" lang="en-US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28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Marxists 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Jews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Corrupt politicians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50000"/>
                        </a:spcAft>
                        <a:buClrTx/>
                        <a:buSzPct val="80000"/>
                        <a:buFontTx/>
                        <a:buChar char="•"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  <a:cs typeface="Arial" charset="0"/>
                        </a:rPr>
                        <a:t>Business leaders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6666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819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8"/>
          <p:cNvSpPr>
            <a:spLocks noChangeArrowheads="1"/>
          </p:cNvSpPr>
          <p:nvPr/>
        </p:nvSpPr>
        <p:spPr bwMode="auto">
          <a:xfrm rot="10792560" flipH="1">
            <a:off x="831850" y="1752600"/>
            <a:ext cx="7467600" cy="1525588"/>
          </a:xfrm>
          <a:prstGeom prst="upArrowCallout">
            <a:avLst>
              <a:gd name="adj1" fmla="val 50581"/>
              <a:gd name="adj2" fmla="val 42060"/>
              <a:gd name="adj3" fmla="val 22093"/>
              <a:gd name="adj4" fmla="val 63139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1" name="Rectangle 14"/>
          <p:cNvSpPr>
            <a:spLocks noChangeArrowheads="1"/>
          </p:cNvSpPr>
          <p:nvPr/>
        </p:nvSpPr>
        <p:spPr bwMode="auto">
          <a:xfrm>
            <a:off x="1609725" y="4899025"/>
            <a:ext cx="1841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</a:pPr>
            <a:endParaRPr lang="en-US" altLang="en-US" sz="1400"/>
          </a:p>
        </p:txBody>
      </p:sp>
      <p:sp>
        <p:nvSpPr>
          <p:cNvPr id="10243" name="Rectangle 10"/>
          <p:cNvSpPr>
            <a:spLocks noChangeArrowheads="1"/>
          </p:cNvSpPr>
          <p:nvPr/>
        </p:nvSpPr>
        <p:spPr bwMode="auto">
          <a:xfrm>
            <a:off x="838200" y="3498850"/>
            <a:ext cx="7467600" cy="198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At the beginning of the Great Depression the Nazi party grew to almost a million.</a:t>
            </a:r>
          </a:p>
          <a:p>
            <a:pPr eaLnBrk="1" hangingPunct="1">
              <a:spcAft>
                <a:spcPct val="60000"/>
              </a:spcAft>
              <a:buClr>
                <a:schemeClr val="tx1"/>
              </a:buClr>
              <a:buSzPct val="80000"/>
              <a:buFont typeface="Verdana" pitchFamily="34" charset="0"/>
              <a:buChar char="•"/>
            </a:pPr>
            <a:r>
              <a:rPr lang="en-US" altLang="en-US">
                <a:latin typeface="Verdana" pitchFamily="34" charset="0"/>
              </a:rPr>
              <a:t>Hitler promised to create jobs, end reparations, and defy the Versailles treaty by rearming Germany.</a:t>
            </a:r>
          </a:p>
        </p:txBody>
      </p:sp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838200" y="1800225"/>
            <a:ext cx="7467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ct val="60000"/>
              </a:spcAft>
            </a:pPr>
            <a:r>
              <a:rPr lang="en-US" altLang="en-US" b="1">
                <a:latin typeface="Verdana" pitchFamily="34" charset="0"/>
              </a:rPr>
              <a:t>Hitler urged Germans everywhere to unite into one great nation under his leadership.</a:t>
            </a:r>
          </a:p>
        </p:txBody>
      </p:sp>
    </p:spTree>
    <p:extLst>
      <p:ext uri="{BB962C8B-B14F-4D97-AF65-F5344CB8AC3E}">
        <p14:creationId xmlns:p14="http://schemas.microsoft.com/office/powerpoint/2010/main" val="1790238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57200" y="4876800"/>
            <a:ext cx="8229600" cy="1066800"/>
            <a:chOff x="457200" y="4648200"/>
            <a:chExt cx="8229600" cy="1066800"/>
          </a:xfrm>
        </p:grpSpPr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457200" y="4648200"/>
              <a:ext cx="8229600" cy="106680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ED273"/>
                </a:gs>
              </a:gsLst>
              <a:lin ang="16200000" scaled="0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340" dir="2700000" algn="ctr" rotWithShape="0">
                <a:srgbClr val="B3C793">
                  <a:alpha val="46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21" name="Text Box 122"/>
            <p:cNvSpPr txBox="1">
              <a:spLocks noChangeArrowheads="1"/>
            </p:cNvSpPr>
            <p:nvPr/>
          </p:nvSpPr>
          <p:spPr bwMode="auto">
            <a:xfrm>
              <a:off x="625151" y="4802684"/>
              <a:ext cx="7893698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>
                  <a:solidFill>
                    <a:srgbClr val="0033CC"/>
                  </a:solidFill>
                  <a:latin typeface="Verdana" pitchFamily="34" charset="0"/>
                </a:rPr>
                <a:t>To achieve his goals, he organized an efficient but brutal totalitarian rule enforced by the </a:t>
              </a:r>
              <a:r>
                <a:rPr lang="en-US" altLang="en-US" b="1">
                  <a:solidFill>
                    <a:srgbClr val="FF0000"/>
                  </a:solidFill>
                  <a:latin typeface="Verdana" pitchFamily="34" charset="0"/>
                </a:rPr>
                <a:t>Gestapo.</a:t>
              </a:r>
              <a:endParaRPr lang="en-US" alt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55613" y="3451225"/>
            <a:ext cx="8229600" cy="1539875"/>
            <a:chOff x="455543" y="3299446"/>
            <a:chExt cx="8229175" cy="1539875"/>
          </a:xfrm>
        </p:grpSpPr>
        <p:sp>
          <p:nvSpPr>
            <p:cNvPr id="19" name="AutoShape 12"/>
            <p:cNvSpPr>
              <a:spLocks noChangeArrowheads="1"/>
            </p:cNvSpPr>
            <p:nvPr/>
          </p:nvSpPr>
          <p:spPr bwMode="auto">
            <a:xfrm rot="10792560" flipH="1">
              <a:off x="455543" y="3299446"/>
              <a:ext cx="8229175" cy="1539875"/>
            </a:xfrm>
            <a:prstGeom prst="upArrowCallout">
              <a:avLst>
                <a:gd name="adj1" fmla="val 38170"/>
                <a:gd name="adj2" fmla="val 31904"/>
                <a:gd name="adj3" fmla="val 20858"/>
                <a:gd name="adj4" fmla="val 69147"/>
              </a:avLst>
            </a:prstGeom>
            <a:gradFill rotWithShape="1">
              <a:gsLst>
                <a:gs pos="0">
                  <a:srgbClr val="83D7E5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99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ADC793">
                  <a:alpha val="46001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19" name="Text Box 8"/>
            <p:cNvSpPr txBox="1">
              <a:spLocks noChangeArrowheads="1"/>
            </p:cNvSpPr>
            <p:nvPr/>
          </p:nvSpPr>
          <p:spPr bwMode="auto">
            <a:xfrm>
              <a:off x="609522" y="3461993"/>
              <a:ext cx="7924391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en-US" altLang="en-US">
                  <a:latin typeface="Verdana" pitchFamily="34" charset="0"/>
                </a:rPr>
                <a:t>Hitler planned a </a:t>
              </a:r>
              <a:r>
                <a:rPr lang="en-US" altLang="en-US" b="1">
                  <a:solidFill>
                    <a:srgbClr val="FF0000"/>
                  </a:solidFill>
                  <a:latin typeface="Verdana" pitchFamily="34" charset="0"/>
                </a:rPr>
                <a:t>Third Reich</a:t>
              </a:r>
              <a:r>
                <a:rPr lang="en-US" altLang="en-US">
                  <a:latin typeface="Verdana" pitchFamily="34" charset="0"/>
                </a:rPr>
                <a:t> that </a:t>
              </a:r>
              <a:br>
                <a:rPr lang="en-US" altLang="en-US">
                  <a:latin typeface="Verdana" pitchFamily="34" charset="0"/>
                </a:rPr>
              </a:br>
              <a:r>
                <a:rPr lang="en-US" altLang="en-US">
                  <a:latin typeface="Verdana" pitchFamily="34" charset="0"/>
                </a:rPr>
                <a:t>would dominate Europe for a thousand years.</a:t>
              </a:r>
            </a:p>
          </p:txBody>
        </p:sp>
      </p:grpSp>
      <p:sp>
        <p:nvSpPr>
          <p:cNvPr id="21" name="AutoShape 13"/>
          <p:cNvSpPr>
            <a:spLocks noChangeArrowheads="1"/>
          </p:cNvSpPr>
          <p:nvPr/>
        </p:nvSpPr>
        <p:spPr bwMode="auto">
          <a:xfrm rot="10792560" flipH="1">
            <a:off x="457200" y="1685925"/>
            <a:ext cx="8229600" cy="1905000"/>
          </a:xfrm>
          <a:prstGeom prst="upArrowCallout">
            <a:avLst>
              <a:gd name="adj1" fmla="val 27309"/>
              <a:gd name="adj2" fmla="val 25810"/>
              <a:gd name="adj3" fmla="val 21440"/>
              <a:gd name="adj4" fmla="val 70641"/>
            </a:avLst>
          </a:prstGeom>
          <a:gradFill rotWithShape="1">
            <a:gsLst>
              <a:gs pos="0">
                <a:srgbClr val="C9D2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666699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46001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317" name="Text Box 8"/>
          <p:cNvSpPr txBox="1">
            <a:spLocks noChangeArrowheads="1"/>
          </p:cNvSpPr>
          <p:nvPr/>
        </p:nvSpPr>
        <p:spPr bwMode="auto">
          <a:xfrm>
            <a:off x="457200" y="1722438"/>
            <a:ext cx="8229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en-US" b="1">
                <a:latin typeface="Verdana" pitchFamily="34" charset="0"/>
              </a:rPr>
              <a:t>Hitler was appointed chancellor in 1933, and within a year, he was dictator of Germany. He demanded unquestioning obedience.</a:t>
            </a:r>
            <a:endParaRPr lang="en-US" altLang="en-US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190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AutoShape 8"/>
          <p:cNvSpPr>
            <a:spLocks noChangeArrowheads="1"/>
          </p:cNvSpPr>
          <p:nvPr/>
        </p:nvSpPr>
        <p:spPr bwMode="auto">
          <a:xfrm rot="5400000" flipH="1">
            <a:off x="1295400" y="1752600"/>
            <a:ext cx="1676400" cy="3352800"/>
          </a:xfrm>
          <a:prstGeom prst="upArrowCallout">
            <a:avLst>
              <a:gd name="adj1" fmla="val 20833"/>
              <a:gd name="adj2" fmla="val 22634"/>
              <a:gd name="adj3" fmla="val 20731"/>
              <a:gd name="adj4" fmla="val 79833"/>
            </a:avLst>
          </a:prstGeom>
          <a:gradFill rotWithShape="1">
            <a:gsLst>
              <a:gs pos="0">
                <a:srgbClr val="CDCD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  <a:effectLst>
            <a:outerShdw dist="53882" dir="2700000" algn="ctr" rotWithShape="0">
              <a:srgbClr val="ADC793">
                <a:alpha val="5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290" name="Rectangle 9"/>
          <p:cNvSpPr>
            <a:spLocks noChangeArrowheads="1"/>
          </p:cNvSpPr>
          <p:nvPr/>
        </p:nvSpPr>
        <p:spPr bwMode="auto">
          <a:xfrm>
            <a:off x="342900" y="5676900"/>
            <a:ext cx="86868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Verdana" pitchFamily="34" charset="0"/>
              </a:rPr>
              <a:t>Many German Jews fled, seeking refuge in other countries.</a:t>
            </a:r>
          </a:p>
        </p:txBody>
      </p:sp>
      <p:sp>
        <p:nvSpPr>
          <p:cNvPr id="14340" name="Rectangle 2"/>
          <p:cNvSpPr>
            <a:spLocks noChangeArrowheads="1"/>
          </p:cNvSpPr>
          <p:nvPr/>
        </p:nvSpPr>
        <p:spPr bwMode="auto">
          <a:xfrm>
            <a:off x="457200" y="1495425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b="1">
                <a:latin typeface="Verdana" pitchFamily="34" charset="0"/>
              </a:rPr>
              <a:t>In 1935, he set out to deprive Jews of German citizenship through the </a:t>
            </a:r>
            <a:r>
              <a:rPr lang="en-US" altLang="en-US" b="1">
                <a:solidFill>
                  <a:srgbClr val="FF0000"/>
                </a:solidFill>
                <a:latin typeface="Verdana" pitchFamily="34" charset="0"/>
              </a:rPr>
              <a:t>Nuremberg Laws. </a:t>
            </a:r>
            <a:endParaRPr lang="en-US" altLang="en-US" b="1">
              <a:latin typeface="Verdana" pitchFamily="34" charset="0"/>
            </a:endParaRPr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4114800" y="2438400"/>
            <a:ext cx="4572000" cy="303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Could not marry non-Jews</a:t>
            </a:r>
          </a:p>
          <a:p>
            <a:pPr eaLnBrk="1" hangingPunct="1">
              <a:spcBef>
                <a:spcPct val="20000"/>
              </a:spcBef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Could not attend or teach school</a:t>
            </a:r>
          </a:p>
          <a:p>
            <a:pPr eaLnBrk="1" hangingPunct="1">
              <a:spcBef>
                <a:spcPct val="20000"/>
              </a:spcBef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Were banned from government jobs</a:t>
            </a:r>
          </a:p>
          <a:p>
            <a:pPr eaLnBrk="1" hangingPunct="1">
              <a:spcBef>
                <a:spcPct val="20000"/>
              </a:spcBef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Were banned from practicing law or medicine</a:t>
            </a:r>
          </a:p>
          <a:p>
            <a:pPr eaLnBrk="1" hangingPunct="1">
              <a:spcBef>
                <a:spcPct val="20000"/>
              </a:spcBef>
              <a:buSzPct val="80000"/>
              <a:buFontTx/>
              <a:buChar char="•"/>
            </a:pPr>
            <a:r>
              <a:rPr lang="en-US" altLang="en-US">
                <a:latin typeface="Verdana" pitchFamily="34" charset="0"/>
              </a:rPr>
              <a:t>Could not publish books</a:t>
            </a:r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558800" y="2692400"/>
            <a:ext cx="2514600" cy="145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33CC"/>
                </a:solidFill>
                <a:latin typeface="Verdana" pitchFamily="34" charset="0"/>
              </a:rPr>
              <a:t>The Nuremberg Laws restricted Jewish life in Germany. Jews:</a:t>
            </a:r>
          </a:p>
        </p:txBody>
      </p:sp>
    </p:spTree>
    <p:extLst>
      <p:ext uri="{BB962C8B-B14F-4D97-AF65-F5344CB8AC3E}">
        <p14:creationId xmlns:p14="http://schemas.microsoft.com/office/powerpoint/2010/main" val="144750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608</Words>
  <Application>Microsoft Office PowerPoint</Application>
  <PresentationFormat>On-screen Show (4:3)</PresentationFormat>
  <Paragraphs>79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Unit 12 Interwar Period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Marion County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12 Interwar Period</dc:title>
  <dc:creator>shawiakm</dc:creator>
  <cp:lastModifiedBy>shawiakm</cp:lastModifiedBy>
  <cp:revision>1</cp:revision>
  <dcterms:created xsi:type="dcterms:W3CDTF">2014-03-11T21:37:16Z</dcterms:created>
  <dcterms:modified xsi:type="dcterms:W3CDTF">2014-03-11T21:41:36Z</dcterms:modified>
</cp:coreProperties>
</file>