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901DB-187B-40C5-A5E7-2F0E173E1F1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89F94-BC50-408E-918F-433CF8133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81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EB1C1D9F-464E-41A8-8962-460FF82458BA}" type="slidenum">
              <a:rPr lang="en-US" altLang="en-US" sz="1200" smtClean="0">
                <a:latin typeface="Arial" charset="0"/>
              </a:rPr>
              <a:pPr eaLnBrk="1" hangingPunct="1"/>
              <a:t>2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1203325" y="4659313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0ACA2EC-6204-40F4-BC27-74A0FBD87ABE}" type="slidenum">
              <a:rPr lang="en-US" altLang="en-US" sz="1200" smtClean="0">
                <a:latin typeface="Arial" charset="0"/>
              </a:rPr>
              <a:pPr eaLnBrk="1" hangingPunct="1"/>
              <a:t>11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9EA8FED-7F44-409C-BA83-B97DC9AD8927}" type="slidenum">
              <a:rPr lang="en-US" altLang="en-US" sz="1200" smtClean="0">
                <a:latin typeface="Arial" charset="0"/>
              </a:rPr>
              <a:pPr eaLnBrk="1" hangingPunct="1"/>
              <a:t>3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2B43616-26DD-4FE6-A1B3-FECC14EC13D8}" type="slidenum">
              <a:rPr lang="en-US" altLang="en-US" sz="1200" smtClean="0">
                <a:latin typeface="Arial" charset="0"/>
              </a:rPr>
              <a:pPr eaLnBrk="1" hangingPunct="1"/>
              <a:t>5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AEDA57D-AA45-4C6C-8CCD-A8F1BB9C8625}" type="slidenum">
              <a:rPr lang="en-US" altLang="en-US" sz="1200" smtClean="0">
                <a:latin typeface="Arial" charset="0"/>
              </a:rPr>
              <a:pPr eaLnBrk="1" hangingPunct="1"/>
              <a:t>6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1BDEB3-2E3C-4ED2-AEB6-70470C72FF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06CE2A41-3406-4A01-829D-8ED6B6D22F8E}" type="slidenum">
              <a:rPr lang="en-US" altLang="en-US" sz="1200">
                <a:latin typeface="Arial" charset="0"/>
              </a:rPr>
              <a:pPr algn="r" eaLnBrk="1" hangingPunct="1"/>
              <a:t>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FB53393D-7C2B-4DC9-859C-8EB3A36B36E9}" type="slidenum">
              <a:rPr lang="en-US" altLang="en-US" sz="1200">
                <a:latin typeface="Arial" charset="0"/>
              </a:rPr>
              <a:pPr algn="r" eaLnBrk="1" hangingPunct="1"/>
              <a:t>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421063" y="50800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2098A705-CD7D-4021-9C14-B8EAC7B4A6E5}" type="slidenum">
              <a:rPr lang="en-US" altLang="en-US" sz="1200">
                <a:latin typeface="Arial" charset="0"/>
              </a:rPr>
              <a:pPr algn="r" eaLnBrk="1" hangingPunct="1"/>
              <a:t>10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050925" y="4659313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10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0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3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8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7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2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70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2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3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FE0F9-D2E3-495B-A0EC-57C6F18BE07C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16EA-EE00-49B8-9911-8D64FADE9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2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13 World War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Chapter 29 Section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From Appeasement to War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65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2"/>
          <p:cNvSpPr txBox="1">
            <a:spLocks noChangeArrowheads="1"/>
          </p:cNvSpPr>
          <p:nvPr/>
        </p:nvSpPr>
        <p:spPr bwMode="auto">
          <a:xfrm>
            <a:off x="0" y="1384300"/>
            <a:ext cx="9144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Aggression in Europe and Africa to September 1939</a:t>
            </a:r>
          </a:p>
        </p:txBody>
      </p:sp>
      <p:pic>
        <p:nvPicPr>
          <p:cNvPr id="16387" name="Picture 5" descr="WH-Ch29_S1_EuropeAfricaAggression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01980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8965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216025" y="3079750"/>
            <a:ext cx="7089775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</a:pPr>
            <a:r>
              <a:rPr lang="en-US" altLang="en-US"/>
              <a:t>After the horrors of World War I, Western democracies tried to preserve peace. </a:t>
            </a:r>
          </a:p>
          <a:p>
            <a:pPr eaLnBrk="1" hangingPunct="1">
              <a:spcAft>
                <a:spcPts val="1588"/>
              </a:spcAft>
            </a:pPr>
            <a:r>
              <a:rPr lang="en-US" altLang="en-US">
                <a:solidFill>
                  <a:srgbClr val="0033CC"/>
                </a:solidFill>
              </a:rPr>
              <a:t>However, Germany, Italy, and Japan were preparing to build new empires, and the world was headed to war again.</a:t>
            </a:r>
          </a:p>
          <a:p>
            <a:pPr eaLnBrk="1" hangingPunct="1">
              <a:spcAft>
                <a:spcPct val="60000"/>
              </a:spcAft>
            </a:pPr>
            <a:endParaRPr lang="en-US" altLang="en-US">
              <a:solidFill>
                <a:srgbClr val="0033CC"/>
              </a:solidFill>
            </a:endParaRP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1216025" y="1724025"/>
            <a:ext cx="70897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What events unfolded between Chamberlain’s declaration of “peace for our time” and the outbreak of a world war?</a:t>
            </a:r>
          </a:p>
        </p:txBody>
      </p:sp>
      <p:pic>
        <p:nvPicPr>
          <p:cNvPr id="7172" name="Picture 15" descr="HSUS09_EQ_logo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22450"/>
            <a:ext cx="558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4455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95"/>
          <p:cNvSpPr>
            <a:spLocks noChangeArrowheads="1"/>
          </p:cNvSpPr>
          <p:nvPr/>
        </p:nvSpPr>
        <p:spPr bwMode="auto">
          <a:xfrm>
            <a:off x="838200" y="2514600"/>
            <a:ext cx="7467600" cy="2819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5" name="Text Box 126"/>
          <p:cNvSpPr txBox="1">
            <a:spLocks noChangeArrowheads="1"/>
          </p:cNvSpPr>
          <p:nvPr/>
        </p:nvSpPr>
        <p:spPr bwMode="auto">
          <a:xfrm>
            <a:off x="838200" y="1704975"/>
            <a:ext cx="7467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Dictators took aggressive action in the 1930s.</a:t>
            </a:r>
          </a:p>
          <a:p>
            <a:pPr algn="ctr" eaLnBrk="1" hangingPunct="1"/>
            <a:endParaRPr lang="en-US" altLang="en-US" b="1"/>
          </a:p>
        </p:txBody>
      </p:sp>
      <p:graphicFrame>
        <p:nvGraphicFramePr>
          <p:cNvPr id="8726" name="Group 534"/>
          <p:cNvGraphicFramePr>
            <a:graphicFrameLocks noGrp="1"/>
          </p:cNvGraphicFramePr>
          <p:nvPr/>
        </p:nvGraphicFramePr>
        <p:xfrm>
          <a:off x="914400" y="2590800"/>
          <a:ext cx="7315200" cy="2667001"/>
        </p:xfrm>
        <a:graphic>
          <a:graphicData uri="http://schemas.openxmlformats.org/drawingml/2006/table">
            <a:tbl>
              <a:tblPr/>
              <a:tblGrid>
                <a:gridCol w="1895273"/>
                <a:gridCol w="1587229"/>
                <a:gridCol w="3832698"/>
              </a:tblGrid>
              <a:tr h="8556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Japan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Military leaders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Overran much of eastern China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Germany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Hitler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Rebuilt the military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and invaded the Rhineland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Italy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Mussolini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Invaded and conquered Ethiopia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76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3" name="AutoShape 19"/>
          <p:cNvSpPr>
            <a:spLocks noChangeArrowheads="1"/>
          </p:cNvSpPr>
          <p:nvPr/>
        </p:nvSpPr>
        <p:spPr bwMode="auto">
          <a:xfrm rot="10792560" flipH="1">
            <a:off x="838200" y="1571625"/>
            <a:ext cx="7467600" cy="2009775"/>
          </a:xfrm>
          <a:prstGeom prst="upArrowCallout">
            <a:avLst>
              <a:gd name="adj1" fmla="val 43197"/>
              <a:gd name="adj2" fmla="val 33860"/>
              <a:gd name="adj3" fmla="val 22119"/>
              <a:gd name="adj4" fmla="val 68157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19" name="Text Box 129"/>
          <p:cNvSpPr txBox="1">
            <a:spLocks noChangeArrowheads="1"/>
          </p:cNvSpPr>
          <p:nvPr/>
        </p:nvSpPr>
        <p:spPr bwMode="auto">
          <a:xfrm>
            <a:off x="990600" y="1663700"/>
            <a:ext cx="70866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b="1"/>
              <a:t>Western democracies denounced these invasions but chose a policy of appeasement, for several reasons:</a:t>
            </a:r>
          </a:p>
        </p:txBody>
      </p:sp>
      <p:sp>
        <p:nvSpPr>
          <p:cNvPr id="6157" name="Text Box 130"/>
          <p:cNvSpPr txBox="1">
            <a:spLocks noChangeArrowheads="1"/>
          </p:cNvSpPr>
          <p:nvPr/>
        </p:nvSpPr>
        <p:spPr bwMode="auto">
          <a:xfrm>
            <a:off x="838200" y="3765550"/>
            <a:ext cx="78486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France could not take on Hitler without British support, and Britain did not want to confront him.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Both </a:t>
            </a:r>
            <a:r>
              <a:rPr lang="en-US" altLang="en-US">
                <a:solidFill>
                  <a:srgbClr val="0033CC"/>
                </a:solidFill>
              </a:rPr>
              <a:t>countries viewed Hitler’s fascism as a defense against the spread of Soviet communism.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The Great Depression led to widespread </a:t>
            </a:r>
            <a:r>
              <a:rPr lang="en-US" altLang="en-US" b="1">
                <a:solidFill>
                  <a:srgbClr val="FF0000"/>
                </a:solidFill>
              </a:rPr>
              <a:t>pacifism.</a:t>
            </a:r>
          </a:p>
        </p:txBody>
      </p:sp>
    </p:spTree>
    <p:extLst>
      <p:ext uri="{BB962C8B-B14F-4D97-AF65-F5344CB8AC3E}">
        <p14:creationId xmlns:p14="http://schemas.microsoft.com/office/powerpoint/2010/main" val="2931019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4965700" y="1714500"/>
            <a:ext cx="38862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Italy, Germany, and Japan</a:t>
            </a:r>
            <a:r>
              <a:rPr lang="en-US" altLang="en-US"/>
              <a:t> became the </a:t>
            </a:r>
            <a:br>
              <a:rPr lang="en-US" altLang="en-US"/>
            </a:br>
            <a:r>
              <a:rPr lang="en-US" altLang="en-US" b="1">
                <a:solidFill>
                  <a:srgbClr val="FF0000"/>
                </a:solidFill>
              </a:rPr>
              <a:t>Axis powers.</a:t>
            </a:r>
            <a:endParaRPr lang="en-US" altLang="en-US"/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The Axis agreed to </a:t>
            </a:r>
            <a:br>
              <a:rPr lang="en-US" altLang="en-US"/>
            </a:br>
            <a:r>
              <a:rPr lang="en-US" altLang="en-US"/>
              <a:t>fight Soviet communism and not to interfere </a:t>
            </a:r>
            <a:br>
              <a:rPr lang="en-US" altLang="en-US"/>
            </a:br>
            <a:r>
              <a:rPr lang="en-US" altLang="en-US"/>
              <a:t>with each other’s territorial expansion.</a:t>
            </a:r>
          </a:p>
        </p:txBody>
      </p:sp>
      <p:sp>
        <p:nvSpPr>
          <p:cNvPr id="142347" name="AutoShape 11"/>
          <p:cNvSpPr>
            <a:spLocks noChangeArrowheads="1"/>
          </p:cNvSpPr>
          <p:nvPr/>
        </p:nvSpPr>
        <p:spPr bwMode="auto">
          <a:xfrm rot="5400000" flipH="1">
            <a:off x="2032000" y="647700"/>
            <a:ext cx="1752600" cy="4114800"/>
          </a:xfrm>
          <a:prstGeom prst="upArrowCallout">
            <a:avLst>
              <a:gd name="adj1" fmla="val 32796"/>
              <a:gd name="adj2" fmla="val 28116"/>
              <a:gd name="adj3" fmla="val 24380"/>
              <a:gd name="adj4" fmla="val 83611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27100" y="1981200"/>
            <a:ext cx="32004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By the mid-1930s, the antidemocratic aggressive powers formed an alliance.</a:t>
            </a:r>
          </a:p>
        </p:txBody>
      </p:sp>
    </p:spTree>
    <p:extLst>
      <p:ext uri="{BB962C8B-B14F-4D97-AF65-F5344CB8AC3E}">
        <p14:creationId xmlns:p14="http://schemas.microsoft.com/office/powerpoint/2010/main" val="2924982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838200" y="3124200"/>
            <a:ext cx="7467600" cy="2438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0" scaled="1"/>
          </a:gradFill>
          <a:ln w="19050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838200" y="1720850"/>
            <a:ext cx="74676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In 1936, a conservative general, Francisco Franco, led a revolt in Spain that touched off a bloody civil war.</a:t>
            </a:r>
          </a:p>
          <a:p>
            <a:pPr algn="ctr" eaLnBrk="1" hangingPunct="1"/>
            <a:endParaRPr lang="en-US" altLang="en-US" b="1"/>
          </a:p>
        </p:txBody>
      </p:sp>
      <p:graphicFrame>
        <p:nvGraphicFramePr>
          <p:cNvPr id="178210" name="Group 34"/>
          <p:cNvGraphicFramePr>
            <a:graphicFrameLocks noGrp="1"/>
          </p:cNvGraphicFramePr>
          <p:nvPr/>
        </p:nvGraphicFramePr>
        <p:xfrm>
          <a:off x="904875" y="3209925"/>
          <a:ext cx="7305676" cy="2276475"/>
        </p:xfrm>
        <a:graphic>
          <a:graphicData uri="http://schemas.openxmlformats.org/drawingml/2006/table">
            <a:tbl>
              <a:tblPr/>
              <a:tblGrid>
                <a:gridCol w="2143126"/>
                <a:gridCol w="3048000"/>
                <a:gridCol w="2114550"/>
              </a:tblGrid>
              <a:tr h="981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Nationalists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Fascists and </a:t>
                      </a:r>
                      <a:b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the right wing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Supported conservative Franco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91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Loyalists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Communists, socialists, and those wanting democracy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Supported the republic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184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6"/>
          <p:cNvSpPr txBox="1">
            <a:spLocks noChangeArrowheads="1"/>
          </p:cNvSpPr>
          <p:nvPr/>
        </p:nvSpPr>
        <p:spPr bwMode="auto">
          <a:xfrm>
            <a:off x="4572000" y="1724025"/>
            <a:ext cx="41910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More than 500,000 lives were lost in the ruinous struggle. By 1939, Franco had triumphed. He created a fascist </a:t>
            </a:r>
            <a:r>
              <a:rPr lang="en-US" altLang="en-US">
                <a:solidFill>
                  <a:srgbClr val="0033CC"/>
                </a:solidFill>
              </a:rPr>
              <a:t>dictatorship similar to those of Hitler and Mussolini. </a:t>
            </a:r>
            <a:r>
              <a:rPr lang="en-US" altLang="en-US"/>
              <a:t>He used terror </a:t>
            </a:r>
            <a:br>
              <a:rPr lang="en-US" altLang="en-US"/>
            </a:br>
            <a:r>
              <a:rPr lang="en-US" altLang="en-US"/>
              <a:t>to maintain his power.</a:t>
            </a:r>
          </a:p>
        </p:txBody>
      </p:sp>
      <p:pic>
        <p:nvPicPr>
          <p:cNvPr id="12291" name="Picture 4" descr="ch29_images_wh_se_p09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3344863" cy="219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38200" y="4114800"/>
            <a:ext cx="335280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Francisco Franco</a:t>
            </a:r>
          </a:p>
        </p:txBody>
      </p:sp>
    </p:spTree>
    <p:extLst>
      <p:ext uri="{BB962C8B-B14F-4D97-AF65-F5344CB8AC3E}">
        <p14:creationId xmlns:p14="http://schemas.microsoft.com/office/powerpoint/2010/main" val="2304541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7200" y="4648200"/>
            <a:ext cx="8229600" cy="1371600"/>
            <a:chOff x="838200" y="4952999"/>
            <a:chExt cx="7467600" cy="1371600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838200" y="4952999"/>
              <a:ext cx="7467600" cy="13716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16200000" scaled="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340" dir="2700000" algn="ctr" rotWithShape="0">
                <a:srgbClr val="B3C793">
                  <a:alpha val="46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3321" name="Text Box 122"/>
            <p:cNvSpPr txBox="1">
              <a:spLocks noChangeArrowheads="1"/>
            </p:cNvSpPr>
            <p:nvPr/>
          </p:nvSpPr>
          <p:spPr bwMode="auto">
            <a:xfrm>
              <a:off x="990894" y="5084762"/>
              <a:ext cx="7162212" cy="1096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After the conference, British Prime Minister </a:t>
              </a:r>
              <a:br>
                <a:rPr lang="en-US" altLang="en-US"/>
              </a:br>
              <a:r>
                <a:rPr lang="en-US" altLang="en-US"/>
                <a:t>Neville Chamberlain told a cheering crowd that </a:t>
              </a:r>
              <a:br>
                <a:rPr lang="en-US" altLang="en-US"/>
              </a:br>
              <a:r>
                <a:rPr lang="en-US" altLang="en-US"/>
                <a:t>he had </a:t>
              </a:r>
              <a:r>
                <a:rPr lang="en-US" altLang="en-US">
                  <a:solidFill>
                    <a:srgbClr val="0033CC"/>
                  </a:solidFill>
                </a:rPr>
                <a:t>achieved “peace for our time.”</a:t>
              </a:r>
              <a:endParaRPr lang="en-US" alt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55613" y="3222625"/>
            <a:ext cx="8231187" cy="1539875"/>
            <a:chOff x="455543" y="3299446"/>
            <a:chExt cx="8230762" cy="1539875"/>
          </a:xfrm>
        </p:grpSpPr>
        <p:sp>
          <p:nvSpPr>
            <p:cNvPr id="10" name="AutoShape 12"/>
            <p:cNvSpPr>
              <a:spLocks noChangeArrowheads="1"/>
            </p:cNvSpPr>
            <p:nvPr/>
          </p:nvSpPr>
          <p:spPr bwMode="auto">
            <a:xfrm rot="10792560" flipH="1">
              <a:off x="455543" y="3299446"/>
              <a:ext cx="8229175" cy="1539875"/>
            </a:xfrm>
            <a:prstGeom prst="upArrowCallout">
              <a:avLst>
                <a:gd name="adj1" fmla="val 38170"/>
                <a:gd name="adj2" fmla="val 31904"/>
                <a:gd name="adj3" fmla="val 20858"/>
                <a:gd name="adj4" fmla="val 69147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3319" name="Text Box 8"/>
            <p:cNvSpPr txBox="1">
              <a:spLocks noChangeArrowheads="1"/>
            </p:cNvSpPr>
            <p:nvPr/>
          </p:nvSpPr>
          <p:spPr bwMode="auto">
            <a:xfrm>
              <a:off x="457130" y="3461371"/>
              <a:ext cx="82291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At the Munich Conference in 1938, </a:t>
              </a:r>
              <a:r>
                <a:rPr lang="en-US" altLang="en-US">
                  <a:solidFill>
                    <a:srgbClr val="0033CC"/>
                  </a:solidFill>
                </a:rPr>
                <a:t>British and </a:t>
              </a:r>
              <a:br>
                <a:rPr lang="en-US" altLang="en-US">
                  <a:solidFill>
                    <a:srgbClr val="0033CC"/>
                  </a:solidFill>
                </a:rPr>
              </a:br>
              <a:r>
                <a:rPr lang="en-US" altLang="en-US">
                  <a:solidFill>
                    <a:srgbClr val="0033CC"/>
                  </a:solidFill>
                </a:rPr>
                <a:t>French leaders surrendered </a:t>
              </a:r>
              <a:r>
                <a:rPr lang="en-US" altLang="en-US"/>
                <a:t>to Hitler’s demands.</a:t>
              </a:r>
            </a:p>
          </p:txBody>
        </p:sp>
      </p:grpSp>
      <p:sp>
        <p:nvSpPr>
          <p:cNvPr id="6" name="AutoShape 13"/>
          <p:cNvSpPr>
            <a:spLocks noChangeArrowheads="1"/>
          </p:cNvSpPr>
          <p:nvPr/>
        </p:nvSpPr>
        <p:spPr bwMode="auto">
          <a:xfrm rot="10792560" flipH="1">
            <a:off x="457200" y="1457325"/>
            <a:ext cx="8229600" cy="1905000"/>
          </a:xfrm>
          <a:prstGeom prst="upArrowCallout">
            <a:avLst>
              <a:gd name="adj1" fmla="val 27309"/>
              <a:gd name="adj2" fmla="val 25810"/>
              <a:gd name="adj3" fmla="val 21440"/>
              <a:gd name="adj4" fmla="val 70641"/>
            </a:avLst>
          </a:prstGeom>
          <a:gradFill rotWithShape="1">
            <a:gsLst>
              <a:gs pos="0">
                <a:srgbClr val="C9D2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13317" name="Rectangle 29"/>
          <p:cNvSpPr>
            <a:spLocks noChangeArrowheads="1"/>
          </p:cNvSpPr>
          <p:nvPr/>
        </p:nvSpPr>
        <p:spPr bwMode="auto">
          <a:xfrm>
            <a:off x="685800" y="1573213"/>
            <a:ext cx="77724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/>
              <a:t>Meanwhile, Hitler pursued his goal </a:t>
            </a:r>
            <a:r>
              <a:rPr lang="en-US" altLang="en-US">
                <a:solidFill>
                  <a:srgbClr val="0033CC"/>
                </a:solidFill>
              </a:rPr>
              <a:t>of bringing all German-speaking people into the Third Reich.</a:t>
            </a:r>
            <a:r>
              <a:rPr lang="en-US" altLang="en-US"/>
              <a:t> He threatened to annex the </a:t>
            </a:r>
            <a:r>
              <a:rPr lang="en-US" altLang="en-US" b="1">
                <a:solidFill>
                  <a:srgbClr val="FF0000"/>
                </a:solidFill>
              </a:rPr>
              <a:t>Sudetenland.</a:t>
            </a:r>
            <a:endParaRPr lang="en-US" altLang="en-US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589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838200" y="2514600"/>
            <a:ext cx="74676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Font typeface="Times" charset="0"/>
              <a:buChar char="•"/>
            </a:pPr>
            <a:r>
              <a:rPr lang="en-US" altLang="en-US"/>
              <a:t>Hitler broke his promises, and the democracies accepted that </a:t>
            </a:r>
            <a:r>
              <a:rPr lang="en-US" altLang="en-US">
                <a:solidFill>
                  <a:srgbClr val="0033CC"/>
                </a:solidFill>
              </a:rPr>
              <a:t>appeasement had failed.</a:t>
            </a:r>
          </a:p>
          <a:p>
            <a:pPr eaLnBrk="1" hangingPunct="1">
              <a:spcAft>
                <a:spcPct val="60000"/>
              </a:spcAft>
              <a:buFont typeface="Times" charset="0"/>
              <a:buChar char="•"/>
            </a:pPr>
            <a:r>
              <a:rPr lang="en-US" altLang="en-US"/>
              <a:t>In August 1939, Hitler and Stalin announced the </a:t>
            </a:r>
            <a:r>
              <a:rPr lang="en-US" altLang="en-US" b="1">
                <a:solidFill>
                  <a:srgbClr val="FF0000"/>
                </a:solidFill>
              </a:rPr>
              <a:t>Nazi-Soviet Pact.</a:t>
            </a:r>
            <a:r>
              <a:rPr lang="en-US" altLang="en-US"/>
              <a:t> This was a shaky alliance and </a:t>
            </a:r>
            <a:r>
              <a:rPr lang="en-US" altLang="en-US">
                <a:solidFill>
                  <a:srgbClr val="0033CC"/>
                </a:solidFill>
              </a:rPr>
              <a:t>neither Hitler nor Stalin trusted each other.</a:t>
            </a:r>
            <a:endParaRPr lang="en-US" altLang="en-US"/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838200" y="1828800"/>
            <a:ext cx="7467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Europe rapidly plunged toward war.</a:t>
            </a:r>
          </a:p>
        </p:txBody>
      </p:sp>
    </p:spTree>
    <p:extLst>
      <p:ext uri="{BB962C8B-B14F-4D97-AF65-F5344CB8AC3E}">
        <p14:creationId xmlns:p14="http://schemas.microsoft.com/office/powerpoint/2010/main" val="3780906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57"/>
          <p:cNvGrpSpPr>
            <a:grpSpLocks/>
          </p:cNvGrpSpPr>
          <p:nvPr/>
        </p:nvGrpSpPr>
        <p:grpSpPr bwMode="auto">
          <a:xfrm>
            <a:off x="5410200" y="3714750"/>
            <a:ext cx="2895600" cy="1371600"/>
            <a:chOff x="3072" y="2579"/>
            <a:chExt cx="1968" cy="864"/>
          </a:xfrm>
        </p:grpSpPr>
        <p:sp>
          <p:nvSpPr>
            <p:cNvPr id="53279" name="Rectangle 1055"/>
            <p:cNvSpPr>
              <a:spLocks noChangeArrowheads="1"/>
            </p:cNvSpPr>
            <p:nvPr/>
          </p:nvSpPr>
          <p:spPr bwMode="auto">
            <a:xfrm>
              <a:off x="3072" y="2579"/>
              <a:ext cx="1968" cy="8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372" name="Text Box 21"/>
            <p:cNvSpPr txBox="1">
              <a:spLocks noChangeArrowheads="1"/>
            </p:cNvSpPr>
            <p:nvPr/>
          </p:nvSpPr>
          <p:spPr bwMode="auto">
            <a:xfrm>
              <a:off x="3120" y="2771"/>
              <a:ext cx="187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b="1"/>
                <a:t>World War II </a:t>
              </a:r>
              <a:br>
                <a:rPr lang="en-US" altLang="en-US" b="1"/>
              </a:br>
              <a:r>
                <a:rPr lang="en-US" altLang="en-US" b="1"/>
                <a:t>had begun.</a:t>
              </a:r>
            </a:p>
          </p:txBody>
        </p:sp>
      </p:grpSp>
      <p:sp>
        <p:nvSpPr>
          <p:cNvPr id="14" name="Right Arrow 13"/>
          <p:cNvSpPr/>
          <p:nvPr/>
        </p:nvSpPr>
        <p:spPr>
          <a:xfrm>
            <a:off x="4419600" y="3914775"/>
            <a:ext cx="1066800" cy="952500"/>
          </a:xfrm>
          <a:prstGeom prst="rightArrow">
            <a:avLst>
              <a:gd name="adj1" fmla="val 50000"/>
              <a:gd name="adj2" fmla="val 55448"/>
            </a:avLst>
          </a:prstGeom>
          <a:gradFill flip="none" rotWithShape="1">
            <a:gsLst>
              <a:gs pos="0">
                <a:srgbClr val="83D7E5"/>
              </a:gs>
              <a:gs pos="100000">
                <a:srgbClr val="FED273"/>
              </a:gs>
            </a:gsLst>
            <a:lin ang="0" scaled="1"/>
            <a:tileRect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1056"/>
          <p:cNvGrpSpPr>
            <a:grpSpLocks/>
          </p:cNvGrpSpPr>
          <p:nvPr/>
        </p:nvGrpSpPr>
        <p:grpSpPr bwMode="auto">
          <a:xfrm>
            <a:off x="838200" y="3694113"/>
            <a:ext cx="3657600" cy="1392237"/>
            <a:chOff x="672" y="2579"/>
            <a:chExt cx="1968" cy="716"/>
          </a:xfrm>
        </p:grpSpPr>
        <p:sp>
          <p:nvSpPr>
            <p:cNvPr id="53265" name="Rectangle 1041"/>
            <p:cNvSpPr>
              <a:spLocks noChangeArrowheads="1"/>
            </p:cNvSpPr>
            <p:nvPr/>
          </p:nvSpPr>
          <p:spPr bwMode="auto">
            <a:xfrm>
              <a:off x="672" y="2579"/>
              <a:ext cx="1968" cy="7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370" name="Text Box 21"/>
            <p:cNvSpPr txBox="1">
              <a:spLocks noChangeArrowheads="1"/>
            </p:cNvSpPr>
            <p:nvPr/>
          </p:nvSpPr>
          <p:spPr bwMode="auto">
            <a:xfrm>
              <a:off x="729" y="2640"/>
              <a:ext cx="1863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Two days later, Britain and France declared war on Germany.</a:t>
              </a:r>
            </a:p>
          </p:txBody>
        </p:sp>
      </p:grpSp>
      <p:sp>
        <p:nvSpPr>
          <p:cNvPr id="15" name="Down Arrow 14"/>
          <p:cNvSpPr/>
          <p:nvPr/>
        </p:nvSpPr>
        <p:spPr>
          <a:xfrm>
            <a:off x="2209800" y="2905125"/>
            <a:ext cx="914400" cy="838200"/>
          </a:xfrm>
          <a:prstGeom prst="downArrow">
            <a:avLst>
              <a:gd name="adj1" fmla="val 50000"/>
              <a:gd name="adj2" fmla="val 41035"/>
            </a:avLst>
          </a:prstGeom>
          <a:gradFill flip="none"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  <a:tileRect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5366" name="Group 1058"/>
          <p:cNvGrpSpPr>
            <a:grpSpLocks/>
          </p:cNvGrpSpPr>
          <p:nvPr/>
        </p:nvGrpSpPr>
        <p:grpSpPr bwMode="auto">
          <a:xfrm>
            <a:off x="838200" y="1828800"/>
            <a:ext cx="7467600" cy="1143000"/>
            <a:chOff x="663" y="1104"/>
            <a:chExt cx="4377" cy="720"/>
          </a:xfrm>
        </p:grpSpPr>
        <p:sp>
          <p:nvSpPr>
            <p:cNvPr id="53267" name="Rectangle 1043"/>
            <p:cNvSpPr>
              <a:spLocks noChangeArrowheads="1"/>
            </p:cNvSpPr>
            <p:nvPr/>
          </p:nvSpPr>
          <p:spPr bwMode="auto">
            <a:xfrm>
              <a:off x="663" y="1104"/>
              <a:ext cx="4377" cy="72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9C9FF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368" name="Text Box 21"/>
            <p:cNvSpPr txBox="1">
              <a:spLocks noChangeArrowheads="1"/>
            </p:cNvSpPr>
            <p:nvPr/>
          </p:nvSpPr>
          <p:spPr bwMode="auto">
            <a:xfrm>
              <a:off x="720" y="1201"/>
              <a:ext cx="427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On September 1, 1939, a week after the </a:t>
              </a:r>
              <a:br>
                <a:rPr lang="en-US" altLang="en-US"/>
              </a:br>
              <a:r>
                <a:rPr lang="en-US" altLang="en-US"/>
                <a:t>Nazi-Soviet Pact, German forces invaded Poland.</a:t>
              </a:r>
              <a:endParaRPr lang="en-US" alt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3444331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387</Words>
  <Application>Microsoft Office PowerPoint</Application>
  <PresentationFormat>On-screen Show (4:3)</PresentationFormat>
  <Paragraphs>51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Unit 13 World War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13 World War 2</dc:title>
  <dc:creator>shawiakm</dc:creator>
  <cp:lastModifiedBy>shawiakm</cp:lastModifiedBy>
  <cp:revision>2</cp:revision>
  <dcterms:created xsi:type="dcterms:W3CDTF">2014-04-01T14:46:44Z</dcterms:created>
  <dcterms:modified xsi:type="dcterms:W3CDTF">2014-04-01T14:49:45Z</dcterms:modified>
</cp:coreProperties>
</file>