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F47DA4-51F1-4E29-AA8F-E05D152480CE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6BCC6-55FF-48B0-9BA8-A91D1241F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5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r" eaLnBrk="1" hangingPunct="1"/>
            <a:fld id="{8A4F3179-C170-45C0-B833-00FC56F6D523}" type="slidenum">
              <a:rPr lang="en-US" altLang="en-US" sz="1200">
                <a:latin typeface="Arial" charset="0"/>
              </a:rPr>
              <a:pPr algn="r" eaLnBrk="1" hangingPunct="1"/>
              <a:t>11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3421063" y="5080000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A7FCC92C-B964-4B2B-B0FD-BD0FC65C10F5}" type="slidenum">
              <a:rPr lang="en-US" altLang="en-US" sz="1200" smtClean="0">
                <a:latin typeface="Arial" charset="0"/>
              </a:rPr>
              <a:pPr eaLnBrk="1" hangingPunct="1"/>
              <a:t>13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r" eaLnBrk="1" hangingPunct="1"/>
            <a:fld id="{32536215-C713-4F5E-A268-64CFEDA9A91C}" type="slidenum">
              <a:rPr lang="en-US" altLang="en-US" sz="1200">
                <a:latin typeface="Arial" charset="0"/>
              </a:rPr>
              <a:pPr algn="r" eaLnBrk="1" hangingPunct="1"/>
              <a:t>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1447800" y="4724400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43E95A21-E0EC-427A-912C-4C0672AA8432}" type="slidenum">
              <a:rPr lang="en-US" altLang="en-US" sz="1200" smtClean="0">
                <a:latin typeface="Arial" charset="0"/>
              </a:rPr>
              <a:pPr eaLnBrk="1" hangingPunct="1"/>
              <a:t>5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1447800" y="4724400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BE83B6B-D798-4BD7-A174-3D2E0E952FE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E6E8C390-78D9-49E6-9258-3377F489A912}" type="slidenum">
              <a:rPr lang="en-US" altLang="en-US" sz="1200" smtClean="0">
                <a:latin typeface="Arial" charset="0"/>
              </a:rPr>
              <a:pPr eaLnBrk="1" hangingPunct="1"/>
              <a:t>10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6C6A-0A67-44A4-8DC2-F67BD1E85145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DD20-2B79-4848-8EB8-94CDA13CA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94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6C6A-0A67-44A4-8DC2-F67BD1E85145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DD20-2B79-4848-8EB8-94CDA13CA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63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6C6A-0A67-44A4-8DC2-F67BD1E85145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DD20-2B79-4848-8EB8-94CDA13CA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191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6C6A-0A67-44A4-8DC2-F67BD1E85145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DD20-2B79-4848-8EB8-94CDA13CA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510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6C6A-0A67-44A4-8DC2-F67BD1E85145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DD20-2B79-4848-8EB8-94CDA13CA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9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6C6A-0A67-44A4-8DC2-F67BD1E85145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DD20-2B79-4848-8EB8-94CDA13CA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826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6C6A-0A67-44A4-8DC2-F67BD1E85145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DD20-2B79-4848-8EB8-94CDA13CA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82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6C6A-0A67-44A4-8DC2-F67BD1E85145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DD20-2B79-4848-8EB8-94CDA13CA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880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6C6A-0A67-44A4-8DC2-F67BD1E85145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DD20-2B79-4848-8EB8-94CDA13CA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907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6C6A-0A67-44A4-8DC2-F67BD1E85145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DD20-2B79-4848-8EB8-94CDA13CA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81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6C6A-0A67-44A4-8DC2-F67BD1E85145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DD20-2B79-4848-8EB8-94CDA13CA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637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A6C6A-0A67-44A4-8DC2-F67BD1E85145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4DD20-2B79-4848-8EB8-94CDA13CA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148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13 World War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Chapter 29 Section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</a:p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Axis Advances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62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3" name="AutoShape 19"/>
          <p:cNvSpPr>
            <a:spLocks noChangeArrowheads="1"/>
          </p:cNvSpPr>
          <p:nvPr/>
        </p:nvSpPr>
        <p:spPr bwMode="auto">
          <a:xfrm rot="10792560" flipH="1">
            <a:off x="838200" y="1676400"/>
            <a:ext cx="7467600" cy="1524000"/>
          </a:xfrm>
          <a:prstGeom prst="upArrowCallout">
            <a:avLst>
              <a:gd name="adj1" fmla="val 51436"/>
              <a:gd name="adj2" fmla="val 43738"/>
              <a:gd name="adj3" fmla="val 24014"/>
              <a:gd name="adj4" fmla="val 64293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6387" name="Text Box 129"/>
          <p:cNvSpPr txBox="1">
            <a:spLocks noChangeArrowheads="1"/>
          </p:cNvSpPr>
          <p:nvPr/>
        </p:nvSpPr>
        <p:spPr bwMode="auto">
          <a:xfrm>
            <a:off x="1066800" y="1744663"/>
            <a:ext cx="7010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/>
              <a:t>At the beginning of the war, the </a:t>
            </a:r>
            <a:br>
              <a:rPr lang="en-US" altLang="en-US" b="1"/>
            </a:br>
            <a:r>
              <a:rPr lang="en-US" altLang="en-US" b="1"/>
              <a:t>United States declared its neutrality.</a:t>
            </a:r>
          </a:p>
        </p:txBody>
      </p:sp>
      <p:sp>
        <p:nvSpPr>
          <p:cNvPr id="6157" name="Text Box 130"/>
          <p:cNvSpPr txBox="1">
            <a:spLocks noChangeArrowheads="1"/>
          </p:cNvSpPr>
          <p:nvPr/>
        </p:nvSpPr>
        <p:spPr bwMode="auto">
          <a:xfrm>
            <a:off x="838200" y="3333750"/>
            <a:ext cx="7848600" cy="270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5425" indent="-225425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/>
              <a:t>However, in August 1941, President Roosevelt met secretly with Britain’s Churchill. 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/>
              <a:t>They created the Atlantic Charter, which </a:t>
            </a:r>
            <a:br>
              <a:rPr lang="en-US" altLang="en-US"/>
            </a:br>
            <a:r>
              <a:rPr lang="en-US" altLang="en-US"/>
              <a:t>established the goal of destroying the Nazi reign.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/>
              <a:t>Meanwhile, </a:t>
            </a:r>
            <a:r>
              <a:rPr lang="en-US" altLang="en-US">
                <a:solidFill>
                  <a:srgbClr val="0033CC"/>
                </a:solidFill>
              </a:rPr>
              <a:t>tensions between the United States and Japan grew.</a:t>
            </a:r>
            <a:endParaRPr lang="en-US" altLang="en-US" b="1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761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57"/>
          <p:cNvGrpSpPr>
            <a:grpSpLocks/>
          </p:cNvGrpSpPr>
          <p:nvPr/>
        </p:nvGrpSpPr>
        <p:grpSpPr bwMode="auto">
          <a:xfrm>
            <a:off x="4953000" y="3789363"/>
            <a:ext cx="3733800" cy="2078037"/>
            <a:chOff x="3072" y="2579"/>
            <a:chExt cx="1968" cy="893"/>
          </a:xfrm>
        </p:grpSpPr>
        <p:sp>
          <p:nvSpPr>
            <p:cNvPr id="53279" name="Rectangle 1055"/>
            <p:cNvSpPr>
              <a:spLocks noChangeArrowheads="1"/>
            </p:cNvSpPr>
            <p:nvPr/>
          </p:nvSpPr>
          <p:spPr bwMode="auto">
            <a:xfrm>
              <a:off x="3072" y="2579"/>
              <a:ext cx="1968" cy="893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20" name="Text Box 21"/>
            <p:cNvSpPr txBox="1">
              <a:spLocks noChangeArrowheads="1"/>
            </p:cNvSpPr>
            <p:nvPr/>
          </p:nvSpPr>
          <p:spPr bwMode="auto">
            <a:xfrm>
              <a:off x="3120" y="2635"/>
              <a:ext cx="1872" cy="7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Japan’s thirst for expansion led them deeper into Asia as </a:t>
              </a:r>
              <a:br>
                <a:rPr lang="en-US" altLang="en-US"/>
              </a:br>
              <a:r>
                <a:rPr lang="en-US" altLang="en-US"/>
                <a:t>the United States mobilized for war.</a:t>
              </a:r>
            </a:p>
          </p:txBody>
        </p:sp>
      </p:grpSp>
      <p:sp>
        <p:nvSpPr>
          <p:cNvPr id="14" name="Right Arrow 13"/>
          <p:cNvSpPr/>
          <p:nvPr/>
        </p:nvSpPr>
        <p:spPr>
          <a:xfrm>
            <a:off x="4267200" y="4191000"/>
            <a:ext cx="914400" cy="1192213"/>
          </a:xfrm>
          <a:prstGeom prst="rightArrow">
            <a:avLst>
              <a:gd name="adj1" fmla="val 50000"/>
              <a:gd name="adj2" fmla="val 50995"/>
            </a:avLst>
          </a:prstGeom>
          <a:gradFill flip="none" rotWithShape="1">
            <a:gsLst>
              <a:gs pos="0">
                <a:srgbClr val="83D7E5"/>
              </a:gs>
              <a:gs pos="100000">
                <a:srgbClr val="FED273"/>
              </a:gs>
            </a:gsLst>
            <a:lin ang="0" scaled="1"/>
            <a:tileRect/>
          </a:gradFill>
          <a:ln w="9525">
            <a:solidFill>
              <a:srgbClr val="666699"/>
            </a:solidFill>
          </a:ln>
          <a:effectLst>
            <a:outerShdw dist="53340" dir="2700000" algn="ctr" rotWithShape="0">
              <a:schemeClr val="bg2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1056"/>
          <p:cNvGrpSpPr>
            <a:grpSpLocks/>
          </p:cNvGrpSpPr>
          <p:nvPr/>
        </p:nvGrpSpPr>
        <p:grpSpPr bwMode="auto">
          <a:xfrm>
            <a:off x="457200" y="3789363"/>
            <a:ext cx="3886200" cy="2078037"/>
            <a:chOff x="672" y="2579"/>
            <a:chExt cx="1968" cy="970"/>
          </a:xfrm>
        </p:grpSpPr>
        <p:sp>
          <p:nvSpPr>
            <p:cNvPr id="53265" name="Rectangle 1041"/>
            <p:cNvSpPr>
              <a:spLocks noChangeArrowheads="1"/>
            </p:cNvSpPr>
            <p:nvPr/>
          </p:nvSpPr>
          <p:spPr bwMode="auto">
            <a:xfrm>
              <a:off x="672" y="2579"/>
              <a:ext cx="1968" cy="97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83D7E5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18" name="Text Box 21"/>
            <p:cNvSpPr txBox="1">
              <a:spLocks noChangeArrowheads="1"/>
            </p:cNvSpPr>
            <p:nvPr/>
          </p:nvSpPr>
          <p:spPr bwMode="auto">
            <a:xfrm>
              <a:off x="723" y="2640"/>
              <a:ext cx="1863" cy="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On December 11, Germany and Italy, Japan’s allies, declared war on the United States.</a:t>
              </a:r>
            </a:p>
          </p:txBody>
        </p:sp>
      </p:grpSp>
      <p:sp>
        <p:nvSpPr>
          <p:cNvPr id="53266" name="AutoShape 1042"/>
          <p:cNvSpPr>
            <a:spLocks noChangeArrowheads="1"/>
          </p:cNvSpPr>
          <p:nvPr/>
        </p:nvSpPr>
        <p:spPr bwMode="auto">
          <a:xfrm>
            <a:off x="1562100" y="3170238"/>
            <a:ext cx="1219200" cy="715962"/>
          </a:xfrm>
          <a:prstGeom prst="downArrow">
            <a:avLst>
              <a:gd name="adj1" fmla="val 50000"/>
              <a:gd name="adj2" fmla="val 55134"/>
            </a:avLst>
          </a:prstGeom>
          <a:gradFill rotWithShape="1">
            <a:gsLst>
              <a:gs pos="0">
                <a:srgbClr val="C9C9FF"/>
              </a:gs>
              <a:gs pos="100000">
                <a:srgbClr val="83D7E5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vert="eaVert"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17414" name="Group 1058"/>
          <p:cNvGrpSpPr>
            <a:grpSpLocks/>
          </p:cNvGrpSpPr>
          <p:nvPr/>
        </p:nvGrpSpPr>
        <p:grpSpPr bwMode="auto">
          <a:xfrm>
            <a:off x="457200" y="1752600"/>
            <a:ext cx="8229600" cy="1447800"/>
            <a:chOff x="663" y="1104"/>
            <a:chExt cx="4377" cy="829"/>
          </a:xfrm>
        </p:grpSpPr>
        <p:sp>
          <p:nvSpPr>
            <p:cNvPr id="53267" name="Rectangle 1043"/>
            <p:cNvSpPr>
              <a:spLocks noChangeArrowheads="1"/>
            </p:cNvSpPr>
            <p:nvPr/>
          </p:nvSpPr>
          <p:spPr bwMode="auto">
            <a:xfrm>
              <a:off x="663" y="1104"/>
              <a:ext cx="4377" cy="829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9C9FF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416" name="Text Box 21"/>
            <p:cNvSpPr txBox="1">
              <a:spLocks noChangeArrowheads="1"/>
            </p:cNvSpPr>
            <p:nvPr/>
          </p:nvSpPr>
          <p:spPr bwMode="auto">
            <a:xfrm>
              <a:off x="720" y="1198"/>
              <a:ext cx="4272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The United States declared war on Japan after Japanese airplanes bombed the American fleet </a:t>
              </a:r>
              <a:br>
                <a:rPr lang="en-US" altLang="en-US"/>
              </a:br>
              <a:r>
                <a:rPr lang="en-US" altLang="en-US"/>
                <a:t>in Hawaii at Pearl Harbor on December 7, 1941.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9513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7"/>
          <p:cNvSpPr txBox="1">
            <a:spLocks noChangeArrowheads="1"/>
          </p:cNvSpPr>
          <p:nvPr/>
        </p:nvSpPr>
        <p:spPr bwMode="auto">
          <a:xfrm>
            <a:off x="5181600" y="1724025"/>
            <a:ext cx="3124200" cy="176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The Japanese attack on Pearl Harbor brought the United States into World War II.</a:t>
            </a:r>
          </a:p>
        </p:txBody>
      </p:sp>
      <p:pic>
        <p:nvPicPr>
          <p:cNvPr id="18435" name="Picture 8" descr="WH-Ch29_S2_PearlHarborCh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8800"/>
            <a:ext cx="4114800" cy="26320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2932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12"/>
          <p:cNvSpPr>
            <a:spLocks noChangeArrowheads="1"/>
          </p:cNvSpPr>
          <p:nvPr/>
        </p:nvSpPr>
        <p:spPr bwMode="auto">
          <a:xfrm>
            <a:off x="1216025" y="3068638"/>
            <a:ext cx="7242175" cy="317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/>
              <a:t>Diplomacy and compromise did not bring peace with Nazi Germany, Fascist Italy, or imperial Japan.</a:t>
            </a:r>
          </a:p>
          <a:p>
            <a:pPr eaLnBrk="1" hangingPunct="1">
              <a:spcAft>
                <a:spcPct val="60000"/>
              </a:spcAft>
            </a:pPr>
            <a:r>
              <a:rPr lang="en-US" altLang="en-US">
                <a:solidFill>
                  <a:srgbClr val="0033CC"/>
                </a:solidFill>
              </a:rPr>
              <a:t>The Axis powers advanced, attacking countries in eastern and western Europe.</a:t>
            </a:r>
            <a:r>
              <a:rPr lang="en-US" altLang="en-US"/>
              <a:t> In the Pacific, Japan captured countries and colonies on the islands and the mainland of Asia. The Axis powers brought misery to the peoples they conquered.</a:t>
            </a:r>
          </a:p>
        </p:txBody>
      </p:sp>
      <p:sp>
        <p:nvSpPr>
          <p:cNvPr id="7171" name="Rectangle 11"/>
          <p:cNvSpPr>
            <a:spLocks noChangeArrowheads="1"/>
          </p:cNvSpPr>
          <p:nvPr/>
        </p:nvSpPr>
        <p:spPr bwMode="auto">
          <a:xfrm>
            <a:off x="1216025" y="1741488"/>
            <a:ext cx="72390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Which regions were attacked and occupied by the Axis powers, and what was life like under their occupation?</a:t>
            </a:r>
          </a:p>
        </p:txBody>
      </p:sp>
      <p:pic>
        <p:nvPicPr>
          <p:cNvPr id="7172" name="Picture 15" descr="HSUS09_EQ_logoSm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558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1041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4" name="AutoShape 4"/>
          <p:cNvSpPr>
            <a:spLocks noChangeArrowheads="1"/>
          </p:cNvSpPr>
          <p:nvPr/>
        </p:nvSpPr>
        <p:spPr bwMode="auto">
          <a:xfrm rot="5400000" flipH="1">
            <a:off x="1333500" y="1331913"/>
            <a:ext cx="3048000" cy="4038600"/>
          </a:xfrm>
          <a:prstGeom prst="upArrowCallout">
            <a:avLst>
              <a:gd name="adj1" fmla="val 19481"/>
              <a:gd name="adj2" fmla="val 20509"/>
              <a:gd name="adj3" fmla="val 13281"/>
              <a:gd name="adj4" fmla="val 84134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vert="eaVert"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927100" y="1979613"/>
            <a:ext cx="364490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German air </a:t>
            </a:r>
            <a:br>
              <a:rPr lang="en-US" altLang="en-US"/>
            </a:br>
            <a:r>
              <a:rPr lang="en-US" altLang="en-US"/>
              <a:t>force, the </a:t>
            </a:r>
            <a:r>
              <a:rPr lang="en-US" altLang="en-US" b="1">
                <a:solidFill>
                  <a:srgbClr val="FF0000"/>
                </a:solidFill>
              </a:rPr>
              <a:t>Luftwaffe</a:t>
            </a:r>
            <a:r>
              <a:rPr lang="en-US" altLang="en-US">
                <a:solidFill>
                  <a:srgbClr val="FF0000"/>
                </a:solidFill>
              </a:rPr>
              <a:t>, </a:t>
            </a:r>
            <a:r>
              <a:rPr lang="en-US" altLang="en-US"/>
              <a:t>bombed airfields, factories, and cities </a:t>
            </a:r>
            <a:br>
              <a:rPr lang="en-US" altLang="en-US"/>
            </a:br>
            <a:r>
              <a:rPr lang="en-US" altLang="en-US"/>
              <a:t>in Poland. Then, fast-moving tanks and troops pushed their </a:t>
            </a:r>
            <a:br>
              <a:rPr lang="en-US" altLang="en-US"/>
            </a:br>
            <a:r>
              <a:rPr lang="en-US" altLang="en-US"/>
              <a:t>way in from the west.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876800" y="1830388"/>
            <a:ext cx="3429000" cy="3046412"/>
            <a:chOff x="3072" y="1153"/>
            <a:chExt cx="2160" cy="1919"/>
          </a:xfrm>
        </p:grpSpPr>
        <p:sp>
          <p:nvSpPr>
            <p:cNvPr id="179207" name="AutoShape 7"/>
            <p:cNvSpPr>
              <a:spLocks noChangeArrowheads="1"/>
            </p:cNvSpPr>
            <p:nvPr/>
          </p:nvSpPr>
          <p:spPr bwMode="auto">
            <a:xfrm rot="16200000" flipH="1">
              <a:off x="3193" y="1032"/>
              <a:ext cx="1919" cy="2160"/>
            </a:xfrm>
            <a:prstGeom prst="upArrowCallout">
              <a:avLst>
                <a:gd name="adj1" fmla="val 24028"/>
                <a:gd name="adj2" fmla="val 21273"/>
                <a:gd name="adj3" fmla="val 13752"/>
                <a:gd name="adj4" fmla="val 80329"/>
              </a:avLst>
            </a:prstGeom>
            <a:gradFill rotWithShape="1">
              <a:gsLst>
                <a:gs pos="0">
                  <a:srgbClr val="83D7E5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vert="eaVert"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198" name="Text Box 8"/>
            <p:cNvSpPr txBox="1">
              <a:spLocks noChangeArrowheads="1"/>
            </p:cNvSpPr>
            <p:nvPr/>
          </p:nvSpPr>
          <p:spPr bwMode="auto">
            <a:xfrm>
              <a:off x="3615" y="1206"/>
              <a:ext cx="1553" cy="1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Meanwhile, Stalin’s forces invaded Poland from the east. </a:t>
              </a:r>
              <a:r>
                <a:rPr lang="en-US" altLang="en-US">
                  <a:solidFill>
                    <a:srgbClr val="0033CC"/>
                  </a:solidFill>
                </a:rPr>
                <a:t>Within a month, Poland ceased to exist.</a:t>
              </a:r>
            </a:p>
            <a:p>
              <a:pPr eaLnBrk="1" hangingPunct="1">
                <a:spcBef>
                  <a:spcPct val="20000"/>
                </a:spcBef>
              </a:pPr>
              <a:endParaRPr lang="en-US" altLang="en-US">
                <a:solidFill>
                  <a:srgbClr val="0033CC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5202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6076950" y="1828800"/>
            <a:ext cx="2743200" cy="3048000"/>
            <a:chOff x="4128" y="1104"/>
            <a:chExt cx="1306" cy="1651"/>
          </a:xfrm>
        </p:grpSpPr>
        <p:sp>
          <p:nvSpPr>
            <p:cNvPr id="9224" name="Rectangle 10"/>
            <p:cNvSpPr>
              <a:spLocks noChangeArrowheads="1"/>
            </p:cNvSpPr>
            <p:nvPr/>
          </p:nvSpPr>
          <p:spPr bwMode="auto">
            <a:xfrm>
              <a:off x="4128" y="1104"/>
              <a:ext cx="1239" cy="1651"/>
            </a:xfrm>
            <a:prstGeom prst="rect">
              <a:avLst/>
            </a:prstGeom>
            <a:gradFill rotWithShape="0">
              <a:gsLst>
                <a:gs pos="0">
                  <a:srgbClr val="FED273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4186" y="1147"/>
              <a:ext cx="1248" cy="1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/>
                <a:t>British vessels crossed the English Channel and ferried </a:t>
              </a:r>
              <a:br>
                <a:rPr lang="en-US" altLang="en-US"/>
              </a:br>
              <a:r>
                <a:rPr lang="en-US" altLang="en-US"/>
                <a:t>more than 300,000 British troops to safety.</a:t>
              </a:r>
            </a:p>
            <a:p>
              <a:pPr eaLnBrk="1" hangingPunct="1">
                <a:spcBef>
                  <a:spcPct val="20000"/>
                </a:spcBef>
              </a:pPr>
              <a:endParaRPr lang="en-US" altLang="en-US" sz="1800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3543300" y="1828800"/>
            <a:ext cx="2667000" cy="3048000"/>
            <a:chOff x="2208" y="1104"/>
            <a:chExt cx="1743" cy="1628"/>
          </a:xfrm>
        </p:grpSpPr>
        <p:sp>
          <p:nvSpPr>
            <p:cNvPr id="152582" name="AutoShape 6"/>
            <p:cNvSpPr>
              <a:spLocks noChangeArrowheads="1"/>
            </p:cNvSpPr>
            <p:nvPr/>
          </p:nvSpPr>
          <p:spPr bwMode="auto">
            <a:xfrm rot="5400000" flipH="1">
              <a:off x="2266" y="1047"/>
              <a:ext cx="1628" cy="1743"/>
            </a:xfrm>
            <a:prstGeom prst="upArrowCallout">
              <a:avLst>
                <a:gd name="adj1" fmla="val 22877"/>
                <a:gd name="adj2" fmla="val 21239"/>
                <a:gd name="adj3" fmla="val 8776"/>
                <a:gd name="adj4" fmla="val 86089"/>
              </a:avLst>
            </a:prstGeom>
            <a:gradFill rotWithShape="1">
              <a:gsLst>
                <a:gs pos="0">
                  <a:srgbClr val="83D7E5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3" name="Text Box 7"/>
            <p:cNvSpPr txBox="1">
              <a:spLocks noChangeArrowheads="1"/>
            </p:cNvSpPr>
            <p:nvPr/>
          </p:nvSpPr>
          <p:spPr bwMode="auto">
            <a:xfrm>
              <a:off x="2258" y="1147"/>
              <a:ext cx="1465" cy="1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Next, </a:t>
              </a:r>
              <a:r>
                <a:rPr lang="en-US" altLang="en-US">
                  <a:solidFill>
                    <a:srgbClr val="0033CC"/>
                  </a:solidFill>
                </a:rPr>
                <a:t>German troops poured into France,</a:t>
              </a:r>
              <a:r>
                <a:rPr lang="en-US" altLang="en-US"/>
                <a:t> trapping the retreating British forces at </a:t>
              </a:r>
              <a:r>
                <a:rPr lang="en-US" altLang="en-US" b="1">
                  <a:solidFill>
                    <a:srgbClr val="FF0000"/>
                  </a:solidFill>
                </a:rPr>
                <a:t>Dunkirk.</a:t>
              </a:r>
            </a:p>
          </p:txBody>
        </p:sp>
      </p:grpSp>
      <p:sp>
        <p:nvSpPr>
          <p:cNvPr id="152580" name="AutoShape 4"/>
          <p:cNvSpPr>
            <a:spLocks noChangeArrowheads="1"/>
          </p:cNvSpPr>
          <p:nvPr/>
        </p:nvSpPr>
        <p:spPr bwMode="auto">
          <a:xfrm rot="5400000" flipH="1">
            <a:off x="533400" y="1752600"/>
            <a:ext cx="3048000" cy="3200400"/>
          </a:xfrm>
          <a:prstGeom prst="upArrowCallout">
            <a:avLst>
              <a:gd name="adj1" fmla="val 22401"/>
              <a:gd name="adj2" fmla="val 18602"/>
              <a:gd name="adj3" fmla="val 8088"/>
              <a:gd name="adj4" fmla="val 88201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04825" y="1905000"/>
            <a:ext cx="2871788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Hitler waited out the winter. Then </a:t>
            </a:r>
            <a:br>
              <a:rPr lang="en-US" altLang="en-US"/>
            </a:br>
            <a:r>
              <a:rPr lang="en-US" altLang="en-US"/>
              <a:t>in the spring of 1940, </a:t>
            </a:r>
            <a:r>
              <a:rPr lang="en-US" altLang="en-US">
                <a:solidFill>
                  <a:srgbClr val="0033CC"/>
                </a:solidFill>
              </a:rPr>
              <a:t>German forces attacked Norway, Denmark, the Netherlands, and Belgium.</a:t>
            </a:r>
          </a:p>
          <a:p>
            <a:pPr eaLnBrk="1" hangingPunct="1"/>
            <a:endParaRPr lang="en-US" altLang="en-US" sz="1800" b="1"/>
          </a:p>
        </p:txBody>
      </p:sp>
    </p:spTree>
    <p:extLst>
      <p:ext uri="{BB962C8B-B14F-4D97-AF65-F5344CB8AC3E}">
        <p14:creationId xmlns:p14="http://schemas.microsoft.com/office/powerpoint/2010/main" val="3079937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9"/>
          <p:cNvSpPr>
            <a:spLocks noChangeArrowheads="1"/>
          </p:cNvSpPr>
          <p:nvPr/>
        </p:nvSpPr>
        <p:spPr bwMode="auto">
          <a:xfrm>
            <a:off x="838200" y="2590800"/>
            <a:ext cx="74676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Font typeface="Times" charset="0"/>
              <a:buChar char="•"/>
            </a:pPr>
            <a:r>
              <a:rPr lang="en-US" altLang="en-US"/>
              <a:t>German forces headed to Paris. With Italy attacking from the south, </a:t>
            </a:r>
            <a:r>
              <a:rPr lang="en-US" altLang="en-US">
                <a:solidFill>
                  <a:srgbClr val="0033CC"/>
                </a:solidFill>
              </a:rPr>
              <a:t>France was forced to surrender.</a:t>
            </a:r>
          </a:p>
          <a:p>
            <a:pPr eaLnBrk="1" hangingPunct="1">
              <a:spcAft>
                <a:spcPct val="60000"/>
              </a:spcAft>
              <a:buFont typeface="Times" charset="0"/>
              <a:buChar char="•"/>
            </a:pPr>
            <a:r>
              <a:rPr lang="en-US" altLang="en-US"/>
              <a:t>Next Hitler set his sights on Britain, calling this target “Operation Sea Lion.” </a:t>
            </a:r>
          </a:p>
          <a:p>
            <a:pPr eaLnBrk="1" hangingPunct="1">
              <a:spcAft>
                <a:spcPct val="60000"/>
              </a:spcAft>
              <a:buFont typeface="Times" charset="0"/>
              <a:buChar char="•"/>
            </a:pPr>
            <a:r>
              <a:rPr lang="en-US" altLang="en-US"/>
              <a:t>In September of 1940, the Luftwaffe began </a:t>
            </a:r>
            <a:r>
              <a:rPr lang="en-US" altLang="en-US">
                <a:solidFill>
                  <a:srgbClr val="0033CC"/>
                </a:solidFill>
              </a:rPr>
              <a:t>57 straight nights </a:t>
            </a:r>
            <a:r>
              <a:rPr lang="en-US" altLang="en-US"/>
              <a:t>of showering high explosives and firebombs on London.</a:t>
            </a:r>
            <a:endParaRPr lang="en-US" altLang="en-US">
              <a:solidFill>
                <a:srgbClr val="0033CC"/>
              </a:solidFill>
            </a:endParaRPr>
          </a:p>
        </p:txBody>
      </p:sp>
      <p:sp>
        <p:nvSpPr>
          <p:cNvPr id="10244" name="Rectangle 29"/>
          <p:cNvSpPr>
            <a:spLocks noChangeArrowheads="1"/>
          </p:cNvSpPr>
          <p:nvPr/>
        </p:nvSpPr>
        <p:spPr bwMode="auto">
          <a:xfrm>
            <a:off x="838200" y="1828800"/>
            <a:ext cx="7467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Germany continued to attack Western Europe.</a:t>
            </a:r>
            <a:endParaRPr lang="en-US" altLang="en-US" b="1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83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6"/>
          <p:cNvSpPr txBox="1">
            <a:spLocks noChangeArrowheads="1"/>
          </p:cNvSpPr>
          <p:nvPr/>
        </p:nvSpPr>
        <p:spPr bwMode="auto">
          <a:xfrm>
            <a:off x="5029200" y="1714500"/>
            <a:ext cx="3810000" cy="310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London did not break under the blitz. Citizens carried on their daily lives, seeking protection in shelters and subways. The Luftwaffe could not gain superiority over Britain. </a:t>
            </a:r>
            <a:r>
              <a:rPr lang="en-US" altLang="en-US">
                <a:solidFill>
                  <a:srgbClr val="0033CC"/>
                </a:solidFill>
              </a:rPr>
              <a:t>Operation Sea Lion was a failure.</a:t>
            </a:r>
          </a:p>
        </p:txBody>
      </p:sp>
      <p:pic>
        <p:nvPicPr>
          <p:cNvPr id="11267" name="Picture 4" descr="ch29_images_wh_se_p09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33563"/>
            <a:ext cx="4267200" cy="396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8560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3" name="Text Box 7"/>
          <p:cNvSpPr txBox="1">
            <a:spLocks noChangeArrowheads="1"/>
          </p:cNvSpPr>
          <p:nvPr/>
        </p:nvSpPr>
        <p:spPr bwMode="auto">
          <a:xfrm>
            <a:off x="838200" y="2590800"/>
            <a:ext cx="7620000" cy="270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5425" indent="-225425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/>
              <a:t>Axis armies also pushed into North Africa and the Balkans. 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/>
              <a:t>In addition, they invaded Greece, Yugoslavia, Bulgaria, and Hungary.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solidFill>
                  <a:srgbClr val="0033CC"/>
                </a:solidFill>
              </a:rPr>
              <a:t>By 1941, the Axis powers or their allies controlled most of Europe.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838200" y="1828800"/>
            <a:ext cx="73787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Hitler seemed unstoppable.</a:t>
            </a:r>
          </a:p>
        </p:txBody>
      </p:sp>
    </p:spTree>
    <p:extLst>
      <p:ext uri="{BB962C8B-B14F-4D97-AF65-F5344CB8AC3E}">
        <p14:creationId xmlns:p14="http://schemas.microsoft.com/office/powerpoint/2010/main" val="2766203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2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2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2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2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42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2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57200" y="4343400"/>
            <a:ext cx="8229600" cy="990600"/>
            <a:chOff x="838200" y="4952999"/>
            <a:chExt cx="7467600" cy="1295400"/>
          </a:xfrm>
        </p:grpSpPr>
        <p:sp>
          <p:nvSpPr>
            <p:cNvPr id="3" name="Rectangle 5"/>
            <p:cNvSpPr>
              <a:spLocks noChangeArrowheads="1"/>
            </p:cNvSpPr>
            <p:nvPr/>
          </p:nvSpPr>
          <p:spPr bwMode="auto">
            <a:xfrm>
              <a:off x="838200" y="4952999"/>
              <a:ext cx="7467600" cy="129540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16200000" scaled="0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53340" dir="2700000" algn="ctr" rotWithShape="0">
                <a:srgbClr val="B3C793">
                  <a:alpha val="46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28" charset="0"/>
              </a:endParaRPr>
            </a:p>
          </p:txBody>
        </p:sp>
        <p:sp>
          <p:nvSpPr>
            <p:cNvPr id="13321" name="Text Box 122"/>
            <p:cNvSpPr txBox="1">
              <a:spLocks noChangeArrowheads="1"/>
            </p:cNvSpPr>
            <p:nvPr/>
          </p:nvSpPr>
          <p:spPr bwMode="auto">
            <a:xfrm>
              <a:off x="990894" y="5050569"/>
              <a:ext cx="7162212" cy="996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>
                  <a:solidFill>
                    <a:srgbClr val="000000"/>
                  </a:solidFill>
                </a:rPr>
                <a:t>Leningrad withstood the attack. </a:t>
              </a:r>
              <a:r>
                <a:rPr lang="en-US" altLang="en-US">
                  <a:solidFill>
                    <a:srgbClr val="0033CC"/>
                  </a:solidFill>
                </a:rPr>
                <a:t>Stalin made an agreement to work with Britain.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57200" y="3089275"/>
            <a:ext cx="8229600" cy="1330325"/>
            <a:chOff x="1754550" y="618503"/>
            <a:chExt cx="8229600" cy="1811973"/>
          </a:xfrm>
        </p:grpSpPr>
        <p:sp>
          <p:nvSpPr>
            <p:cNvPr id="10" name="AutoShape 13"/>
            <p:cNvSpPr>
              <a:spLocks noChangeArrowheads="1"/>
            </p:cNvSpPr>
            <p:nvPr/>
          </p:nvSpPr>
          <p:spPr bwMode="auto">
            <a:xfrm rot="10792560" flipH="1">
              <a:off x="1754550" y="618503"/>
              <a:ext cx="8229600" cy="1811973"/>
            </a:xfrm>
            <a:prstGeom prst="upArrowCallout">
              <a:avLst>
                <a:gd name="adj1" fmla="val 27293"/>
                <a:gd name="adj2" fmla="val 25800"/>
                <a:gd name="adj3" fmla="val 21440"/>
                <a:gd name="adj4" fmla="val 70639"/>
              </a:avLst>
            </a:prstGeom>
            <a:gradFill rotWithShape="1">
              <a:gsLst>
                <a:gs pos="0">
                  <a:srgbClr val="83D7E5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rot="10800000" wrap="none" anchor="ctr"/>
            <a:lstStyle/>
            <a:p>
              <a:pPr>
                <a:defRPr/>
              </a:pPr>
              <a:endParaRPr lang="en-US">
                <a:latin typeface="Verdana" pitchFamily="28" charset="0"/>
              </a:endParaRPr>
            </a:p>
          </p:txBody>
        </p:sp>
        <p:sp>
          <p:nvSpPr>
            <p:cNvPr id="13319" name="Rectangle 29"/>
            <p:cNvSpPr>
              <a:spLocks noChangeArrowheads="1"/>
            </p:cNvSpPr>
            <p:nvPr/>
          </p:nvSpPr>
          <p:spPr bwMode="auto">
            <a:xfrm>
              <a:off x="1983150" y="689858"/>
              <a:ext cx="7772400" cy="1037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0000"/>
                  </a:solidFill>
                </a:rPr>
                <a:t>The attack stalled during the winter when thousands of unprepared Germans froze to death.</a:t>
              </a:r>
            </a:p>
          </p:txBody>
        </p:sp>
      </p:grpSp>
      <p:sp>
        <p:nvSpPr>
          <p:cNvPr id="8" name="AutoShape 13"/>
          <p:cNvSpPr>
            <a:spLocks noChangeArrowheads="1"/>
          </p:cNvSpPr>
          <p:nvPr/>
        </p:nvSpPr>
        <p:spPr bwMode="auto">
          <a:xfrm rot="10792560" flipH="1">
            <a:off x="455613" y="1828800"/>
            <a:ext cx="8229600" cy="1314450"/>
          </a:xfrm>
          <a:prstGeom prst="upArrowCallout">
            <a:avLst>
              <a:gd name="adj1" fmla="val 37797"/>
              <a:gd name="adj2" fmla="val 35710"/>
              <a:gd name="adj3" fmla="val 21440"/>
              <a:gd name="adj4" fmla="val 70639"/>
            </a:avLst>
          </a:prstGeom>
          <a:gradFill rotWithShape="1">
            <a:gsLst>
              <a:gs pos="0">
                <a:srgbClr val="C9D2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wrap="none" anchor="ctr"/>
          <a:lstStyle/>
          <a:p>
            <a:pPr>
              <a:defRPr/>
            </a:pPr>
            <a:endParaRPr lang="en-US">
              <a:latin typeface="Verdana" pitchFamily="28" charset="0"/>
            </a:endParaRPr>
          </a:p>
        </p:txBody>
      </p:sp>
      <p:sp>
        <p:nvSpPr>
          <p:cNvPr id="13317" name="Rectangle 29"/>
          <p:cNvSpPr>
            <a:spLocks noChangeArrowheads="1"/>
          </p:cNvSpPr>
          <p:nvPr/>
        </p:nvSpPr>
        <p:spPr bwMode="auto">
          <a:xfrm>
            <a:off x="685800" y="1903413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0000"/>
                </a:solidFill>
              </a:rPr>
              <a:t>In June 1941, Hitler broke the Nazi-Soviet Pact when </a:t>
            </a:r>
            <a:r>
              <a:rPr lang="en-US" altLang="en-US">
                <a:solidFill>
                  <a:srgbClr val="0033CC"/>
                </a:solidFill>
              </a:rPr>
              <a:t>he attacked the Soviet Union.</a:t>
            </a:r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721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9"/>
          <p:cNvSpPr>
            <a:spLocks noChangeArrowheads="1"/>
          </p:cNvSpPr>
          <p:nvPr/>
        </p:nvSpPr>
        <p:spPr bwMode="auto">
          <a:xfrm>
            <a:off x="4191000" y="3048000"/>
            <a:ext cx="4572000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They </a:t>
            </a:r>
            <a:r>
              <a:rPr lang="en-US" altLang="en-US">
                <a:solidFill>
                  <a:srgbClr val="0033CC"/>
                </a:solidFill>
              </a:rPr>
              <a:t>also targeted Slavs, Gypsies, homosexuals, and the disabled as “racially inferior.”</a:t>
            </a:r>
            <a:r>
              <a:rPr lang="en-US" altLang="en-US"/>
              <a:t> The scale and savagery of the </a:t>
            </a:r>
            <a:r>
              <a:rPr lang="en-US" altLang="en-US" b="1">
                <a:solidFill>
                  <a:srgbClr val="FF0000"/>
                </a:solidFill>
              </a:rPr>
              <a:t>Holocaust</a:t>
            </a:r>
            <a:r>
              <a:rPr lang="en-US" altLang="en-US"/>
              <a:t> are unequaled in history. </a:t>
            </a:r>
            <a:endParaRPr lang="en-US" altLang="en-US">
              <a:solidFill>
                <a:srgbClr val="0033CC"/>
              </a:solidFill>
            </a:endParaRPr>
          </a:p>
        </p:txBody>
      </p:sp>
      <p:sp>
        <p:nvSpPr>
          <p:cNvPr id="14339" name="Rectangle 29"/>
          <p:cNvSpPr>
            <a:spLocks noChangeArrowheads="1"/>
          </p:cNvSpPr>
          <p:nvPr/>
        </p:nvSpPr>
        <p:spPr bwMode="auto">
          <a:xfrm>
            <a:off x="838200" y="1395413"/>
            <a:ext cx="74676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/>
              <a:t>As Hitler’s forces conquered most of Europe, </a:t>
            </a:r>
            <a:br>
              <a:rPr lang="en-US" altLang="en-US" b="1"/>
            </a:br>
            <a:r>
              <a:rPr lang="en-US" altLang="en-US" b="1"/>
              <a:t>the Nazis sent millions of Jews and political opponents to </a:t>
            </a:r>
            <a:r>
              <a:rPr lang="en-US" altLang="en-US" b="1">
                <a:solidFill>
                  <a:srgbClr val="FF0000"/>
                </a:solidFill>
              </a:rPr>
              <a:t>concentration camps.</a:t>
            </a:r>
            <a:r>
              <a:rPr lang="en-US" altLang="en-US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14340" name="Picture 5" descr="WH-Ch29_S2_JewishPopCh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2819400"/>
            <a:ext cx="2878137" cy="334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7532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6019800" y="1500188"/>
            <a:ext cx="2743200" cy="280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The Nazis ran labor camps and death camps throughout </a:t>
            </a:r>
            <a:br>
              <a:rPr lang="en-US" altLang="en-US" b="1"/>
            </a:br>
            <a:r>
              <a:rPr lang="en-US" altLang="en-US" b="1"/>
              <a:t>their conquered territory in Europe.</a:t>
            </a:r>
          </a:p>
        </p:txBody>
      </p:sp>
      <p:pic>
        <p:nvPicPr>
          <p:cNvPr id="15363" name="Picture 4" descr="WH-Ch29_S2_NaziCampM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1254125"/>
            <a:ext cx="5218112" cy="493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5423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472</Words>
  <Application>Microsoft Office PowerPoint</Application>
  <PresentationFormat>On-screen Show (4:3)</PresentationFormat>
  <Paragraphs>40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Unit 13 World War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Marion County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13 World War 2</dc:title>
  <dc:creator>shawiakm</dc:creator>
  <cp:lastModifiedBy>shawiakm</cp:lastModifiedBy>
  <cp:revision>1</cp:revision>
  <dcterms:created xsi:type="dcterms:W3CDTF">2014-04-09T13:16:46Z</dcterms:created>
  <dcterms:modified xsi:type="dcterms:W3CDTF">2014-04-09T13:19:56Z</dcterms:modified>
</cp:coreProperties>
</file>