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39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60EFA1-51B1-4489-B2FC-4F3A4FA903BD}" type="datetimeFigureOut">
              <a:rPr lang="en-US" smtClean="0"/>
              <a:t>4/11/2014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990842-8D0F-4B4D-9760-E21D8F7F90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259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FB1B1592-9B77-459B-918C-A71796D27A37}" type="slidenum">
              <a:rPr lang="en-US" altLang="en-US" sz="1200" smtClean="0">
                <a:latin typeface="Arial" charset="0"/>
              </a:rPr>
              <a:pPr eaLnBrk="1" hangingPunct="1"/>
              <a:t>13</a:t>
            </a:fld>
            <a:endParaRPr lang="en-US" altLang="en-US" sz="1200" smtClean="0">
              <a:latin typeface="Arial" charset="0"/>
            </a:endParaRPr>
          </a:p>
        </p:txBody>
      </p:sp>
      <p:sp>
        <p:nvSpPr>
          <p:cNvPr id="245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ABBE6242-1B7D-4467-9F12-05B1C145E780}" type="slidenum">
              <a:rPr lang="en-US" altLang="en-US" sz="1200" smtClean="0">
                <a:latin typeface="Arial" charset="0"/>
              </a:rPr>
              <a:pPr eaLnBrk="1" hangingPunct="1"/>
              <a:t>3</a:t>
            </a:fld>
            <a:endParaRPr lang="en-US" altLang="en-US" sz="1200" smtClean="0">
              <a:latin typeface="Arial" charset="0"/>
            </a:endParaRPr>
          </a:p>
        </p:txBody>
      </p:sp>
      <p:sp>
        <p:nvSpPr>
          <p:cNvPr id="266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2D7F3AF3-FBD3-4EF1-8CAB-CAF492718565}" type="slidenum">
              <a:rPr lang="en-US" altLang="en-US" sz="1200" smtClean="0">
                <a:latin typeface="Arial" charset="0"/>
              </a:rPr>
              <a:pPr eaLnBrk="1" hangingPunct="1"/>
              <a:t>4</a:t>
            </a:fld>
            <a:endParaRPr lang="en-US" altLang="en-US" sz="12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r" eaLnBrk="1" hangingPunct="1"/>
            <a:fld id="{00BFC4B2-B8D3-4697-B24C-BD8EF393005F}" type="slidenum">
              <a:rPr lang="en-US" altLang="en-US" sz="1200">
                <a:latin typeface="Arial" charset="0"/>
              </a:rPr>
              <a:pPr algn="r" eaLnBrk="1" hangingPunct="1"/>
              <a:t>6</a:t>
            </a:fld>
            <a:endParaRPr lang="en-US" altLang="en-US" sz="1200">
              <a:latin typeface="Arial" charset="0"/>
            </a:endParaRPr>
          </a:p>
        </p:txBody>
      </p:sp>
      <p:sp>
        <p:nvSpPr>
          <p:cNvPr id="296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1" name="Text Box 4"/>
          <p:cNvSpPr txBox="1">
            <a:spLocks noChangeArrowheads="1"/>
          </p:cNvSpPr>
          <p:nvPr/>
        </p:nvSpPr>
        <p:spPr bwMode="auto">
          <a:xfrm>
            <a:off x="1447800" y="4724400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endParaRPr lang="en-US" altLang="en-US" sz="14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B4A85205-4D9A-40E6-96FA-49E7B6598BFA}" type="slidenum">
              <a:rPr lang="en-US" altLang="en-US" sz="1200" smtClean="0">
                <a:latin typeface="Arial" charset="0"/>
              </a:rPr>
              <a:pPr eaLnBrk="1" hangingPunct="1"/>
              <a:t>7</a:t>
            </a:fld>
            <a:endParaRPr lang="en-US" altLang="en-US" sz="1200" smtClean="0">
              <a:latin typeface="Arial" charset="0"/>
            </a:endParaRPr>
          </a:p>
        </p:txBody>
      </p:sp>
      <p:sp>
        <p:nvSpPr>
          <p:cNvPr id="307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5" name="Text Box 4"/>
          <p:cNvSpPr txBox="1">
            <a:spLocks noChangeArrowheads="1"/>
          </p:cNvSpPr>
          <p:nvPr/>
        </p:nvSpPr>
        <p:spPr bwMode="auto">
          <a:xfrm>
            <a:off x="1447800" y="4724400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endParaRPr lang="en-US" altLang="en-US" sz="14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9674B-52C3-4EF2-A037-DED1264E14E9}" type="datetimeFigureOut">
              <a:rPr lang="en-US" smtClean="0"/>
              <a:t>4/11/2014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14EFA-F709-48F3-A34A-629D6F8B4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231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9674B-52C3-4EF2-A037-DED1264E14E9}" type="datetimeFigureOut">
              <a:rPr lang="en-US" smtClean="0"/>
              <a:t>4/11/2014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14EFA-F709-48F3-A34A-629D6F8B4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243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9674B-52C3-4EF2-A037-DED1264E14E9}" type="datetimeFigureOut">
              <a:rPr lang="en-US" smtClean="0"/>
              <a:t>4/11/2014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14EFA-F709-48F3-A34A-629D6F8B4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191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9674B-52C3-4EF2-A037-DED1264E14E9}" type="datetimeFigureOut">
              <a:rPr lang="en-US" smtClean="0"/>
              <a:t>4/11/2014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14EFA-F709-48F3-A34A-629D6F8B4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328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9674B-52C3-4EF2-A037-DED1264E14E9}" type="datetimeFigureOut">
              <a:rPr lang="en-US" smtClean="0"/>
              <a:t>4/11/2014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14EFA-F709-48F3-A34A-629D6F8B4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024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9674B-52C3-4EF2-A037-DED1264E14E9}" type="datetimeFigureOut">
              <a:rPr lang="en-US" smtClean="0"/>
              <a:t>4/11/2014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14EFA-F709-48F3-A34A-629D6F8B4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640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9674B-52C3-4EF2-A037-DED1264E14E9}" type="datetimeFigureOut">
              <a:rPr lang="en-US" smtClean="0"/>
              <a:t>4/11/2014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14EFA-F709-48F3-A34A-629D6F8B4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755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9674B-52C3-4EF2-A037-DED1264E14E9}" type="datetimeFigureOut">
              <a:rPr lang="en-US" smtClean="0"/>
              <a:t>4/11/2014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14EFA-F709-48F3-A34A-629D6F8B4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840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9674B-52C3-4EF2-A037-DED1264E14E9}" type="datetimeFigureOut">
              <a:rPr lang="en-US" smtClean="0"/>
              <a:t>4/11/2014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14EFA-F709-48F3-A34A-629D6F8B4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884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9674B-52C3-4EF2-A037-DED1264E14E9}" type="datetimeFigureOut">
              <a:rPr lang="en-US" smtClean="0"/>
              <a:t>4/11/2014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14EFA-F709-48F3-A34A-629D6F8B4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962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9674B-52C3-4EF2-A037-DED1264E14E9}" type="datetimeFigureOut">
              <a:rPr lang="en-US" smtClean="0"/>
              <a:t>4/11/2014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14EFA-F709-48F3-A34A-629D6F8B4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109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99674B-52C3-4EF2-A037-DED1264E14E9}" type="datetimeFigureOut">
              <a:rPr lang="en-US" smtClean="0"/>
              <a:t>4/11/2014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14EFA-F709-48F3-A34A-629D6F8B4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151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Unit 13 World War 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Chapter 29 Section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3</a:t>
            </a:r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Allies Turn the Tide</a:t>
            </a:r>
          </a:p>
          <a:p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95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6"/>
          <p:cNvSpPr txBox="1">
            <a:spLocks noChangeArrowheads="1"/>
          </p:cNvSpPr>
          <p:nvPr/>
        </p:nvSpPr>
        <p:spPr bwMode="auto">
          <a:xfrm>
            <a:off x="4953000" y="1714500"/>
            <a:ext cx="3733800" cy="210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Overcoming German </a:t>
            </a:r>
            <a:br>
              <a:rPr lang="en-US" altLang="en-US" b="1"/>
            </a:br>
            <a:r>
              <a:rPr lang="en-US" altLang="en-US" b="1"/>
              <a:t>defenses on the </a:t>
            </a:r>
            <a:br>
              <a:rPr lang="en-US" altLang="en-US" b="1"/>
            </a:br>
            <a:r>
              <a:rPr lang="en-US" altLang="en-US" b="1"/>
              <a:t>beach proved </a:t>
            </a:r>
            <a:br>
              <a:rPr lang="en-US" altLang="en-US" b="1"/>
            </a:br>
            <a:r>
              <a:rPr lang="en-US" altLang="en-US" b="1"/>
              <a:t>very challenging, </a:t>
            </a:r>
            <a:br>
              <a:rPr lang="en-US" altLang="en-US" b="1"/>
            </a:br>
            <a:r>
              <a:rPr lang="en-US" altLang="en-US" b="1"/>
              <a:t>but the Allies were successful.</a:t>
            </a:r>
          </a:p>
        </p:txBody>
      </p:sp>
      <p:pic>
        <p:nvPicPr>
          <p:cNvPr id="16387" name="Picture 7" descr="WH-Ch29_S3_AlliedTroopsCh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28800"/>
            <a:ext cx="3886200" cy="261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1964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5"/>
          <p:cNvSpPr txBox="1">
            <a:spLocks noChangeArrowheads="1"/>
          </p:cNvSpPr>
          <p:nvPr/>
        </p:nvSpPr>
        <p:spPr bwMode="auto">
          <a:xfrm>
            <a:off x="5867400" y="1239838"/>
            <a:ext cx="2971800" cy="471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Aft>
                <a:spcPts val="1588"/>
              </a:spcAft>
            </a:pPr>
            <a:r>
              <a:rPr lang="en-US" altLang="en-US" b="1"/>
              <a:t>By this time, Germany was reeling under round-the-clock bombing.</a:t>
            </a:r>
          </a:p>
          <a:p>
            <a:pPr eaLnBrk="1" hangingPunct="1">
              <a:spcAft>
                <a:spcPts val="1588"/>
              </a:spcAft>
            </a:pPr>
            <a:r>
              <a:rPr lang="en-US" altLang="en-US"/>
              <a:t>After freeing France, </a:t>
            </a:r>
            <a:r>
              <a:rPr lang="en-US" altLang="en-US">
                <a:solidFill>
                  <a:srgbClr val="0033CC"/>
                </a:solidFill>
              </a:rPr>
              <a:t>Allied forces battled by land into Germany.</a:t>
            </a:r>
          </a:p>
          <a:p>
            <a:pPr eaLnBrk="1" hangingPunct="1">
              <a:spcAft>
                <a:spcPts val="1588"/>
              </a:spcAft>
            </a:pPr>
            <a:r>
              <a:rPr lang="en-US" altLang="en-US">
                <a:solidFill>
                  <a:srgbClr val="0033CC"/>
                </a:solidFill>
              </a:rPr>
              <a:t>By early 1945 Germany’s defeat seemed inevitable.</a:t>
            </a:r>
          </a:p>
        </p:txBody>
      </p:sp>
      <p:pic>
        <p:nvPicPr>
          <p:cNvPr id="17411" name="Picture 9" descr="WH-Ch29_S3_AlliedInvasion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46200"/>
            <a:ext cx="5257800" cy="474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3837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9"/>
          <p:cNvSpPr>
            <a:spLocks noChangeArrowheads="1"/>
          </p:cNvSpPr>
          <p:nvPr/>
        </p:nvSpPr>
        <p:spPr bwMode="auto">
          <a:xfrm>
            <a:off x="457200" y="4343400"/>
            <a:ext cx="8229600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rgbClr val="000000"/>
                </a:solidFill>
              </a:rPr>
              <a:t>Additional agreements were made, including the </a:t>
            </a:r>
            <a:r>
              <a:rPr lang="en-US" altLang="en-US">
                <a:solidFill>
                  <a:srgbClr val="0033CC"/>
                </a:solidFill>
              </a:rPr>
              <a:t>split of Germany into four zones </a:t>
            </a:r>
            <a:r>
              <a:rPr lang="en-US" altLang="en-US">
                <a:solidFill>
                  <a:srgbClr val="000000"/>
                </a:solidFill>
              </a:rPr>
              <a:t>governed by the United States, Britain, France, and the Soviet Union.</a:t>
            </a:r>
          </a:p>
        </p:txBody>
      </p:sp>
      <p:sp>
        <p:nvSpPr>
          <p:cNvPr id="18435" name="Rectangle 29"/>
          <p:cNvSpPr>
            <a:spLocks noChangeArrowheads="1"/>
          </p:cNvSpPr>
          <p:nvPr/>
        </p:nvSpPr>
        <p:spPr bwMode="auto">
          <a:xfrm>
            <a:off x="914400" y="1447800"/>
            <a:ext cx="5410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  <a:p>
            <a:pPr eaLnBrk="1" hangingPunct="1"/>
            <a:endParaRPr lang="en-US" altLang="en-US">
              <a:solidFill>
                <a:srgbClr val="0033CC"/>
              </a:solidFill>
            </a:endParaRPr>
          </a:p>
        </p:txBody>
      </p:sp>
      <p:sp>
        <p:nvSpPr>
          <p:cNvPr id="18443" name="Text Box 129"/>
          <p:cNvSpPr txBox="1">
            <a:spLocks noChangeArrowheads="1"/>
          </p:cNvSpPr>
          <p:nvPr/>
        </p:nvSpPr>
        <p:spPr bwMode="auto">
          <a:xfrm>
            <a:off x="5029200" y="1714500"/>
            <a:ext cx="3505200" cy="210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33CC"/>
                </a:solidFill>
              </a:rPr>
              <a:t>They agreed that the Soviet Union would enter the war against Japan</a:t>
            </a:r>
            <a:r>
              <a:rPr lang="en-US" altLang="en-US"/>
              <a:t> within three months of Germany’s surrender.</a:t>
            </a:r>
          </a:p>
        </p:txBody>
      </p:sp>
      <p:sp>
        <p:nvSpPr>
          <p:cNvPr id="18446" name="AutoShape 14"/>
          <p:cNvSpPr>
            <a:spLocks noChangeArrowheads="1"/>
          </p:cNvSpPr>
          <p:nvPr/>
        </p:nvSpPr>
        <p:spPr bwMode="auto">
          <a:xfrm rot="5400000" flipH="1">
            <a:off x="1981200" y="685800"/>
            <a:ext cx="1676400" cy="3962400"/>
          </a:xfrm>
          <a:prstGeom prst="upArrowCallout">
            <a:avLst>
              <a:gd name="adj1" fmla="val 28417"/>
              <a:gd name="adj2" fmla="val 27940"/>
              <a:gd name="adj3" fmla="val 24610"/>
              <a:gd name="adj4" fmla="val 81014"/>
            </a:avLst>
          </a:prstGeom>
          <a:gradFill rotWithShape="1">
            <a:gsLst>
              <a:gs pos="0">
                <a:srgbClr val="CDCD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Verdana" pitchFamily="28" charset="0"/>
            </a:endParaRPr>
          </a:p>
        </p:txBody>
      </p:sp>
      <p:sp>
        <p:nvSpPr>
          <p:cNvPr id="18438" name="Text Box 15"/>
          <p:cNvSpPr txBox="1">
            <a:spLocks noChangeArrowheads="1"/>
          </p:cNvSpPr>
          <p:nvPr/>
        </p:nvSpPr>
        <p:spPr bwMode="auto">
          <a:xfrm>
            <a:off x="939800" y="1933575"/>
            <a:ext cx="3048000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/>
              <a:t>In 1945, Roosevelt, Churchill, and Stalin met for the </a:t>
            </a:r>
            <a:r>
              <a:rPr lang="en-US" altLang="en-US" b="1">
                <a:solidFill>
                  <a:srgbClr val="FF0000"/>
                </a:solidFill>
              </a:rPr>
              <a:t>Yalta Conference.</a:t>
            </a:r>
          </a:p>
        </p:txBody>
      </p:sp>
    </p:spTree>
    <p:extLst>
      <p:ext uri="{BB962C8B-B14F-4D97-AF65-F5344CB8AC3E}">
        <p14:creationId xmlns:p14="http://schemas.microsoft.com/office/powerpoint/2010/main" val="238837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1844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" name="Rectangle 12"/>
          <p:cNvSpPr>
            <a:spLocks noChangeArrowheads="1"/>
          </p:cNvSpPr>
          <p:nvPr/>
        </p:nvSpPr>
        <p:spPr bwMode="auto">
          <a:xfrm>
            <a:off x="1216025" y="2746375"/>
            <a:ext cx="7089775" cy="334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Aft>
                <a:spcPts val="1588"/>
              </a:spcAft>
            </a:pPr>
            <a:r>
              <a:rPr lang="en-US" altLang="en-US"/>
              <a:t>By 1942, the Allies were in trouble. Germany was bombing Britain relentlessly, German forces had pushed far into the Soviet Union, and </a:t>
            </a:r>
            <a:br>
              <a:rPr lang="en-US" altLang="en-US"/>
            </a:br>
            <a:r>
              <a:rPr lang="en-US" altLang="en-US"/>
              <a:t>the Japanese were advancing in the Pacific.  </a:t>
            </a:r>
          </a:p>
          <a:p>
            <a:pPr eaLnBrk="1" hangingPunct="1">
              <a:spcAft>
                <a:spcPts val="1588"/>
              </a:spcAft>
            </a:pPr>
            <a:r>
              <a:rPr lang="en-US" altLang="en-US"/>
              <a:t>However, through extraordinary efforts and a few key victories, </a:t>
            </a:r>
            <a:r>
              <a:rPr lang="en-US" altLang="en-US">
                <a:solidFill>
                  <a:srgbClr val="0033CC"/>
                </a:solidFill>
              </a:rPr>
              <a:t>the tide of the war began </a:t>
            </a:r>
            <a:br>
              <a:rPr lang="en-US" altLang="en-US">
                <a:solidFill>
                  <a:srgbClr val="0033CC"/>
                </a:solidFill>
              </a:rPr>
            </a:br>
            <a:r>
              <a:rPr lang="en-US" altLang="en-US">
                <a:solidFill>
                  <a:srgbClr val="0033CC"/>
                </a:solidFill>
              </a:rPr>
              <a:t>to turn. </a:t>
            </a:r>
            <a:r>
              <a:rPr lang="en-US" altLang="en-US"/>
              <a:t>American forces battered the Japanese navy, and the Germans were defeated at Stalingrad and in North Africa. </a:t>
            </a:r>
            <a:endParaRPr lang="en-US" altLang="en-US">
              <a:solidFill>
                <a:srgbClr val="0033CC"/>
              </a:solidFill>
            </a:endParaRPr>
          </a:p>
        </p:txBody>
      </p:sp>
      <p:sp>
        <p:nvSpPr>
          <p:cNvPr id="7171" name="Rectangle 11"/>
          <p:cNvSpPr>
            <a:spLocks noChangeArrowheads="1"/>
          </p:cNvSpPr>
          <p:nvPr/>
        </p:nvSpPr>
        <p:spPr bwMode="auto">
          <a:xfrm>
            <a:off x="1216025" y="1724025"/>
            <a:ext cx="7239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b="1"/>
              <a:t>How did the Allies begin to push back the Axis powers?</a:t>
            </a:r>
          </a:p>
        </p:txBody>
      </p:sp>
      <p:pic>
        <p:nvPicPr>
          <p:cNvPr id="7172" name="Picture 15" descr="HSUS09_EQ_logoSm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1822450"/>
            <a:ext cx="5588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15803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43" name="Text Box 7"/>
          <p:cNvSpPr txBox="1">
            <a:spLocks noChangeArrowheads="1"/>
          </p:cNvSpPr>
          <p:nvPr/>
        </p:nvSpPr>
        <p:spPr bwMode="auto">
          <a:xfrm>
            <a:off x="838200" y="3200400"/>
            <a:ext cx="7467600" cy="287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Aft>
                <a:spcPts val="1588"/>
              </a:spcAft>
              <a:buClr>
                <a:schemeClr val="tx1"/>
              </a:buClr>
              <a:buSzPct val="80000"/>
              <a:buFont typeface="Verdana" pitchFamily="34" charset="0"/>
              <a:buChar char="•"/>
            </a:pPr>
            <a:r>
              <a:rPr lang="en-US" altLang="en-US">
                <a:solidFill>
                  <a:srgbClr val="0033CC"/>
                </a:solidFill>
              </a:rPr>
              <a:t>The United States raised money by selling bonds </a:t>
            </a:r>
            <a:r>
              <a:rPr lang="en-US" altLang="en-US"/>
              <a:t>and regulating prices.</a:t>
            </a:r>
          </a:p>
          <a:p>
            <a:pPr eaLnBrk="1" hangingPunct="1">
              <a:spcAft>
                <a:spcPts val="1588"/>
              </a:spcAft>
              <a:buClr>
                <a:schemeClr val="tx1"/>
              </a:buClr>
              <a:buSzPct val="80000"/>
              <a:buFont typeface="Verdana" pitchFamily="34" charset="0"/>
              <a:buChar char="•"/>
            </a:pPr>
            <a:r>
              <a:rPr lang="en-US" altLang="en-US">
                <a:solidFill>
                  <a:srgbClr val="0033CC"/>
                </a:solidFill>
              </a:rPr>
              <a:t>Factories ceased producing consumer goods</a:t>
            </a:r>
            <a:r>
              <a:rPr lang="en-US" altLang="en-US"/>
              <a:t> and turned out airplanes and tanks instead.</a:t>
            </a:r>
          </a:p>
          <a:p>
            <a:pPr eaLnBrk="1" hangingPunct="1">
              <a:spcAft>
                <a:spcPts val="1588"/>
              </a:spcAft>
              <a:buClr>
                <a:schemeClr val="tx1"/>
              </a:buClr>
              <a:buSzPct val="80000"/>
              <a:buFont typeface="Verdana" pitchFamily="34" charset="0"/>
              <a:buChar char="•"/>
            </a:pPr>
            <a:r>
              <a:rPr lang="en-US" altLang="en-US"/>
              <a:t>Although shortages meant consumers learned to live with less, </a:t>
            </a:r>
            <a:r>
              <a:rPr lang="en-US" altLang="en-US">
                <a:solidFill>
                  <a:srgbClr val="0033CC"/>
                </a:solidFill>
              </a:rPr>
              <a:t>the increase in production ended the unemployment</a:t>
            </a:r>
            <a:r>
              <a:rPr lang="en-US" altLang="en-US"/>
              <a:t> of the Depression era.</a:t>
            </a:r>
            <a:endParaRPr lang="en-US" altLang="en-US">
              <a:solidFill>
                <a:srgbClr val="0033CC"/>
              </a:solidFill>
            </a:endParaRPr>
          </a:p>
        </p:txBody>
      </p:sp>
      <p:sp>
        <p:nvSpPr>
          <p:cNvPr id="5" name="AutoShape 19"/>
          <p:cNvSpPr>
            <a:spLocks noChangeArrowheads="1"/>
          </p:cNvSpPr>
          <p:nvPr/>
        </p:nvSpPr>
        <p:spPr bwMode="auto">
          <a:xfrm rot="10792560" flipH="1">
            <a:off x="836613" y="1465263"/>
            <a:ext cx="7469187" cy="1685925"/>
          </a:xfrm>
          <a:prstGeom prst="upArrowCallout">
            <a:avLst>
              <a:gd name="adj1" fmla="val 35443"/>
              <a:gd name="adj2" fmla="val 32592"/>
              <a:gd name="adj3" fmla="val 17194"/>
              <a:gd name="adj4" fmla="val 75454"/>
            </a:avLst>
          </a:prstGeom>
          <a:gradFill rotWithShape="1">
            <a:gsLst>
              <a:gs pos="0">
                <a:srgbClr val="CDCD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rot="10800000"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196" name="Text Box 129"/>
          <p:cNvSpPr txBox="1">
            <a:spLocks noChangeArrowheads="1"/>
          </p:cNvSpPr>
          <p:nvPr/>
        </p:nvSpPr>
        <p:spPr bwMode="auto">
          <a:xfrm>
            <a:off x="838200" y="1506538"/>
            <a:ext cx="7467600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000000"/>
                </a:solidFill>
              </a:rPr>
              <a:t>The allies had to commit to total war, a policy in which nations use all of their resources for the war effort.</a:t>
            </a:r>
          </a:p>
        </p:txBody>
      </p:sp>
    </p:spTree>
    <p:extLst>
      <p:ext uri="{BB962C8B-B14F-4D97-AF65-F5344CB8AC3E}">
        <p14:creationId xmlns:p14="http://schemas.microsoft.com/office/powerpoint/2010/main" val="2088010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2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2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23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423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423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423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Text Box 20"/>
          <p:cNvSpPr txBox="1">
            <a:spLocks noChangeArrowheads="1"/>
          </p:cNvSpPr>
          <p:nvPr/>
        </p:nvSpPr>
        <p:spPr bwMode="auto">
          <a:xfrm>
            <a:off x="838200" y="4648200"/>
            <a:ext cx="7467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rgbClr val="0033CC"/>
                </a:solidFill>
              </a:rPr>
              <a:t>The Allies mobilized all of their resources for </a:t>
            </a:r>
          </a:p>
          <a:p>
            <a:pPr algn="ctr" eaLnBrk="1" hangingPunct="1"/>
            <a:r>
              <a:rPr lang="en-US" altLang="en-US">
                <a:solidFill>
                  <a:srgbClr val="0033CC"/>
                </a:solidFill>
              </a:rPr>
              <a:t>the war effort. </a:t>
            </a:r>
          </a:p>
        </p:txBody>
      </p:sp>
      <p:sp>
        <p:nvSpPr>
          <p:cNvPr id="6" name="AutoShape 11"/>
          <p:cNvSpPr>
            <a:spLocks noChangeArrowheads="1"/>
          </p:cNvSpPr>
          <p:nvPr/>
        </p:nvSpPr>
        <p:spPr bwMode="auto">
          <a:xfrm rot="5400000" flipH="1">
            <a:off x="1333500" y="1333500"/>
            <a:ext cx="2362200" cy="3352800"/>
          </a:xfrm>
          <a:prstGeom prst="upArrowCallout">
            <a:avLst>
              <a:gd name="adj1" fmla="val 24315"/>
              <a:gd name="adj2" fmla="val 23042"/>
              <a:gd name="adj3" fmla="val 14026"/>
              <a:gd name="adj4" fmla="val 81804"/>
            </a:avLst>
          </a:prstGeom>
          <a:gradFill rotWithShape="1">
            <a:gsLst>
              <a:gs pos="0">
                <a:srgbClr val="CDCD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914400" y="1914525"/>
            <a:ext cx="2743200" cy="210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b="1"/>
              <a:t>British and American women served in the armed forces in many auxiliary roles: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4495800" y="2257425"/>
            <a:ext cx="3886200" cy="170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Aft>
                <a:spcPts val="1588"/>
              </a:spcAft>
              <a:buClr>
                <a:schemeClr val="tx1"/>
              </a:buClr>
              <a:buSzPct val="80000"/>
              <a:buFont typeface="Verdana" pitchFamily="34" charset="0"/>
              <a:buChar char="•"/>
            </a:pPr>
            <a:r>
              <a:rPr lang="en-US" altLang="en-US"/>
              <a:t>Driving ambulances</a:t>
            </a:r>
          </a:p>
          <a:p>
            <a:pPr eaLnBrk="1" hangingPunct="1">
              <a:spcAft>
                <a:spcPts val="1588"/>
              </a:spcAft>
              <a:buClr>
                <a:schemeClr val="tx1"/>
              </a:buClr>
              <a:buSzPct val="80000"/>
              <a:buFont typeface="Verdana" pitchFamily="34" charset="0"/>
              <a:buChar char="•"/>
            </a:pPr>
            <a:r>
              <a:rPr lang="en-US" altLang="en-US"/>
              <a:t>Delivering airplanes</a:t>
            </a:r>
          </a:p>
          <a:p>
            <a:pPr eaLnBrk="1" hangingPunct="1">
              <a:spcAft>
                <a:spcPts val="1588"/>
              </a:spcAft>
              <a:buClr>
                <a:schemeClr val="tx1"/>
              </a:buClr>
              <a:buSzPct val="80000"/>
              <a:buFont typeface="Verdana" pitchFamily="34" charset="0"/>
              <a:buChar char="•"/>
            </a:pPr>
            <a:r>
              <a:rPr lang="en-US" altLang="en-US"/>
              <a:t>Decoding messages</a:t>
            </a:r>
            <a:endParaRPr lang="en-US" altLang="en-US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7495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2" name="Rectangle 4"/>
          <p:cNvSpPr>
            <a:spLocks noChangeArrowheads="1"/>
          </p:cNvSpPr>
          <p:nvPr/>
        </p:nvSpPr>
        <p:spPr bwMode="auto">
          <a:xfrm>
            <a:off x="838200" y="2522538"/>
            <a:ext cx="7467600" cy="33528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9C9FF"/>
              </a:gs>
            </a:gsLst>
            <a:lin ang="0" scaled="1"/>
          </a:gradFill>
          <a:ln w="19050">
            <a:solidFill>
              <a:srgbClr val="666699"/>
            </a:solidFill>
            <a:miter lim="800000"/>
            <a:headEnd/>
            <a:tailEnd/>
          </a:ln>
          <a:effectLst>
            <a:outerShdw dist="45791" dir="3378596" algn="ctr" rotWithShape="0">
              <a:srgbClr val="B2B2B2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aphicFrame>
        <p:nvGraphicFramePr>
          <p:cNvPr id="191521" name="Group 33"/>
          <p:cNvGraphicFramePr>
            <a:graphicFrameLocks noGrp="1"/>
          </p:cNvGraphicFramePr>
          <p:nvPr/>
        </p:nvGraphicFramePr>
        <p:xfrm>
          <a:off x="904875" y="2598738"/>
          <a:ext cx="7324725" cy="3200400"/>
        </p:xfrm>
        <a:graphic>
          <a:graphicData uri="http://schemas.openxmlformats.org/drawingml/2006/table">
            <a:tbl>
              <a:tblPr/>
              <a:tblGrid>
                <a:gridCol w="1920875"/>
                <a:gridCol w="5403850"/>
              </a:tblGrid>
              <a:tr h="16002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Verdana" pitchFamily="28" charset="0"/>
                          <a:cs typeface="Arial" charset="0"/>
                        </a:rPr>
                        <a:t>Pacific front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36538" marR="0" lvl="0" indent="-23653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Char char="•"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28" charset="0"/>
                          <a:cs typeface="Arial" charset="0"/>
                        </a:rPr>
                        <a:t>The Japanese Navy suffered a serious setback in the Coral Sea.</a:t>
                      </a:r>
                    </a:p>
                    <a:p>
                      <a:pPr marL="236538" marR="0" lvl="0" indent="-23653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Char char="•"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28" charset="0"/>
                          <a:cs typeface="Arial" charset="0"/>
                        </a:rPr>
                        <a:t>Four Japanese carriers and 250 planes were destroyed at Midway.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002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Verdana" pitchFamily="28" charset="0"/>
                          <a:cs typeface="Arial" charset="0"/>
                        </a:rPr>
                        <a:t>European front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36538" marR="0" lvl="0" indent="-23653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Char char="•"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28" charset="0"/>
                          <a:cs typeface="Arial" charset="0"/>
                        </a:rPr>
                        <a:t>In North Africa, Allied forces drove Axis powers back into Tunisia.</a:t>
                      </a:r>
                    </a:p>
                    <a:p>
                      <a:pPr marL="236538" marR="0" lvl="0" indent="-23653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Char char="•"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28" charset="0"/>
                          <a:cs typeface="Arial" charset="0"/>
                        </a:rPr>
                        <a:t>In southern Italy, Allied forces defeated Italian forces.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250" name="Text Box 6"/>
          <p:cNvSpPr txBox="1">
            <a:spLocks noChangeArrowheads="1"/>
          </p:cNvSpPr>
          <p:nvPr/>
        </p:nvSpPr>
        <p:spPr bwMode="auto">
          <a:xfrm>
            <a:off x="838200" y="1495425"/>
            <a:ext cx="7467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/>
              <a:t>The turning point in the war was the significant victories of 1942-1943.</a:t>
            </a:r>
          </a:p>
        </p:txBody>
      </p:sp>
    </p:spTree>
    <p:extLst>
      <p:ext uri="{BB962C8B-B14F-4D97-AF65-F5344CB8AC3E}">
        <p14:creationId xmlns:p14="http://schemas.microsoft.com/office/powerpoint/2010/main" val="10681512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6"/>
          <p:cNvSpPr txBox="1">
            <a:spLocks noChangeArrowheads="1"/>
          </p:cNvSpPr>
          <p:nvPr/>
        </p:nvSpPr>
        <p:spPr bwMode="auto">
          <a:xfrm>
            <a:off x="4953000" y="1714500"/>
            <a:ext cx="3352800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Allied victories in the Pacific in 1942 helped to turn the tide of the war.</a:t>
            </a:r>
          </a:p>
        </p:txBody>
      </p:sp>
      <p:pic>
        <p:nvPicPr>
          <p:cNvPr id="11267" name="Picture 4" descr="WH-Ch29_S3_PacificVictories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28800"/>
            <a:ext cx="3794125" cy="379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064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9"/>
          <p:cNvSpPr>
            <a:spLocks noChangeArrowheads="1"/>
          </p:cNvSpPr>
          <p:nvPr/>
        </p:nvSpPr>
        <p:spPr bwMode="auto">
          <a:xfrm>
            <a:off x="838200" y="2667000"/>
            <a:ext cx="7467600" cy="321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Aft>
                <a:spcPts val="1588"/>
              </a:spcAft>
              <a:buClr>
                <a:schemeClr val="tx1"/>
              </a:buClr>
              <a:buSzPct val="80000"/>
              <a:buFont typeface="Verdana" pitchFamily="34" charset="0"/>
              <a:buChar char="•"/>
            </a:pPr>
            <a:r>
              <a:rPr lang="en-US" altLang="en-US"/>
              <a:t>The “Big Three”—Roosevelt, Churchill, and Stalin—agreed to focus on </a:t>
            </a:r>
            <a:r>
              <a:rPr lang="en-US" altLang="en-US">
                <a:solidFill>
                  <a:srgbClr val="0033CC"/>
                </a:solidFill>
              </a:rPr>
              <a:t>finishing the war in Europe before trying to end the war in Asia.</a:t>
            </a:r>
          </a:p>
          <a:p>
            <a:pPr eaLnBrk="1" hangingPunct="1">
              <a:spcAft>
                <a:spcPts val="1588"/>
              </a:spcAft>
              <a:buClr>
                <a:schemeClr val="tx1"/>
              </a:buClr>
              <a:buSzPct val="80000"/>
              <a:buFont typeface="Verdana" pitchFamily="34" charset="0"/>
              <a:buChar char="•"/>
            </a:pPr>
            <a:r>
              <a:rPr lang="en-US" altLang="en-US"/>
              <a:t>Though the Allies distrusted one another— Churchill and Roosevelt feared Stalin, and Stalin feared the destruction of communism—the unsteady alliance continued.</a:t>
            </a:r>
          </a:p>
          <a:p>
            <a:pPr eaLnBrk="1" hangingPunct="1"/>
            <a:endParaRPr lang="en-US" altLang="en-US">
              <a:solidFill>
                <a:srgbClr val="0033CC"/>
              </a:solidFill>
            </a:endParaRPr>
          </a:p>
        </p:txBody>
      </p:sp>
      <p:sp>
        <p:nvSpPr>
          <p:cNvPr id="12291" name="Rectangle 29"/>
          <p:cNvSpPr>
            <a:spLocks noChangeArrowheads="1"/>
          </p:cNvSpPr>
          <p:nvPr/>
        </p:nvSpPr>
        <p:spPr bwMode="auto">
          <a:xfrm>
            <a:off x="838200" y="1828800"/>
            <a:ext cx="7467600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Aft>
                <a:spcPts val="1588"/>
              </a:spcAft>
              <a:buClr>
                <a:schemeClr val="tx1"/>
              </a:buClr>
              <a:buSzPct val="80000"/>
              <a:buFont typeface="Verdana" pitchFamily="34" charset="0"/>
              <a:buNone/>
            </a:pPr>
            <a:r>
              <a:rPr lang="en-US" altLang="en-US" b="1"/>
              <a:t>The Allies planned their strategy.</a:t>
            </a:r>
            <a:endParaRPr lang="en-US" altLang="en-US" b="1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5655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16"/>
          <p:cNvSpPr txBox="1">
            <a:spLocks noChangeArrowheads="1"/>
          </p:cNvSpPr>
          <p:nvPr/>
        </p:nvSpPr>
        <p:spPr bwMode="auto">
          <a:xfrm>
            <a:off x="5029200" y="1714500"/>
            <a:ext cx="3657600" cy="335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Aft>
                <a:spcPts val="1588"/>
              </a:spcAft>
            </a:pPr>
            <a:r>
              <a:rPr lang="en-US" altLang="en-US"/>
              <a:t>Hitler launched an offensive to gain the rich oilfields of the Soviet Union. His troops got only as far as </a:t>
            </a:r>
            <a:r>
              <a:rPr lang="en-US" altLang="en-US" b="1">
                <a:solidFill>
                  <a:srgbClr val="FF0000"/>
                </a:solidFill>
              </a:rPr>
              <a:t>Stalingrad, </a:t>
            </a:r>
            <a:r>
              <a:rPr lang="en-US" altLang="en-US"/>
              <a:t>where </a:t>
            </a:r>
            <a:r>
              <a:rPr lang="en-US" altLang="en-US">
                <a:solidFill>
                  <a:srgbClr val="0033CC"/>
                </a:solidFill>
              </a:rPr>
              <a:t>Hitler’s forces suffered terrible losses</a:t>
            </a:r>
            <a:r>
              <a:rPr lang="en-US" altLang="en-US"/>
              <a:t> of troops and equipment.</a:t>
            </a:r>
          </a:p>
        </p:txBody>
      </p:sp>
      <p:sp>
        <p:nvSpPr>
          <p:cNvPr id="13315" name="Text Box 26"/>
          <p:cNvSpPr txBox="1">
            <a:spLocks noChangeArrowheads="1"/>
          </p:cNvSpPr>
          <p:nvPr/>
        </p:nvSpPr>
        <p:spPr bwMode="auto">
          <a:xfrm>
            <a:off x="457200" y="4486275"/>
            <a:ext cx="42672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400"/>
              <a:t>German prisoners marched to Stalingrad after their defeat by the Soviet army.</a:t>
            </a:r>
          </a:p>
        </p:txBody>
      </p:sp>
      <p:pic>
        <p:nvPicPr>
          <p:cNvPr id="13316" name="Picture 5" descr="ch29_images_wh_se_p094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4267200" cy="256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757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6553200" y="1811338"/>
            <a:ext cx="2133600" cy="3455987"/>
            <a:chOff x="4128" y="1104"/>
            <a:chExt cx="1344" cy="1872"/>
          </a:xfrm>
        </p:grpSpPr>
        <p:sp>
          <p:nvSpPr>
            <p:cNvPr id="14344" name="Rectangle 10"/>
            <p:cNvSpPr>
              <a:spLocks noChangeArrowheads="1"/>
            </p:cNvSpPr>
            <p:nvPr/>
          </p:nvSpPr>
          <p:spPr bwMode="auto">
            <a:xfrm>
              <a:off x="4128" y="1104"/>
              <a:ext cx="1344" cy="1872"/>
            </a:xfrm>
            <a:prstGeom prst="rect">
              <a:avLst/>
            </a:prstGeom>
            <a:gradFill rotWithShape="0">
              <a:gsLst>
                <a:gs pos="0">
                  <a:srgbClr val="FED273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rgbClr val="6666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2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345" name="Text Box 9"/>
            <p:cNvSpPr txBox="1">
              <a:spLocks noChangeArrowheads="1"/>
            </p:cNvSpPr>
            <p:nvPr/>
          </p:nvSpPr>
          <p:spPr bwMode="auto">
            <a:xfrm>
              <a:off x="4182" y="1147"/>
              <a:ext cx="1248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en-US">
                  <a:solidFill>
                    <a:srgbClr val="0033CC"/>
                  </a:solidFill>
                </a:rPr>
                <a:t>By the </a:t>
              </a:r>
              <a:br>
                <a:rPr lang="en-US" altLang="en-US">
                  <a:solidFill>
                    <a:srgbClr val="0033CC"/>
                  </a:solidFill>
                </a:rPr>
              </a:br>
              <a:r>
                <a:rPr lang="en-US" altLang="en-US">
                  <a:solidFill>
                    <a:srgbClr val="0033CC"/>
                  </a:solidFill>
                </a:rPr>
                <a:t>end of the summer, all of France was free.</a:t>
              </a:r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3506788" y="1828800"/>
            <a:ext cx="3124200" cy="3429000"/>
            <a:chOff x="2210" y="1104"/>
            <a:chExt cx="1648" cy="1831"/>
          </a:xfrm>
        </p:grpSpPr>
        <p:sp>
          <p:nvSpPr>
            <p:cNvPr id="152582" name="AutoShape 6"/>
            <p:cNvSpPr>
              <a:spLocks noChangeArrowheads="1"/>
            </p:cNvSpPr>
            <p:nvPr/>
          </p:nvSpPr>
          <p:spPr bwMode="auto">
            <a:xfrm rot="5400000" flipH="1">
              <a:off x="2119" y="1196"/>
              <a:ext cx="1831" cy="1648"/>
            </a:xfrm>
            <a:prstGeom prst="upArrowCallout">
              <a:avLst>
                <a:gd name="adj1" fmla="val 22579"/>
                <a:gd name="adj2" fmla="val 20448"/>
                <a:gd name="adj3" fmla="val 9185"/>
                <a:gd name="adj4" fmla="val 86726"/>
              </a:avLst>
            </a:prstGeom>
            <a:gradFill rotWithShape="1">
              <a:gsLst>
                <a:gs pos="0">
                  <a:srgbClr val="83D7E5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ADC793">
                  <a:alpha val="46001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343" name="Text Box 7"/>
            <p:cNvSpPr txBox="1">
              <a:spLocks noChangeArrowheads="1"/>
            </p:cNvSpPr>
            <p:nvPr/>
          </p:nvSpPr>
          <p:spPr bwMode="auto">
            <a:xfrm>
              <a:off x="2256" y="1147"/>
              <a:ext cx="1399" cy="1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/>
                <a:t>The invasion, known as </a:t>
              </a:r>
              <a:br>
                <a:rPr lang="en-US" altLang="en-US"/>
              </a:br>
              <a:r>
                <a:rPr lang="en-US" altLang="en-US" b="1">
                  <a:solidFill>
                    <a:srgbClr val="FF0000"/>
                  </a:solidFill>
                </a:rPr>
                <a:t>D-Day,</a:t>
              </a:r>
              <a:r>
                <a:rPr lang="en-US" altLang="en-US"/>
                <a:t> occurred on June 6, 1944. </a:t>
              </a:r>
              <a:r>
                <a:rPr lang="en-US" altLang="en-US">
                  <a:solidFill>
                    <a:srgbClr val="0033CC"/>
                  </a:solidFill>
                </a:rPr>
                <a:t>Allied forces </a:t>
              </a:r>
              <a:br>
                <a:rPr lang="en-US" altLang="en-US">
                  <a:solidFill>
                    <a:srgbClr val="0033CC"/>
                  </a:solidFill>
                </a:rPr>
              </a:br>
              <a:r>
                <a:rPr lang="en-US" altLang="en-US">
                  <a:solidFill>
                    <a:srgbClr val="0033CC"/>
                  </a:solidFill>
                </a:rPr>
                <a:t>broke through German lines</a:t>
              </a:r>
              <a:r>
                <a:rPr lang="en-US" altLang="en-US"/>
                <a:t> </a:t>
              </a:r>
              <a:br>
                <a:rPr lang="en-US" altLang="en-US"/>
              </a:br>
              <a:r>
                <a:rPr lang="en-US" altLang="en-US"/>
                <a:t>and advanced </a:t>
              </a:r>
              <a:br>
                <a:rPr lang="en-US" altLang="en-US"/>
              </a:br>
              <a:r>
                <a:rPr lang="en-US" altLang="en-US"/>
                <a:t>to Paris. </a:t>
              </a:r>
              <a:endParaRPr lang="en-US" altLang="en-US" sz="2000" b="1">
                <a:solidFill>
                  <a:srgbClr val="FF0000"/>
                </a:solidFill>
              </a:endParaRPr>
            </a:p>
          </p:txBody>
        </p:sp>
      </p:grpSp>
      <p:sp>
        <p:nvSpPr>
          <p:cNvPr id="152580" name="AutoShape 4"/>
          <p:cNvSpPr>
            <a:spLocks noChangeArrowheads="1"/>
          </p:cNvSpPr>
          <p:nvPr/>
        </p:nvSpPr>
        <p:spPr bwMode="auto">
          <a:xfrm rot="5400000" flipH="1">
            <a:off x="304800" y="1981200"/>
            <a:ext cx="3429000" cy="3124200"/>
          </a:xfrm>
          <a:prstGeom prst="upArrowCallout">
            <a:avLst>
              <a:gd name="adj1" fmla="val 24682"/>
              <a:gd name="adj2" fmla="val 20218"/>
              <a:gd name="adj3" fmla="val 9185"/>
              <a:gd name="adj4" fmla="val 86447"/>
            </a:avLst>
          </a:prstGeom>
          <a:gradFill rotWithShape="1">
            <a:gsLst>
              <a:gs pos="0">
                <a:srgbClr val="CDCD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514350" y="1887538"/>
            <a:ext cx="2819400" cy="341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33CC"/>
                </a:solidFill>
              </a:rPr>
              <a:t>By 1944, the  Allies were ready to invade France. </a:t>
            </a:r>
            <a:r>
              <a:rPr lang="en-US" altLang="en-US"/>
              <a:t>To prepare, </a:t>
            </a:r>
            <a:br>
              <a:rPr lang="en-US" altLang="en-US"/>
            </a:br>
            <a:r>
              <a:rPr lang="en-US" altLang="en-US"/>
              <a:t>Allied bombers targeted and destroyed railroads and bridges.</a:t>
            </a:r>
          </a:p>
          <a:p>
            <a:pPr eaLnBrk="1" hangingPunct="1"/>
            <a:endParaRPr lang="en-US" altLang="en-US" sz="2000" b="1"/>
          </a:p>
        </p:txBody>
      </p:sp>
    </p:spTree>
    <p:extLst>
      <p:ext uri="{BB962C8B-B14F-4D97-AF65-F5344CB8AC3E}">
        <p14:creationId xmlns:p14="http://schemas.microsoft.com/office/powerpoint/2010/main" val="26362171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5"/>
          <p:cNvSpPr txBox="1">
            <a:spLocks noChangeArrowheads="1"/>
          </p:cNvSpPr>
          <p:nvPr/>
        </p:nvSpPr>
        <p:spPr bwMode="auto">
          <a:xfrm>
            <a:off x="6096000" y="1346200"/>
            <a:ext cx="2971800" cy="210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Allied forces landed at the beaches of Normandy, France, on </a:t>
            </a:r>
            <a:br>
              <a:rPr lang="en-US" altLang="en-US" b="1"/>
            </a:br>
            <a:r>
              <a:rPr lang="en-US" altLang="en-US" b="1"/>
              <a:t>June 6, 1944.</a:t>
            </a:r>
          </a:p>
        </p:txBody>
      </p:sp>
      <p:pic>
        <p:nvPicPr>
          <p:cNvPr id="15363" name="Picture 4" descr="WH-Ch29_S3_Normandy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77963"/>
            <a:ext cx="4953000" cy="455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8943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473</Words>
  <Application>Microsoft Office PowerPoint</Application>
  <PresentationFormat>On-screen Show (4:3)</PresentationFormat>
  <Paragraphs>45</Paragraphs>
  <Slides>13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Unit 13 World War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Marion County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13 World War 2</dc:title>
  <dc:creator>shawiakm</dc:creator>
  <cp:lastModifiedBy>shawiakm</cp:lastModifiedBy>
  <cp:revision>2</cp:revision>
  <dcterms:created xsi:type="dcterms:W3CDTF">2014-04-11T14:22:17Z</dcterms:created>
  <dcterms:modified xsi:type="dcterms:W3CDTF">2014-04-11T14:34:04Z</dcterms:modified>
</cp:coreProperties>
</file>