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670BD0-A8F1-4D0B-86B2-1124973CC4EE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F2ED0B-6F97-4322-BDBD-E54A98E03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535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62E1B25C-7128-46C9-BA85-EA1AE9462610}" type="slidenum">
              <a:rPr lang="en-US" altLang="en-US" sz="1200" smtClean="0">
                <a:latin typeface="Arial" charset="0"/>
              </a:rPr>
              <a:pPr eaLnBrk="1" hangingPunct="1"/>
              <a:t>2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01203A23-B0A0-4064-91C4-D2EE361B8DCD}" type="slidenum">
              <a:rPr lang="en-US" altLang="en-US" sz="1200" smtClean="0">
                <a:latin typeface="Arial" charset="0"/>
              </a:rPr>
              <a:pPr eaLnBrk="1" hangingPunct="1"/>
              <a:t>4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850283-B1B7-4EB8-8601-5AC9D749550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r" eaLnBrk="1" hangingPunct="1"/>
            <a:fld id="{7AA6B4CD-9CBD-43FC-A4CD-A479FAB2C2CB}" type="slidenum">
              <a:rPr lang="en-US" altLang="en-US" sz="1200">
                <a:latin typeface="Arial" charset="0"/>
              </a:rPr>
              <a:pPr algn="r" eaLnBrk="1" hangingPunct="1"/>
              <a:t>7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>
            <a:off x="1447800" y="4724400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21451101-59A7-4621-8ABA-4D5840ADBD03}" type="slidenum">
              <a:rPr lang="en-US" altLang="en-US" sz="1200" smtClean="0">
                <a:latin typeface="Arial" charset="0"/>
              </a:rPr>
              <a:pPr eaLnBrk="1" hangingPunct="1"/>
              <a:t>8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1447800" y="4724400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E576F2A-CB1B-493B-9DB4-E269028486F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2A12225C-32E1-4B0A-ACF6-ACD8E4D87151}" type="slidenum">
              <a:rPr lang="en-US" altLang="en-US" sz="1200" smtClean="0">
                <a:latin typeface="Arial" charset="0"/>
              </a:rPr>
              <a:pPr eaLnBrk="1" hangingPunct="1"/>
              <a:t>10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89D1-7277-460D-86DD-2EEB683F6E5A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46C7-FDE8-4205-B5E3-2F298F843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07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89D1-7277-460D-86DD-2EEB683F6E5A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46C7-FDE8-4205-B5E3-2F298F843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493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89D1-7277-460D-86DD-2EEB683F6E5A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46C7-FDE8-4205-B5E3-2F298F843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078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89D1-7277-460D-86DD-2EEB683F6E5A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46C7-FDE8-4205-B5E3-2F298F843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635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89D1-7277-460D-86DD-2EEB683F6E5A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46C7-FDE8-4205-B5E3-2F298F843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216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89D1-7277-460D-86DD-2EEB683F6E5A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46C7-FDE8-4205-B5E3-2F298F843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767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89D1-7277-460D-86DD-2EEB683F6E5A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46C7-FDE8-4205-B5E3-2F298F843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826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89D1-7277-460D-86DD-2EEB683F6E5A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46C7-FDE8-4205-B5E3-2F298F843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944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89D1-7277-460D-86DD-2EEB683F6E5A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46C7-FDE8-4205-B5E3-2F298F843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552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89D1-7277-460D-86DD-2EEB683F6E5A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46C7-FDE8-4205-B5E3-2F298F843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675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89D1-7277-460D-86DD-2EEB683F6E5A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546C7-FDE8-4205-B5E3-2F298F843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37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089D1-7277-460D-86DD-2EEB683F6E5A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546C7-FDE8-4205-B5E3-2F298F843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360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13 World War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Chapter 29 Section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Victory in Europe and the Pacific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92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Rectangle 12"/>
          <p:cNvSpPr>
            <a:spLocks noChangeArrowheads="1"/>
          </p:cNvSpPr>
          <p:nvPr/>
        </p:nvSpPr>
        <p:spPr bwMode="auto">
          <a:xfrm>
            <a:off x="1216025" y="2743200"/>
            <a:ext cx="72898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ts val="1588"/>
              </a:spcAft>
            </a:pPr>
            <a:r>
              <a:rPr lang="en-US" altLang="en-US"/>
              <a:t>By 1945, the war in Europe was nearing its end. Germany was being attacked from east and west, and Axis armies were surrendering.    </a:t>
            </a:r>
          </a:p>
          <a:p>
            <a:pPr eaLnBrk="1" hangingPunct="1">
              <a:spcAft>
                <a:spcPts val="1588"/>
              </a:spcAft>
            </a:pPr>
            <a:r>
              <a:rPr lang="en-US" altLang="en-US">
                <a:solidFill>
                  <a:srgbClr val="0033CC"/>
                </a:solidFill>
              </a:rPr>
              <a:t>In the Pacific, a series of bloody battles continued on the islands as Allied military leaders planned </a:t>
            </a:r>
            <a:br>
              <a:rPr lang="en-US" altLang="en-US">
                <a:solidFill>
                  <a:srgbClr val="0033CC"/>
                </a:solidFill>
              </a:rPr>
            </a:br>
            <a:r>
              <a:rPr lang="en-US" altLang="en-US">
                <a:solidFill>
                  <a:srgbClr val="0033CC"/>
                </a:solidFill>
              </a:rPr>
              <a:t>a land invasion of Japan. </a:t>
            </a:r>
            <a:r>
              <a:rPr lang="en-US" altLang="en-US"/>
              <a:t>World War II finally ended when the United States dropped atomic bombs on two Japanese cities.</a:t>
            </a:r>
          </a:p>
        </p:txBody>
      </p:sp>
      <p:sp>
        <p:nvSpPr>
          <p:cNvPr id="7171" name="Rectangle 11"/>
          <p:cNvSpPr>
            <a:spLocks noChangeArrowheads="1"/>
          </p:cNvSpPr>
          <p:nvPr/>
        </p:nvSpPr>
        <p:spPr bwMode="auto">
          <a:xfrm>
            <a:off x="1216025" y="1724025"/>
            <a:ext cx="64039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How did the Allies finally defeat the Axis powers?</a:t>
            </a:r>
          </a:p>
        </p:txBody>
      </p:sp>
      <p:pic>
        <p:nvPicPr>
          <p:cNvPr id="7172" name="Picture 15" descr="HSUS09_EQ_logoSma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822450"/>
            <a:ext cx="5588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06864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3" name="AutoShape 19"/>
          <p:cNvSpPr>
            <a:spLocks noChangeArrowheads="1"/>
          </p:cNvSpPr>
          <p:nvPr/>
        </p:nvSpPr>
        <p:spPr bwMode="auto">
          <a:xfrm rot="10792560" flipH="1">
            <a:off x="838200" y="1600200"/>
            <a:ext cx="7467600" cy="1524000"/>
          </a:xfrm>
          <a:prstGeom prst="upArrowCallout">
            <a:avLst>
              <a:gd name="adj1" fmla="val 51436"/>
              <a:gd name="adj2" fmla="val 43738"/>
              <a:gd name="adj3" fmla="val 24014"/>
              <a:gd name="adj4" fmla="val 63656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195" name="Text Box 129"/>
          <p:cNvSpPr txBox="1">
            <a:spLocks noChangeArrowheads="1"/>
          </p:cNvSpPr>
          <p:nvPr/>
        </p:nvSpPr>
        <p:spPr bwMode="auto">
          <a:xfrm>
            <a:off x="990600" y="1695450"/>
            <a:ext cx="7162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/>
              <a:t>In the spring of 1945, the Nazis were surrounded and defeated.</a:t>
            </a:r>
          </a:p>
        </p:txBody>
      </p:sp>
      <p:sp>
        <p:nvSpPr>
          <p:cNvPr id="6157" name="Text Box 130"/>
          <p:cNvSpPr txBox="1">
            <a:spLocks noChangeArrowheads="1"/>
          </p:cNvSpPr>
          <p:nvPr/>
        </p:nvSpPr>
        <p:spPr bwMode="auto">
          <a:xfrm>
            <a:off x="723900" y="3276600"/>
            <a:ext cx="7848600" cy="183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5425" indent="-225425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/>
              <a:t>From the west, </a:t>
            </a:r>
            <a:r>
              <a:rPr lang="en-US" altLang="en-US">
                <a:solidFill>
                  <a:srgbClr val="0033CC"/>
                </a:solidFill>
              </a:rPr>
              <a:t>Allies surged into Germany</a:t>
            </a:r>
            <a:r>
              <a:rPr lang="en-US" altLang="en-US"/>
              <a:t> and from the east, and Soviet troops closed in on Berlin.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/>
              <a:t>In Italy, guerrillas captured and </a:t>
            </a:r>
            <a:r>
              <a:rPr lang="en-US" altLang="en-US">
                <a:solidFill>
                  <a:srgbClr val="0033CC"/>
                </a:solidFill>
              </a:rPr>
              <a:t>executed Mussolini. Hitler committed suicide.</a:t>
            </a:r>
          </a:p>
        </p:txBody>
      </p:sp>
      <p:sp>
        <p:nvSpPr>
          <p:cNvPr id="8197" name="Text Box 20"/>
          <p:cNvSpPr txBox="1">
            <a:spLocks noChangeArrowheads="1"/>
          </p:cNvSpPr>
          <p:nvPr/>
        </p:nvSpPr>
        <p:spPr bwMode="auto">
          <a:xfrm>
            <a:off x="838200" y="5181600"/>
            <a:ext cx="7467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/>
              <a:t>The Allies proclaimed May 8, 1945, </a:t>
            </a:r>
            <a:r>
              <a:rPr lang="en-US" altLang="en-US" b="1">
                <a:solidFill>
                  <a:srgbClr val="FF0000"/>
                </a:solidFill>
              </a:rPr>
              <a:t>V-E Day.</a:t>
            </a:r>
            <a:endParaRPr lang="en-US" altLang="en-US">
              <a:solidFill>
                <a:srgbClr val="FF0000"/>
              </a:solidFill>
            </a:endParaRPr>
          </a:p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301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3" name="Text Box 7"/>
          <p:cNvSpPr txBox="1">
            <a:spLocks noChangeArrowheads="1"/>
          </p:cNvSpPr>
          <p:nvPr/>
        </p:nvSpPr>
        <p:spPr bwMode="auto">
          <a:xfrm>
            <a:off x="3886200" y="1735138"/>
            <a:ext cx="4800600" cy="429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/>
              <a:t>Germany’s geographic location left it open to invasion from </a:t>
            </a:r>
            <a:br>
              <a:rPr lang="en-US" altLang="en-US"/>
            </a:br>
            <a:r>
              <a:rPr lang="en-US" altLang="en-US"/>
              <a:t>all sides.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/>
              <a:t>Hitler made some poor military decisions.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/>
              <a:t>The Soviet army proved far stronger than expected.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/>
              <a:t>The United States had an enormous capacity for industrial production.</a:t>
            </a:r>
            <a:endParaRPr lang="en-US" altLang="en-US" sz="2000"/>
          </a:p>
        </p:txBody>
      </p:sp>
      <p:sp>
        <p:nvSpPr>
          <p:cNvPr id="142347" name="AutoShape 11"/>
          <p:cNvSpPr>
            <a:spLocks noChangeArrowheads="1"/>
          </p:cNvSpPr>
          <p:nvPr/>
        </p:nvSpPr>
        <p:spPr bwMode="auto">
          <a:xfrm rot="5400000" flipH="1">
            <a:off x="1143000" y="1131888"/>
            <a:ext cx="2057400" cy="3429000"/>
          </a:xfrm>
          <a:prstGeom prst="upArrowCallout">
            <a:avLst>
              <a:gd name="adj1" fmla="val 29177"/>
              <a:gd name="adj2" fmla="val 26283"/>
              <a:gd name="adj3" fmla="val 18356"/>
              <a:gd name="adj4" fmla="val 83384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33400" y="1960563"/>
            <a:ext cx="28956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There were several reasons why the mighty Axis powers fell to the Allies.</a:t>
            </a:r>
          </a:p>
        </p:txBody>
      </p:sp>
    </p:spTree>
    <p:extLst>
      <p:ext uri="{BB962C8B-B14F-4D97-AF65-F5344CB8AC3E}">
        <p14:creationId xmlns:p14="http://schemas.microsoft.com/office/powerpoint/2010/main" val="1285794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2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2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2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2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42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42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423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423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648200" y="3581400"/>
            <a:ext cx="3657600" cy="2078038"/>
            <a:chOff x="3072" y="2579"/>
            <a:chExt cx="1968" cy="877"/>
          </a:xfrm>
        </p:grpSpPr>
        <p:sp>
          <p:nvSpPr>
            <p:cNvPr id="198661" name="Rectangle 5"/>
            <p:cNvSpPr>
              <a:spLocks noChangeArrowheads="1"/>
            </p:cNvSpPr>
            <p:nvPr/>
          </p:nvSpPr>
          <p:spPr bwMode="auto">
            <a:xfrm>
              <a:off x="3072" y="2579"/>
              <a:ext cx="1968" cy="87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ED273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252" name="Text Box 21"/>
            <p:cNvSpPr txBox="1">
              <a:spLocks noChangeArrowheads="1"/>
            </p:cNvSpPr>
            <p:nvPr/>
          </p:nvSpPr>
          <p:spPr bwMode="auto">
            <a:xfrm>
              <a:off x="3120" y="2639"/>
              <a:ext cx="1872" cy="7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However, after the battles of Midway and the Coral Sea, the United States took the offensive.</a:t>
              </a:r>
            </a:p>
          </p:txBody>
        </p:sp>
      </p:grpSp>
      <p:sp>
        <p:nvSpPr>
          <p:cNvPr id="14" name="Right Arrow 13"/>
          <p:cNvSpPr/>
          <p:nvPr/>
        </p:nvSpPr>
        <p:spPr>
          <a:xfrm>
            <a:off x="3962400" y="4024313"/>
            <a:ext cx="914400" cy="1192212"/>
          </a:xfrm>
          <a:prstGeom prst="rightArrow">
            <a:avLst>
              <a:gd name="adj1" fmla="val 50000"/>
              <a:gd name="adj2" fmla="val 50995"/>
            </a:avLst>
          </a:prstGeom>
          <a:gradFill flip="none" rotWithShape="1">
            <a:gsLst>
              <a:gs pos="0">
                <a:srgbClr val="83D7E5"/>
              </a:gs>
              <a:gs pos="100000">
                <a:srgbClr val="FED273"/>
              </a:gs>
            </a:gsLst>
            <a:lin ang="0" scaled="1"/>
            <a:tileRect/>
          </a:gradFill>
          <a:ln w="9525">
            <a:solidFill>
              <a:srgbClr val="666699"/>
            </a:solidFill>
          </a:ln>
          <a:effectLst>
            <a:outerShdw dist="53340" dir="2700000" algn="ctr" rotWithShape="0">
              <a:schemeClr val="bg2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838200" y="3581400"/>
            <a:ext cx="3200400" cy="2078038"/>
            <a:chOff x="492" y="2579"/>
            <a:chExt cx="1968" cy="877"/>
          </a:xfrm>
        </p:grpSpPr>
        <p:sp>
          <p:nvSpPr>
            <p:cNvPr id="198666" name="Rectangle 10"/>
            <p:cNvSpPr>
              <a:spLocks noChangeArrowheads="1"/>
            </p:cNvSpPr>
            <p:nvPr/>
          </p:nvSpPr>
          <p:spPr bwMode="auto">
            <a:xfrm>
              <a:off x="492" y="2579"/>
              <a:ext cx="1968" cy="87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83D7E5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250" name="Text Box 21"/>
            <p:cNvSpPr txBox="1">
              <a:spLocks noChangeArrowheads="1"/>
            </p:cNvSpPr>
            <p:nvPr/>
          </p:nvSpPr>
          <p:spPr bwMode="auto">
            <a:xfrm>
              <a:off x="544" y="2640"/>
              <a:ext cx="1863" cy="6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Until mid-1942, </a:t>
              </a:r>
              <a:br>
                <a:rPr lang="en-US" altLang="en-US"/>
              </a:br>
              <a:r>
                <a:rPr lang="en-US" altLang="en-US"/>
                <a:t>the Japanese </a:t>
              </a:r>
              <a:br>
                <a:rPr lang="en-US" altLang="en-US"/>
              </a:br>
              <a:r>
                <a:rPr lang="en-US" altLang="en-US"/>
                <a:t>were undefeated </a:t>
              </a:r>
              <a:br>
                <a:rPr lang="en-US" altLang="en-US"/>
              </a:br>
              <a:r>
                <a:rPr lang="en-US" altLang="en-US"/>
                <a:t>in battle.</a:t>
              </a:r>
            </a:p>
          </p:txBody>
        </p:sp>
      </p:grpSp>
      <p:sp>
        <p:nvSpPr>
          <p:cNvPr id="198668" name="AutoShape 12"/>
          <p:cNvSpPr>
            <a:spLocks noChangeArrowheads="1"/>
          </p:cNvSpPr>
          <p:nvPr/>
        </p:nvSpPr>
        <p:spPr bwMode="auto">
          <a:xfrm>
            <a:off x="1828800" y="2874963"/>
            <a:ext cx="1219200" cy="858837"/>
          </a:xfrm>
          <a:prstGeom prst="downArrow">
            <a:avLst>
              <a:gd name="adj1" fmla="val 50000"/>
              <a:gd name="adj2" fmla="val 54289"/>
            </a:avLst>
          </a:prstGeom>
          <a:gradFill rotWithShape="1">
            <a:gsLst>
              <a:gs pos="0">
                <a:srgbClr val="C9C9FF"/>
              </a:gs>
              <a:gs pos="100000">
                <a:srgbClr val="83D7E5"/>
              </a:gs>
            </a:gsLst>
            <a:lin ang="5400000" scaled="1"/>
          </a:gradFill>
          <a:ln w="9525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 vert="eaVert"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10246" name="Group 13"/>
          <p:cNvGrpSpPr>
            <a:grpSpLocks/>
          </p:cNvGrpSpPr>
          <p:nvPr/>
        </p:nvGrpSpPr>
        <p:grpSpPr bwMode="auto">
          <a:xfrm>
            <a:off x="838200" y="1828800"/>
            <a:ext cx="7467600" cy="1066800"/>
            <a:chOff x="470" y="1104"/>
            <a:chExt cx="5598" cy="672"/>
          </a:xfrm>
        </p:grpSpPr>
        <p:sp>
          <p:nvSpPr>
            <p:cNvPr id="198670" name="Rectangle 14"/>
            <p:cNvSpPr>
              <a:spLocks noChangeArrowheads="1"/>
            </p:cNvSpPr>
            <p:nvPr/>
          </p:nvSpPr>
          <p:spPr bwMode="auto">
            <a:xfrm>
              <a:off x="470" y="1104"/>
              <a:ext cx="5598" cy="672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9C9FF"/>
                </a:gs>
              </a:gsLst>
              <a:lin ang="5400000" scaled="1"/>
            </a:gradFill>
            <a:ln w="12700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248" name="Text Box 21"/>
            <p:cNvSpPr txBox="1">
              <a:spLocks noChangeArrowheads="1"/>
            </p:cNvSpPr>
            <p:nvPr/>
          </p:nvSpPr>
          <p:spPr bwMode="auto">
            <a:xfrm>
              <a:off x="584" y="1195"/>
              <a:ext cx="537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b="1"/>
                <a:t>With victory in Europe, the Allies turned to defeating Japan in the Pacific.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18227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57200" y="4648200"/>
            <a:ext cx="8229600" cy="1371600"/>
            <a:chOff x="457200" y="4648200"/>
            <a:chExt cx="8229600" cy="1371600"/>
          </a:xfrm>
        </p:grpSpPr>
        <p:sp>
          <p:nvSpPr>
            <p:cNvPr id="3" name="Rectangle 5"/>
            <p:cNvSpPr>
              <a:spLocks noChangeArrowheads="1"/>
            </p:cNvSpPr>
            <p:nvPr/>
          </p:nvSpPr>
          <p:spPr bwMode="auto">
            <a:xfrm>
              <a:off x="457200" y="4648200"/>
              <a:ext cx="8229600" cy="137160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ED273"/>
                </a:gs>
              </a:gsLst>
              <a:lin ang="16200000" scaled="0"/>
            </a:gradFill>
            <a:ln w="9525">
              <a:solidFill>
                <a:srgbClr val="666699"/>
              </a:solidFill>
              <a:miter lim="800000"/>
              <a:headEnd/>
              <a:tailEnd/>
            </a:ln>
            <a:effectLst>
              <a:outerShdw dist="53340" dir="2700000" algn="ctr" rotWithShape="0">
                <a:srgbClr val="B3C793">
                  <a:alpha val="46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Verdana" pitchFamily="28" charset="0"/>
              </a:endParaRPr>
            </a:p>
          </p:txBody>
        </p:sp>
        <p:sp>
          <p:nvSpPr>
            <p:cNvPr id="11273" name="Text Box 122"/>
            <p:cNvSpPr txBox="1">
              <a:spLocks noChangeArrowheads="1"/>
            </p:cNvSpPr>
            <p:nvPr/>
          </p:nvSpPr>
          <p:spPr bwMode="auto">
            <a:xfrm>
              <a:off x="625475" y="4778375"/>
              <a:ext cx="7893050" cy="1111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b="1">
                  <a:solidFill>
                    <a:srgbClr val="FF0000"/>
                  </a:solidFill>
                </a:rPr>
                <a:t>Kamikaze</a:t>
              </a:r>
              <a:r>
                <a:rPr lang="en-US" altLang="en-US">
                  <a:solidFill>
                    <a:srgbClr val="FF0000"/>
                  </a:solidFill>
                </a:rPr>
                <a:t> </a:t>
              </a:r>
              <a:r>
                <a:rPr lang="en-US" altLang="en-US"/>
                <a:t>pilots undertook suicide missions, attempting to crash their planes into </a:t>
              </a:r>
              <a:br>
                <a:rPr lang="en-US" altLang="en-US"/>
              </a:br>
              <a:r>
                <a:rPr lang="en-US" altLang="en-US"/>
                <a:t>American warships.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455613" y="3222625"/>
            <a:ext cx="8229600" cy="1539875"/>
            <a:chOff x="455543" y="3299446"/>
            <a:chExt cx="8229175" cy="1539875"/>
          </a:xfrm>
        </p:grpSpPr>
        <p:sp>
          <p:nvSpPr>
            <p:cNvPr id="6" name="AutoShape 12"/>
            <p:cNvSpPr>
              <a:spLocks noChangeArrowheads="1"/>
            </p:cNvSpPr>
            <p:nvPr/>
          </p:nvSpPr>
          <p:spPr bwMode="auto">
            <a:xfrm rot="10792560" flipH="1">
              <a:off x="455543" y="3299446"/>
              <a:ext cx="8229175" cy="1539875"/>
            </a:xfrm>
            <a:prstGeom prst="upArrowCallout">
              <a:avLst>
                <a:gd name="adj1" fmla="val 38170"/>
                <a:gd name="adj2" fmla="val 31904"/>
                <a:gd name="adj3" fmla="val 20858"/>
                <a:gd name="adj4" fmla="val 69147"/>
              </a:avLst>
            </a:prstGeom>
            <a:gradFill rotWithShape="1">
              <a:gsLst>
                <a:gs pos="0">
                  <a:srgbClr val="83D7E5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46001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Verdana" pitchFamily="28" charset="0"/>
              </a:endParaRPr>
            </a:p>
          </p:txBody>
        </p:sp>
        <p:sp>
          <p:nvSpPr>
            <p:cNvPr id="11271" name="Text Box 8"/>
            <p:cNvSpPr txBox="1">
              <a:spLocks noChangeArrowheads="1"/>
            </p:cNvSpPr>
            <p:nvPr/>
          </p:nvSpPr>
          <p:spPr bwMode="auto">
            <a:xfrm>
              <a:off x="609523" y="3461371"/>
              <a:ext cx="7924390" cy="771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/>
                <a:t>As the Allies poured all of their resources into defeating Japan, </a:t>
              </a:r>
              <a:r>
                <a:rPr lang="en-US" altLang="en-US">
                  <a:solidFill>
                    <a:srgbClr val="0033CC"/>
                  </a:solidFill>
                </a:rPr>
                <a:t>bloody battles ensued.</a:t>
              </a:r>
              <a:endParaRPr lang="en-US" altLang="en-US"/>
            </a:p>
          </p:txBody>
        </p:sp>
      </p:grpSp>
      <p:sp>
        <p:nvSpPr>
          <p:cNvPr id="8" name="AutoShape 13"/>
          <p:cNvSpPr>
            <a:spLocks noChangeArrowheads="1"/>
          </p:cNvSpPr>
          <p:nvPr/>
        </p:nvSpPr>
        <p:spPr bwMode="auto">
          <a:xfrm rot="10792560" flipH="1">
            <a:off x="457200" y="1457325"/>
            <a:ext cx="8229600" cy="1905000"/>
          </a:xfrm>
          <a:prstGeom prst="upArrowCallout">
            <a:avLst>
              <a:gd name="adj1" fmla="val 27309"/>
              <a:gd name="adj2" fmla="val 25810"/>
              <a:gd name="adj3" fmla="val 21440"/>
              <a:gd name="adj4" fmla="val 70641"/>
            </a:avLst>
          </a:prstGeom>
          <a:gradFill rotWithShape="1">
            <a:gsLst>
              <a:gs pos="0">
                <a:srgbClr val="C9D2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Verdana" pitchFamily="28" charset="0"/>
            </a:endParaRPr>
          </a:p>
        </p:txBody>
      </p:sp>
      <p:sp>
        <p:nvSpPr>
          <p:cNvPr id="11269" name="Rectangle 29"/>
          <p:cNvSpPr>
            <a:spLocks noChangeArrowheads="1"/>
          </p:cNvSpPr>
          <p:nvPr/>
        </p:nvSpPr>
        <p:spPr bwMode="auto">
          <a:xfrm>
            <a:off x="457200" y="1573213"/>
            <a:ext cx="8229600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/>
              <a:t>In the summer of 1942, the U.S. Marines defeated the Japanese at Guadalcanal. Led by General </a:t>
            </a:r>
            <a:r>
              <a:rPr lang="en-US" altLang="en-US" b="1">
                <a:solidFill>
                  <a:srgbClr val="FF0000"/>
                </a:solidFill>
              </a:rPr>
              <a:t>Douglas MacArthur,</a:t>
            </a:r>
            <a:r>
              <a:rPr lang="en-US" altLang="en-US"/>
              <a:t> they </a:t>
            </a:r>
            <a:r>
              <a:rPr lang="en-US" altLang="en-US">
                <a:solidFill>
                  <a:srgbClr val="0033CC"/>
                </a:solidFill>
              </a:rPr>
              <a:t>moved north toward Japan.</a:t>
            </a:r>
          </a:p>
        </p:txBody>
      </p:sp>
    </p:spTree>
    <p:extLst>
      <p:ext uri="{BB962C8B-B14F-4D97-AF65-F5344CB8AC3E}">
        <p14:creationId xmlns:p14="http://schemas.microsoft.com/office/powerpoint/2010/main" val="3339674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WH-Ch29_S4_AlliedAdvanceMa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1676400"/>
            <a:ext cx="6477000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 Box 6"/>
          <p:cNvSpPr txBox="1">
            <a:spLocks noChangeArrowheads="1"/>
          </p:cNvSpPr>
          <p:nvPr/>
        </p:nvSpPr>
        <p:spPr bwMode="auto">
          <a:xfrm>
            <a:off x="838200" y="1206500"/>
            <a:ext cx="74676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/>
              <a:t>The Allied advance toward Japan</a:t>
            </a:r>
          </a:p>
        </p:txBody>
      </p:sp>
    </p:spTree>
    <p:extLst>
      <p:ext uri="{BB962C8B-B14F-4D97-AF65-F5344CB8AC3E}">
        <p14:creationId xmlns:p14="http://schemas.microsoft.com/office/powerpoint/2010/main" val="3859114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9"/>
          <p:cNvSpPr>
            <a:spLocks noChangeArrowheads="1"/>
          </p:cNvSpPr>
          <p:nvPr/>
        </p:nvSpPr>
        <p:spPr bwMode="auto">
          <a:xfrm>
            <a:off x="838200" y="1828800"/>
            <a:ext cx="7848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Meanwhile, Allied scientists offered another </a:t>
            </a:r>
            <a:br>
              <a:rPr lang="en-US" altLang="en-US" b="1"/>
            </a:br>
            <a:r>
              <a:rPr lang="en-US" altLang="en-US" b="1"/>
              <a:t>way to end the war.</a:t>
            </a:r>
            <a:r>
              <a:rPr lang="en-US" altLang="en-US"/>
              <a:t> </a:t>
            </a:r>
            <a:endParaRPr lang="en-US" altLang="en-US">
              <a:solidFill>
                <a:srgbClr val="0033CC"/>
              </a:solidFill>
            </a:endParaRPr>
          </a:p>
        </p:txBody>
      </p:sp>
      <p:sp>
        <p:nvSpPr>
          <p:cNvPr id="13315" name="Rectangle 29"/>
          <p:cNvSpPr>
            <a:spLocks noChangeArrowheads="1"/>
          </p:cNvSpPr>
          <p:nvPr/>
        </p:nvSpPr>
        <p:spPr bwMode="auto">
          <a:xfrm>
            <a:off x="838200" y="2749550"/>
            <a:ext cx="7848600" cy="304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/>
              <a:t>They worked on splitting the atom to create a new kind of bomb.</a:t>
            </a:r>
            <a:endParaRPr lang="en-US" altLang="en-US">
              <a:solidFill>
                <a:srgbClr val="0033CC"/>
              </a:solidFill>
            </a:endParaRP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/>
              <a:t>In July 1945, the</a:t>
            </a:r>
            <a:r>
              <a:rPr lang="en-US" altLang="en-US">
                <a:solidFill>
                  <a:srgbClr val="0033CC"/>
                </a:solidFill>
              </a:rPr>
              <a:t> </a:t>
            </a:r>
            <a:r>
              <a:rPr lang="en-US" altLang="en-US" b="1">
                <a:solidFill>
                  <a:srgbClr val="FF0000"/>
                </a:solidFill>
              </a:rPr>
              <a:t>Manhattan Project</a:t>
            </a:r>
            <a:r>
              <a:rPr lang="en-US" altLang="en-US">
                <a:solidFill>
                  <a:srgbClr val="0033CC"/>
                </a:solidFill>
              </a:rPr>
              <a:t> successfully tested the first atomic bomb</a:t>
            </a:r>
            <a:r>
              <a:rPr lang="en-US" altLang="en-US"/>
              <a:t> in New Mexico. 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/>
              <a:t>President Harry Truman realized that it was a terrible new force for destruction. Nevertheless, </a:t>
            </a:r>
            <a:br>
              <a:rPr lang="en-US" altLang="en-US"/>
            </a:br>
            <a:r>
              <a:rPr lang="en-US" altLang="en-US">
                <a:solidFill>
                  <a:srgbClr val="0033CC"/>
                </a:solidFill>
              </a:rPr>
              <a:t>he decided to use the new weapon against Japan.</a:t>
            </a:r>
          </a:p>
        </p:txBody>
      </p:sp>
    </p:spTree>
    <p:extLst>
      <p:ext uri="{BB962C8B-B14F-4D97-AF65-F5344CB8AC3E}">
        <p14:creationId xmlns:p14="http://schemas.microsoft.com/office/powerpoint/2010/main" val="1897364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6"/>
          <p:cNvSpPr txBox="1">
            <a:spLocks noChangeArrowheads="1"/>
          </p:cNvSpPr>
          <p:nvPr/>
        </p:nvSpPr>
        <p:spPr bwMode="auto">
          <a:xfrm>
            <a:off x="457200" y="1422400"/>
            <a:ext cx="82296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b="1"/>
              <a:t>The Allied leaders issued a warning to Japan </a:t>
            </a:r>
            <a:br>
              <a:rPr lang="en-US" altLang="en-US" b="1"/>
            </a:br>
            <a:r>
              <a:rPr lang="en-US" altLang="en-US" b="1"/>
              <a:t>to surrender or face destruction. Japan ignored the warning.</a:t>
            </a:r>
          </a:p>
        </p:txBody>
      </p:sp>
      <p:sp>
        <p:nvSpPr>
          <p:cNvPr id="14339" name="Text Box 26"/>
          <p:cNvSpPr txBox="1">
            <a:spLocks noChangeArrowheads="1"/>
          </p:cNvSpPr>
          <p:nvPr/>
        </p:nvSpPr>
        <p:spPr bwMode="auto">
          <a:xfrm>
            <a:off x="6324600" y="2628900"/>
            <a:ext cx="2514600" cy="310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33CC"/>
                </a:solidFill>
              </a:rPr>
              <a:t>On August 6, 1945, the first atomic bomb was dropped</a:t>
            </a:r>
            <a:r>
              <a:rPr lang="en-US" altLang="en-US"/>
              <a:t> </a:t>
            </a:r>
            <a:br>
              <a:rPr lang="en-US" altLang="en-US"/>
            </a:br>
            <a:r>
              <a:rPr lang="en-US" altLang="en-US"/>
              <a:t>on </a:t>
            </a:r>
            <a:r>
              <a:rPr lang="en-US" altLang="en-US" b="1">
                <a:solidFill>
                  <a:srgbClr val="FF0000"/>
                </a:solidFill>
              </a:rPr>
              <a:t>Hiroshima,</a:t>
            </a:r>
            <a:r>
              <a:rPr lang="en-US" altLang="en-US"/>
              <a:t> instantly killing more than 70,000 people.</a:t>
            </a:r>
          </a:p>
          <a:p>
            <a:pPr eaLnBrk="1" hangingPunct="1"/>
            <a:endParaRPr lang="en-US" altLang="en-US">
              <a:solidFill>
                <a:srgbClr val="0033CC"/>
              </a:solidFill>
            </a:endParaRPr>
          </a:p>
        </p:txBody>
      </p:sp>
      <p:pic>
        <p:nvPicPr>
          <p:cNvPr id="14340" name="Picture 5" descr="ch29_images_wh_se_p095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765425"/>
            <a:ext cx="5410200" cy="332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8016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838200" y="1828800"/>
            <a:ext cx="7467600" cy="4038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9C9FF"/>
              </a:gs>
            </a:gsLst>
            <a:lin ang="5400000" scaled="1"/>
          </a:gradFill>
          <a:ln w="19050">
            <a:solidFill>
              <a:srgbClr val="6666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3" name="Group 67"/>
          <p:cNvGraphicFramePr>
            <a:graphicFrameLocks noGrp="1"/>
          </p:cNvGraphicFramePr>
          <p:nvPr/>
        </p:nvGraphicFramePr>
        <p:xfrm>
          <a:off x="914400" y="2244725"/>
          <a:ext cx="7315200" cy="3546475"/>
        </p:xfrm>
        <a:graphic>
          <a:graphicData uri="http://schemas.openxmlformats.org/drawingml/2006/table">
            <a:tbl>
              <a:tblPr/>
              <a:tblGrid>
                <a:gridCol w="7315200"/>
              </a:tblGrid>
              <a:tr h="53330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182880" marR="182880" marT="0" marB="45712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5707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182880" marR="182880" marT="45712" marB="45712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37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182880" marR="182880" marT="45712" marB="45712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234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182880" marR="182880" marT="45712" marB="45712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914400" y="1943100"/>
            <a:ext cx="7315200" cy="40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Aft>
                <a:spcPts val="1800"/>
              </a:spcAft>
              <a:buClr>
                <a:schemeClr val="tx1"/>
              </a:buClr>
              <a:buSzPct val="80000"/>
            </a:pPr>
            <a:r>
              <a:rPr lang="en-US" altLang="en-US" b="1"/>
              <a:t>August 8:</a:t>
            </a:r>
            <a:r>
              <a:rPr lang="en-US" altLang="en-US"/>
              <a:t> The Soviet Union invaded Manchuria. The Japanese did not respond.</a:t>
            </a:r>
          </a:p>
          <a:p>
            <a:pPr eaLnBrk="1" hangingPunct="1">
              <a:spcAft>
                <a:spcPts val="1800"/>
              </a:spcAft>
              <a:buClr>
                <a:schemeClr val="tx1"/>
              </a:buClr>
              <a:buSzPct val="80000"/>
            </a:pPr>
            <a:r>
              <a:rPr lang="en-US" altLang="en-US" b="1">
                <a:solidFill>
                  <a:srgbClr val="0033CC"/>
                </a:solidFill>
              </a:rPr>
              <a:t>August 9:</a:t>
            </a:r>
            <a:r>
              <a:rPr lang="en-US" altLang="en-US">
                <a:solidFill>
                  <a:srgbClr val="0033CC"/>
                </a:solidFill>
              </a:rPr>
              <a:t> The United States dropped a second atomic bomb</a:t>
            </a:r>
            <a:r>
              <a:rPr lang="en-US" altLang="en-US"/>
              <a:t> on </a:t>
            </a:r>
            <a:r>
              <a:rPr lang="en-US" altLang="en-US" b="1">
                <a:solidFill>
                  <a:srgbClr val="FF0000"/>
                </a:solidFill>
              </a:rPr>
              <a:t>Nagasaki.</a:t>
            </a:r>
            <a:r>
              <a:rPr lang="en-US" altLang="en-US"/>
              <a:t> This time, more </a:t>
            </a:r>
            <a:br>
              <a:rPr lang="en-US" altLang="en-US"/>
            </a:br>
            <a:r>
              <a:rPr lang="en-US" altLang="en-US"/>
              <a:t>than 40,000 people were killed</a:t>
            </a:r>
            <a:endParaRPr lang="en-US" altLang="en-US">
              <a:solidFill>
                <a:srgbClr val="0033CC"/>
              </a:solidFill>
            </a:endParaRPr>
          </a:p>
          <a:p>
            <a:pPr eaLnBrk="1" hangingPunct="1">
              <a:spcAft>
                <a:spcPts val="1800"/>
              </a:spcAft>
              <a:buClr>
                <a:schemeClr val="tx1"/>
              </a:buClr>
              <a:buSzPct val="80000"/>
            </a:pPr>
            <a:r>
              <a:rPr lang="en-US" altLang="en-US" b="1"/>
              <a:t>August 10:</a:t>
            </a:r>
            <a:r>
              <a:rPr lang="en-US" altLang="en-US"/>
              <a:t> Emperor Hirohito intervened and forced the government to surrender.</a:t>
            </a:r>
          </a:p>
          <a:p>
            <a:pPr eaLnBrk="1" hangingPunct="1">
              <a:spcAft>
                <a:spcPts val="1800"/>
              </a:spcAft>
              <a:buClr>
                <a:schemeClr val="tx1"/>
              </a:buClr>
              <a:buSzPct val="80000"/>
            </a:pPr>
            <a:r>
              <a:rPr lang="en-US" altLang="en-US" b="1"/>
              <a:t>September 2, 1945:</a:t>
            </a:r>
            <a:r>
              <a:rPr lang="en-US" altLang="en-US"/>
              <a:t> </a:t>
            </a:r>
            <a:r>
              <a:rPr lang="en-US" altLang="en-US">
                <a:solidFill>
                  <a:srgbClr val="0033CC"/>
                </a:solidFill>
              </a:rPr>
              <a:t>A formal peace treaty </a:t>
            </a:r>
            <a:br>
              <a:rPr lang="en-US" altLang="en-US">
                <a:solidFill>
                  <a:srgbClr val="0033CC"/>
                </a:solidFill>
              </a:rPr>
            </a:br>
            <a:r>
              <a:rPr lang="en-US" altLang="en-US">
                <a:solidFill>
                  <a:srgbClr val="0033CC"/>
                </a:solidFill>
              </a:rPr>
              <a:t>was signed.</a:t>
            </a:r>
            <a:endParaRPr lang="en-US" altLang="en-US" sz="200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758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363</Words>
  <Application>Microsoft Office PowerPoint</Application>
  <PresentationFormat>On-screen Show (4:3)</PresentationFormat>
  <Paragraphs>39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Unit 13 World War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Marion County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13 World War 2</dc:title>
  <dc:creator>shawiakm</dc:creator>
  <cp:lastModifiedBy>shawiakm</cp:lastModifiedBy>
  <cp:revision>1</cp:revision>
  <dcterms:created xsi:type="dcterms:W3CDTF">2014-04-15T14:52:55Z</dcterms:created>
  <dcterms:modified xsi:type="dcterms:W3CDTF">2014-04-15T14:55:37Z</dcterms:modified>
</cp:coreProperties>
</file>