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AEDC4-7003-4AAE-8DA7-46F6A4B8B65E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24048-F36C-4C17-841E-12AA4557B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00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920FBD4-CCE8-4CD8-8753-901353FF1B38}" type="slidenum">
              <a:rPr lang="en-US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012EF6E-455D-4157-A676-5E5C4B9317F5}" type="slidenum">
              <a:rPr lang="en-US" altLang="en-US" sz="1200" smtClean="0">
                <a:latin typeface="Arial" charset="0"/>
              </a:rPr>
              <a:pPr eaLnBrk="1" hangingPunct="1"/>
              <a:t>11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EF20FF4-4C89-40BA-9A27-8BE7B8E617FB}" type="slidenum">
              <a:rPr lang="en-US" altLang="en-US" sz="1200" smtClean="0">
                <a:latin typeface="Arial" charset="0"/>
              </a:rPr>
              <a:pPr eaLnBrk="1" hangingPunct="1"/>
              <a:t>12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B8664C0-B5BF-4197-9B71-CBFCCA246A2D}" type="slidenum">
              <a:rPr lang="en-US" altLang="en-US" sz="1200" smtClean="0">
                <a:latin typeface="Arial" charset="0"/>
              </a:rPr>
              <a:pPr eaLnBrk="1" hangingPunct="1"/>
              <a:t>4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C7C5F77-5027-4DC8-A888-B90B2AF0CBB4}" type="slidenum">
              <a:rPr lang="en-US" altLang="en-US" sz="1200" smtClean="0">
                <a:latin typeface="Arial" charset="0"/>
              </a:rPr>
              <a:pPr eaLnBrk="1" hangingPunct="1"/>
              <a:t>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702FD059-42E4-4907-9E10-941AAFBE0745}" type="slidenum">
              <a:rPr lang="en-US" altLang="en-US" sz="1200">
                <a:latin typeface="Arial" charset="0"/>
              </a:rPr>
              <a:pPr algn="r" eaLnBrk="1" hangingPunct="1"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ADB8AED-6D32-42A2-975D-A8AABC287F7C}" type="slidenum">
              <a:rPr lang="en-US" altLang="en-US" sz="1200" smtClean="0">
                <a:latin typeface="Arial" charset="0"/>
              </a:rPr>
              <a:pPr eaLnBrk="1" hangingPunct="1"/>
              <a:t>7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49267E-F011-4418-9625-EC369CCE7F4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6955F03-58B0-43A2-8C39-18EA802834B7}" type="slidenum">
              <a:rPr lang="en-US" altLang="en-US" sz="1200" smtClean="0">
                <a:latin typeface="Arial" charset="0"/>
              </a:rPr>
              <a:pPr eaLnBrk="1" hangingPunct="1"/>
              <a:t>10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25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52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9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6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8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2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7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B964C-141D-42BB-9D7B-1630A2659DD4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D645B-1A51-4D80-A1E3-4DCCF035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13 World War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Chapter 29 Section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End of World War II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44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6"/>
          <p:cNvSpPr txBox="1">
            <a:spLocks noChangeArrowheads="1"/>
          </p:cNvSpPr>
          <p:nvPr/>
        </p:nvSpPr>
        <p:spPr bwMode="auto">
          <a:xfrm>
            <a:off x="5486400" y="1485900"/>
            <a:ext cx="3200400" cy="484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In an effort to drive Western powers out of Berlin,</a:t>
            </a:r>
            <a:r>
              <a:rPr lang="en-US" altLang="en-US"/>
              <a:t> Stalin blocked delivery of supplies to the parts of the city they controlled.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Stalin’s attempt at a blockade failed.</a:t>
            </a:r>
            <a:r>
              <a:rPr lang="en-US" altLang="en-US"/>
              <a:t> Cargo planes from the West supplied West Berliners with food and supplies. </a:t>
            </a:r>
          </a:p>
        </p:txBody>
      </p:sp>
      <p:sp>
        <p:nvSpPr>
          <p:cNvPr id="16387" name="TextBox 5"/>
          <p:cNvSpPr txBox="1">
            <a:spLocks noChangeArrowheads="1"/>
          </p:cNvSpPr>
          <p:nvPr/>
        </p:nvSpPr>
        <p:spPr bwMode="auto">
          <a:xfrm>
            <a:off x="457200" y="4787900"/>
            <a:ext cx="4724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400"/>
              <a:t>Children greeted planes delivering supplies during the Berlin Airlift.</a:t>
            </a:r>
          </a:p>
        </p:txBody>
      </p:sp>
      <p:pic>
        <p:nvPicPr>
          <p:cNvPr id="16388" name="Picture 5" descr="ch29_images_wh_se_p09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724400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182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495800" y="1828800"/>
            <a:ext cx="4191000" cy="2667000"/>
            <a:chOff x="2922" y="1104"/>
            <a:chExt cx="2208" cy="1460"/>
          </a:xfrm>
        </p:grpSpPr>
        <p:sp>
          <p:nvSpPr>
            <p:cNvPr id="204807" name="AutoShape 7"/>
            <p:cNvSpPr>
              <a:spLocks noChangeArrowheads="1"/>
            </p:cNvSpPr>
            <p:nvPr/>
          </p:nvSpPr>
          <p:spPr bwMode="auto">
            <a:xfrm rot="16200000" flipH="1">
              <a:off x="3296" y="730"/>
              <a:ext cx="1460" cy="2208"/>
            </a:xfrm>
            <a:prstGeom prst="upArrowCallout">
              <a:avLst>
                <a:gd name="adj1" fmla="val 20843"/>
                <a:gd name="adj2" fmla="val 19232"/>
                <a:gd name="adj3" fmla="val 21415"/>
                <a:gd name="adj4" fmla="val 80093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5" name="Text Box 8"/>
            <p:cNvSpPr txBox="1">
              <a:spLocks noChangeArrowheads="1"/>
            </p:cNvSpPr>
            <p:nvPr/>
          </p:nvSpPr>
          <p:spPr bwMode="auto">
            <a:xfrm>
              <a:off x="3465" y="1152"/>
              <a:ext cx="1625" cy="1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Soviets formed their own military alliance called the </a:t>
              </a:r>
              <a:r>
                <a:rPr lang="en-US" altLang="en-US" b="1">
                  <a:solidFill>
                    <a:srgbClr val="FF0000"/>
                  </a:solidFill>
                </a:rPr>
                <a:t>Warsaw Pact</a:t>
              </a:r>
              <a:r>
                <a:rPr lang="en-US" altLang="en-US"/>
                <a:t> with their satellites in Eastern Europe.</a:t>
              </a:r>
            </a:p>
          </p:txBody>
        </p:sp>
      </p:grpSp>
      <p:sp>
        <p:nvSpPr>
          <p:cNvPr id="204804" name="AutoShape 4"/>
          <p:cNvSpPr>
            <a:spLocks noChangeArrowheads="1"/>
          </p:cNvSpPr>
          <p:nvPr/>
        </p:nvSpPr>
        <p:spPr bwMode="auto">
          <a:xfrm rot="5400000" flipH="1">
            <a:off x="1143000" y="1143000"/>
            <a:ext cx="2667000" cy="4038600"/>
          </a:xfrm>
          <a:prstGeom prst="upArrowCallout">
            <a:avLst>
              <a:gd name="adj1" fmla="val 20843"/>
              <a:gd name="adj2" fmla="val 18875"/>
              <a:gd name="adj3" fmla="val 20569"/>
              <a:gd name="adj4" fmla="val 80375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609600" y="1914525"/>
            <a:ext cx="327660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/>
              <a:t>Twelve countries, including the U.S. and nations in Western Europe, formed a new military alliance called </a:t>
            </a:r>
            <a:r>
              <a:rPr lang="en-US" altLang="en-US" b="1">
                <a:solidFill>
                  <a:srgbClr val="FF0000"/>
                </a:solidFill>
              </a:rPr>
              <a:t>NATO.</a:t>
            </a:r>
          </a:p>
        </p:txBody>
      </p:sp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457200" y="4846638"/>
            <a:ext cx="82296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Tensions continued to grow. Both sides participated in a propaganda war and sought world power.</a:t>
            </a:r>
          </a:p>
        </p:txBody>
      </p:sp>
    </p:spTree>
    <p:extLst>
      <p:ext uri="{BB962C8B-B14F-4D97-AF65-F5344CB8AC3E}">
        <p14:creationId xmlns:p14="http://schemas.microsoft.com/office/powerpoint/2010/main" val="2678555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216025" y="2743200"/>
            <a:ext cx="73183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</a:pPr>
            <a:r>
              <a:rPr lang="en-US" altLang="en-US"/>
              <a:t>As many as 50 million people had been killed in World War II. After it ended, </a:t>
            </a:r>
            <a:r>
              <a:rPr lang="en-US" altLang="en-US">
                <a:solidFill>
                  <a:srgbClr val="0033CC"/>
                </a:solidFill>
              </a:rPr>
              <a:t>the Allies faced difficult decisions about the future. </a:t>
            </a:r>
          </a:p>
          <a:p>
            <a:pPr eaLnBrk="1" hangingPunct="1">
              <a:spcAft>
                <a:spcPts val="1588"/>
              </a:spcAft>
            </a:pPr>
            <a:r>
              <a:rPr lang="en-US" altLang="en-US"/>
              <a:t>The United Nations was formed as a peacekeeping and humanitarian group. The U.S. Marshall Plan offered aid in rebuilding. The Soviet Union and the West quickly developed into competing alliances—the beginning of the Cold War. </a:t>
            </a:r>
          </a:p>
          <a:p>
            <a:pPr eaLnBrk="1" hangingPunct="1"/>
            <a:endParaRPr lang="en-US" altLang="en-US">
              <a:solidFill>
                <a:srgbClr val="0033CC"/>
              </a:solidFill>
            </a:endParaRPr>
          </a:p>
          <a:p>
            <a:pPr eaLnBrk="1" hangingPunct="1"/>
            <a:endParaRPr lang="en-US" altLang="en-US">
              <a:solidFill>
                <a:srgbClr val="0033CC"/>
              </a:solidFill>
            </a:endParaRPr>
          </a:p>
          <a:p>
            <a:pPr eaLnBrk="1" hangingPunct="1"/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1216025" y="1724025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What issues arose in the aftermath of World War II and how did new tensions develop?</a:t>
            </a:r>
          </a:p>
        </p:txBody>
      </p:sp>
      <p:pic>
        <p:nvPicPr>
          <p:cNvPr id="7172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507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457200" y="1828800"/>
            <a:ext cx="8229600" cy="426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57200" y="1325563"/>
            <a:ext cx="8229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Estimated Casualties of World War II</a:t>
            </a:r>
          </a:p>
        </p:txBody>
      </p:sp>
      <p:graphicFrame>
        <p:nvGraphicFramePr>
          <p:cNvPr id="8255" name="Group 63"/>
          <p:cNvGraphicFramePr>
            <a:graphicFrameLocks noGrp="1"/>
          </p:cNvGraphicFramePr>
          <p:nvPr>
            <p:ph sz="half" idx="4294967295"/>
          </p:nvPr>
        </p:nvGraphicFramePr>
        <p:xfrm>
          <a:off x="533400" y="1901825"/>
          <a:ext cx="8077200" cy="4069251"/>
        </p:xfrm>
        <a:graphic>
          <a:graphicData uri="http://schemas.openxmlformats.org/drawingml/2006/table">
            <a:tbl>
              <a:tblPr/>
              <a:tblGrid>
                <a:gridCol w="2133600"/>
                <a:gridCol w="1981200"/>
                <a:gridCol w="1973263"/>
                <a:gridCol w="1989137"/>
              </a:tblGrid>
              <a:tr h="6643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Verdana" pitchFamily="28" charset="0"/>
                        <a:cs typeface="Arial" charset="0"/>
                      </a:endParaRP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Military Dead</a:t>
                      </a:r>
                    </a:p>
                  </a:txBody>
                  <a:tcPr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Military Wounded</a:t>
                      </a:r>
                    </a:p>
                  </a:txBody>
                  <a:tcPr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Civilian Dead</a:t>
                      </a:r>
                    </a:p>
                  </a:txBody>
                  <a:tcPr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597">
                <a:tc gridSpan="4"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Allies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7598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Britain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264,000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277,000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93,000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122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France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213,000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400,000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350,000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122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China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1,310,000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1,753,000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1,000,000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00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Soviet Union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7,500,000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14,012,000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15,000,000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21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United States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292,000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672,000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6,000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597">
                <a:tc gridSpan="4"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Axis Powers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9122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Germany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3,500,000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5,000,000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780,000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122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Italy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242,000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66,000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153,000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122">
                <a:tc>
                  <a:txBody>
                    <a:bodyPr/>
                    <a:lstStyle/>
                    <a:p>
                      <a:pPr marL="571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Japan</a:t>
                      </a:r>
                    </a:p>
                  </a:txBody>
                  <a:tcPr marT="27427" marB="274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1,300,000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4,000,000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672,000</a:t>
                      </a:r>
                    </a:p>
                  </a:txBody>
                  <a:tcPr marR="365760" marT="27427" marB="27427"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918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4114800" y="1752600"/>
            <a:ext cx="4724400" cy="443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The full extent of the inhumanity of the Holocaust was revealed.</a:t>
            </a:r>
            <a:endParaRPr lang="en-US" altLang="en-US">
              <a:solidFill>
                <a:srgbClr val="000000"/>
              </a:solidFill>
            </a:endParaRP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 Allies tried and executed a handful of the many Axis war criminals.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0000"/>
                </a:solidFill>
              </a:rPr>
              <a:t>The Allies </a:t>
            </a:r>
            <a:r>
              <a:rPr lang="en-US" altLang="en-US"/>
              <a:t>built new democratic governments in Germany and Japan to promote tolerance and peace. </a:t>
            </a:r>
          </a:p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42347" name="AutoShape 11"/>
          <p:cNvSpPr>
            <a:spLocks noChangeArrowheads="1"/>
          </p:cNvSpPr>
          <p:nvPr/>
        </p:nvSpPr>
        <p:spPr bwMode="auto">
          <a:xfrm rot="5400000" flipH="1">
            <a:off x="990600" y="1676400"/>
            <a:ext cx="2743200" cy="3048000"/>
          </a:xfrm>
          <a:prstGeom prst="upArrowCallout">
            <a:avLst>
              <a:gd name="adj1" fmla="val 19481"/>
              <a:gd name="adj2" fmla="val 17644"/>
              <a:gd name="adj3" fmla="val 16610"/>
              <a:gd name="adj4" fmla="val 77639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52500" y="1930400"/>
            <a:ext cx="247650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The horrors committed </a:t>
            </a:r>
            <a:br>
              <a:rPr lang="en-US" altLang="en-US" b="1">
                <a:solidFill>
                  <a:srgbClr val="000000"/>
                </a:solidFill>
              </a:rPr>
            </a:br>
            <a:r>
              <a:rPr lang="en-US" altLang="en-US" b="1">
                <a:solidFill>
                  <a:srgbClr val="000000"/>
                </a:solidFill>
              </a:rPr>
              <a:t>by the Axis powers became apparent to the world.</a:t>
            </a:r>
          </a:p>
        </p:txBody>
      </p:sp>
    </p:spTree>
    <p:extLst>
      <p:ext uri="{BB962C8B-B14F-4D97-AF65-F5344CB8AC3E}">
        <p14:creationId xmlns:p14="http://schemas.microsoft.com/office/powerpoint/2010/main" val="203406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2343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2343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charRg st="72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2343">
                                            <p:txEl>
                                              <p:charRg st="72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2343">
                                            <p:txEl>
                                              <p:charRg st="72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AutoShape 19"/>
          <p:cNvSpPr>
            <a:spLocks noChangeArrowheads="1"/>
          </p:cNvSpPr>
          <p:nvPr/>
        </p:nvSpPr>
        <p:spPr bwMode="auto">
          <a:xfrm rot="10792560" flipH="1">
            <a:off x="838200" y="1676400"/>
            <a:ext cx="7467600" cy="1457325"/>
          </a:xfrm>
          <a:prstGeom prst="upArrowCallout">
            <a:avLst>
              <a:gd name="adj1" fmla="val 59497"/>
              <a:gd name="adj2" fmla="val 48751"/>
              <a:gd name="adj3" fmla="val 22051"/>
              <a:gd name="adj4" fmla="val 68204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" name="Text Box 129"/>
          <p:cNvSpPr txBox="1">
            <a:spLocks noChangeArrowheads="1"/>
          </p:cNvSpPr>
          <p:nvPr/>
        </p:nvSpPr>
        <p:spPr bwMode="auto">
          <a:xfrm>
            <a:off x="914400" y="1763713"/>
            <a:ext cx="73152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In 1945, Germany, Japan, China, the Soviet Union, and other countries were destroyed.</a:t>
            </a:r>
          </a:p>
        </p:txBody>
      </p:sp>
      <p:sp>
        <p:nvSpPr>
          <p:cNvPr id="6157" name="Text Box 130"/>
          <p:cNvSpPr txBox="1">
            <a:spLocks noChangeArrowheads="1"/>
          </p:cNvSpPr>
          <p:nvPr/>
        </p:nvSpPr>
        <p:spPr bwMode="auto">
          <a:xfrm>
            <a:off x="838200" y="3181350"/>
            <a:ext cx="7848600" cy="205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Cities, factories, harbors, bridges, and railroads </a:t>
            </a:r>
            <a:br>
              <a:rPr lang="en-US" altLang="en-US"/>
            </a:br>
            <a:r>
              <a:rPr lang="en-US" altLang="en-US"/>
              <a:t>lay in ruins.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Twenty million refugees wandered through Europe.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Hunger, disease, and mental illness were rampant.</a:t>
            </a:r>
          </a:p>
        </p:txBody>
      </p:sp>
      <p:sp>
        <p:nvSpPr>
          <p:cNvPr id="10245" name="Text Box 20"/>
          <p:cNvSpPr txBox="1">
            <a:spLocks noChangeArrowheads="1"/>
          </p:cNvSpPr>
          <p:nvPr/>
        </p:nvSpPr>
        <p:spPr bwMode="auto">
          <a:xfrm>
            <a:off x="457200" y="5359400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33CC"/>
                </a:solidFill>
              </a:rPr>
              <a:t>The Allies needed to help these devastated countries.</a:t>
            </a:r>
          </a:p>
        </p:txBody>
      </p:sp>
    </p:spTree>
    <p:extLst>
      <p:ext uri="{BB962C8B-B14F-4D97-AF65-F5344CB8AC3E}">
        <p14:creationId xmlns:p14="http://schemas.microsoft.com/office/powerpoint/2010/main" val="2739059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4572000" y="1727200"/>
            <a:ext cx="3733800" cy="38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solidFill>
                  <a:srgbClr val="000000"/>
                </a:solidFill>
              </a:rPr>
              <a:t>The </a:t>
            </a:r>
            <a:r>
              <a:rPr lang="en-US" altLang="en-US" b="1">
                <a:solidFill>
                  <a:srgbClr val="FF0000"/>
                </a:solidFill>
              </a:rPr>
              <a:t>Marshall Plan</a:t>
            </a:r>
            <a:r>
              <a:rPr lang="en-US" altLang="en-US">
                <a:solidFill>
                  <a:srgbClr val="000000"/>
                </a:solidFill>
              </a:rPr>
              <a:t> was a U.S. aid package that provided </a:t>
            </a:r>
            <a:r>
              <a:rPr lang="en-US" altLang="en-US">
                <a:solidFill>
                  <a:srgbClr val="0033CC"/>
                </a:solidFill>
              </a:rPr>
              <a:t>food and economic assistance </a:t>
            </a:r>
            <a:r>
              <a:rPr lang="en-US" altLang="en-US">
                <a:solidFill>
                  <a:srgbClr val="000000"/>
                </a:solidFill>
              </a:rPr>
              <a:t>to decimated countries 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in Europe.</a:t>
            </a:r>
          </a:p>
          <a:p>
            <a:pPr>
              <a:spcAft>
                <a:spcPct val="60000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Stalin refused the aid </a:t>
            </a:r>
            <a:r>
              <a:rPr lang="en-US" altLang="en-US">
                <a:solidFill>
                  <a:srgbClr val="000000"/>
                </a:solidFill>
              </a:rPr>
              <a:t>and forbade Eastern European countries to accept aid as well.</a:t>
            </a:r>
          </a:p>
        </p:txBody>
      </p:sp>
      <p:sp>
        <p:nvSpPr>
          <p:cNvPr id="203781" name="AutoShape 5"/>
          <p:cNvSpPr>
            <a:spLocks noChangeArrowheads="1"/>
          </p:cNvSpPr>
          <p:nvPr/>
        </p:nvSpPr>
        <p:spPr bwMode="auto">
          <a:xfrm rot="5400000" flipH="1">
            <a:off x="1409700" y="1257300"/>
            <a:ext cx="2362200" cy="3505200"/>
          </a:xfrm>
          <a:prstGeom prst="upArrowCallout">
            <a:avLst>
              <a:gd name="adj1" fmla="val 28102"/>
              <a:gd name="adj2" fmla="val 22102"/>
              <a:gd name="adj3" fmla="val 14949"/>
              <a:gd name="adj4" fmla="val 83880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914400" y="1905000"/>
            <a:ext cx="28194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The United States helped relieve postwar hunger and poverty in Western Europe.</a:t>
            </a:r>
          </a:p>
        </p:txBody>
      </p:sp>
    </p:spTree>
    <p:extLst>
      <p:ext uri="{BB962C8B-B14F-4D97-AF65-F5344CB8AC3E}">
        <p14:creationId xmlns:p14="http://schemas.microsoft.com/office/powerpoint/2010/main" val="2797118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9"/>
          <p:cNvSpPr>
            <a:spLocks noChangeArrowheads="1"/>
          </p:cNvSpPr>
          <p:nvPr/>
        </p:nvSpPr>
        <p:spPr bwMode="auto">
          <a:xfrm>
            <a:off x="838200" y="2881313"/>
            <a:ext cx="7467600" cy="264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/>
              <a:t>Each nation had one vote. However, a smaller body of five nations, called the Security Council, had greater power: the United States, Soviet Union, Great Britain, France, and China.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The goal was to give these great powers the authority to ensure peace.</a:t>
            </a: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12291" name="Rectangle 29"/>
          <p:cNvSpPr>
            <a:spLocks noChangeArrowheads="1"/>
          </p:cNvSpPr>
          <p:nvPr/>
        </p:nvSpPr>
        <p:spPr bwMode="auto">
          <a:xfrm>
            <a:off x="838200" y="1828800"/>
            <a:ext cx="74676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In April 1945, delegates from 50 nations met to form a United Nations charter.</a:t>
            </a:r>
          </a:p>
        </p:txBody>
      </p:sp>
    </p:spTree>
    <p:extLst>
      <p:ext uri="{BB962C8B-B14F-4D97-AF65-F5344CB8AC3E}">
        <p14:creationId xmlns:p14="http://schemas.microsoft.com/office/powerpoint/2010/main" val="238693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91000" y="3810000"/>
            <a:ext cx="4114800" cy="1485900"/>
            <a:chOff x="3072" y="2579"/>
            <a:chExt cx="1968" cy="729"/>
          </a:xfrm>
        </p:grpSpPr>
        <p:sp>
          <p:nvSpPr>
            <p:cNvPr id="198661" name="Rectangle 5"/>
            <p:cNvSpPr>
              <a:spLocks noChangeArrowheads="1"/>
            </p:cNvSpPr>
            <p:nvPr/>
          </p:nvSpPr>
          <p:spPr bwMode="auto">
            <a:xfrm>
              <a:off x="3072" y="2579"/>
              <a:ext cx="1968" cy="729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324" name="Text Box 21"/>
            <p:cNvSpPr txBox="1">
              <a:spLocks noChangeArrowheads="1"/>
            </p:cNvSpPr>
            <p:nvPr/>
          </p:nvSpPr>
          <p:spPr bwMode="auto">
            <a:xfrm>
              <a:off x="3120" y="2666"/>
              <a:ext cx="1872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Conflicting ideologies and mutual distrust soon led </a:t>
              </a:r>
              <a:br>
                <a:rPr lang="en-US" altLang="en-US"/>
              </a:br>
              <a:r>
                <a:rPr lang="en-US" altLang="en-US"/>
                <a:t>to the </a:t>
              </a:r>
              <a:r>
                <a:rPr lang="en-US" altLang="en-US" b="1">
                  <a:solidFill>
                    <a:srgbClr val="FF0000"/>
                  </a:solidFill>
                </a:rPr>
                <a:t>Cold War</a:t>
              </a:r>
              <a:r>
                <a:rPr lang="en-US" altLang="en-US">
                  <a:solidFill>
                    <a:srgbClr val="FF0000"/>
                  </a:solidFill>
                </a:rPr>
                <a:t>.</a:t>
              </a:r>
            </a:p>
          </p:txBody>
        </p:sp>
      </p:grpSp>
      <p:sp>
        <p:nvSpPr>
          <p:cNvPr id="14" name="Right Arrow 13"/>
          <p:cNvSpPr/>
          <p:nvPr/>
        </p:nvSpPr>
        <p:spPr>
          <a:xfrm>
            <a:off x="3124200" y="3957638"/>
            <a:ext cx="1247775" cy="1192212"/>
          </a:xfrm>
          <a:prstGeom prst="rightArrow">
            <a:avLst>
              <a:gd name="adj1" fmla="val 50000"/>
              <a:gd name="adj2" fmla="val 39810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838200" y="3810000"/>
            <a:ext cx="2438400" cy="1485900"/>
            <a:chOff x="672" y="2579"/>
            <a:chExt cx="1968" cy="877"/>
          </a:xfrm>
        </p:grpSpPr>
        <p:sp>
          <p:nvSpPr>
            <p:cNvPr id="198666" name="Rectangle 10"/>
            <p:cNvSpPr>
              <a:spLocks noChangeArrowheads="1"/>
            </p:cNvSpPr>
            <p:nvPr/>
          </p:nvSpPr>
          <p:spPr bwMode="auto">
            <a:xfrm>
              <a:off x="672" y="2579"/>
              <a:ext cx="1968" cy="87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322" name="Text Box 21"/>
            <p:cNvSpPr txBox="1">
              <a:spLocks noChangeArrowheads="1"/>
            </p:cNvSpPr>
            <p:nvPr/>
          </p:nvSpPr>
          <p:spPr bwMode="auto">
            <a:xfrm>
              <a:off x="728" y="2687"/>
              <a:ext cx="1865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Differences grew among the Allies.</a:t>
              </a:r>
            </a:p>
          </p:txBody>
        </p:sp>
      </p:grpSp>
      <p:sp>
        <p:nvSpPr>
          <p:cNvPr id="198668" name="AutoShape 12"/>
          <p:cNvSpPr>
            <a:spLocks noChangeArrowheads="1"/>
          </p:cNvSpPr>
          <p:nvPr/>
        </p:nvSpPr>
        <p:spPr bwMode="auto">
          <a:xfrm>
            <a:off x="1447800" y="2951163"/>
            <a:ext cx="1219200" cy="935037"/>
          </a:xfrm>
          <a:prstGeom prst="downArrow">
            <a:avLst>
              <a:gd name="adj1" fmla="val 50000"/>
              <a:gd name="adj2" fmla="val 44081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3318" name="Group 13"/>
          <p:cNvGrpSpPr>
            <a:grpSpLocks/>
          </p:cNvGrpSpPr>
          <p:nvPr/>
        </p:nvGrpSpPr>
        <p:grpSpPr bwMode="auto">
          <a:xfrm>
            <a:off x="838200" y="1905000"/>
            <a:ext cx="7467600" cy="1066800"/>
            <a:chOff x="663" y="1104"/>
            <a:chExt cx="4377" cy="672"/>
          </a:xfrm>
        </p:grpSpPr>
        <p:sp>
          <p:nvSpPr>
            <p:cNvPr id="198670" name="Rectangle 14"/>
            <p:cNvSpPr>
              <a:spLocks noChangeArrowheads="1"/>
            </p:cNvSpPr>
            <p:nvPr/>
          </p:nvSpPr>
          <p:spPr bwMode="auto">
            <a:xfrm>
              <a:off x="663" y="1104"/>
              <a:ext cx="4377" cy="67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320" name="Text Box 21"/>
            <p:cNvSpPr txBox="1">
              <a:spLocks noChangeArrowheads="1"/>
            </p:cNvSpPr>
            <p:nvPr/>
          </p:nvSpPr>
          <p:spPr bwMode="auto">
            <a:xfrm>
              <a:off x="720" y="1195"/>
              <a:ext cx="42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b="1"/>
                <a:t>However, all the plans for world peace </a:t>
              </a:r>
              <a:br>
                <a:rPr lang="en-US" altLang="en-US" b="1"/>
              </a:br>
              <a:r>
                <a:rPr lang="en-US" altLang="en-US" b="1"/>
                <a:t>did not go smoothly.</a:t>
              </a:r>
              <a:r>
                <a:rPr lang="en-US" alt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734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4648200"/>
            <a:ext cx="8229600" cy="1350963"/>
            <a:chOff x="288" y="2928"/>
            <a:chExt cx="5184" cy="851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288" y="2928"/>
              <a:ext cx="5184" cy="85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4345" name="Text Box 122"/>
            <p:cNvSpPr txBox="1">
              <a:spLocks noChangeArrowheads="1"/>
            </p:cNvSpPr>
            <p:nvPr/>
          </p:nvSpPr>
          <p:spPr bwMode="auto">
            <a:xfrm>
              <a:off x="340" y="3008"/>
              <a:ext cx="5078" cy="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The United States developed the </a:t>
              </a:r>
              <a:r>
                <a:rPr lang="en-US" altLang="en-US" b="1">
                  <a:solidFill>
                    <a:srgbClr val="FF0000"/>
                  </a:solidFill>
                </a:rPr>
                <a:t>Truman Doctrine.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rgbClr val="000000"/>
                  </a:solidFill>
                </a:rPr>
                <a:t>This policy said that </a:t>
              </a:r>
              <a:r>
                <a:rPr lang="en-US" altLang="en-US">
                  <a:solidFill>
                    <a:srgbClr val="0033CC"/>
                  </a:solidFill>
                </a:rPr>
                <a:t>communism should be limited to the areas already under Soviet control.</a:t>
              </a:r>
              <a:endParaRPr lang="en-US" altLang="en-US">
                <a:solidFill>
                  <a:srgbClr val="0033CC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49263" y="3209925"/>
            <a:ext cx="8321675" cy="1514475"/>
            <a:chOff x="287" y="2022"/>
            <a:chExt cx="5189" cy="954"/>
          </a:xfrm>
        </p:grpSpPr>
        <p:sp>
          <p:nvSpPr>
            <p:cNvPr id="6" name="AutoShape 12"/>
            <p:cNvSpPr>
              <a:spLocks noChangeArrowheads="1"/>
            </p:cNvSpPr>
            <p:nvPr/>
          </p:nvSpPr>
          <p:spPr bwMode="auto">
            <a:xfrm rot="10792560" flipH="1">
              <a:off x="287" y="2022"/>
              <a:ext cx="5184" cy="954"/>
            </a:xfrm>
            <a:prstGeom prst="upArrowCallout">
              <a:avLst>
                <a:gd name="adj1" fmla="val 36478"/>
                <a:gd name="adj2" fmla="val 31119"/>
                <a:gd name="adj3" fmla="val 20856"/>
                <a:gd name="adj4" fmla="val 71157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4343" name="Text Box 8"/>
            <p:cNvSpPr txBox="1">
              <a:spLocks noChangeArrowheads="1"/>
            </p:cNvSpPr>
            <p:nvPr/>
          </p:nvSpPr>
          <p:spPr bwMode="auto">
            <a:xfrm>
              <a:off x="292" y="2112"/>
              <a:ext cx="5184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New conflicts developed outside of Eastern Europe. Stalin was menacing Greece, and Turkey in the Dardanelles.</a:t>
              </a:r>
            </a:p>
          </p:txBody>
        </p:sp>
      </p:grpSp>
      <p:sp>
        <p:nvSpPr>
          <p:cNvPr id="8" name="AutoShape 13"/>
          <p:cNvSpPr>
            <a:spLocks noChangeArrowheads="1"/>
          </p:cNvSpPr>
          <p:nvPr/>
        </p:nvSpPr>
        <p:spPr bwMode="auto">
          <a:xfrm rot="10792560" flipH="1">
            <a:off x="457200" y="1466850"/>
            <a:ext cx="8229600" cy="1905000"/>
          </a:xfrm>
          <a:prstGeom prst="upArrowCallout">
            <a:avLst>
              <a:gd name="adj1" fmla="val 27309"/>
              <a:gd name="adj2" fmla="val 25810"/>
              <a:gd name="adj3" fmla="val 21440"/>
              <a:gd name="adj4" fmla="val 70641"/>
            </a:avLst>
          </a:prstGeom>
          <a:gradFill rotWithShape="1">
            <a:gsLst>
              <a:gs pos="0">
                <a:srgbClr val="C9D2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4341" name="Rectangle 29"/>
          <p:cNvSpPr>
            <a:spLocks noChangeArrowheads="1"/>
          </p:cNvSpPr>
          <p:nvPr/>
        </p:nvSpPr>
        <p:spPr bwMode="auto">
          <a:xfrm>
            <a:off x="609600" y="1587500"/>
            <a:ext cx="79248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33CC"/>
                </a:solidFill>
              </a:rPr>
              <a:t>The rift grew between Stalin and the Western Allied leaders.</a:t>
            </a:r>
            <a:r>
              <a:rPr lang="en-US" altLang="en-US"/>
              <a:t> By 1948, pro-Soviet communist governments were ruling in Eastern Europe.</a:t>
            </a:r>
            <a:endParaRPr lang="en-US" altLang="en-US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41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9"/>
          <p:cNvSpPr txBox="1">
            <a:spLocks noChangeArrowheads="1"/>
          </p:cNvSpPr>
          <p:nvPr/>
        </p:nvSpPr>
        <p:spPr bwMode="auto">
          <a:xfrm>
            <a:off x="4191000" y="1370013"/>
            <a:ext cx="449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Germany became a focus of the Cold War. </a:t>
            </a:r>
          </a:p>
        </p:txBody>
      </p:sp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4267200" y="2362200"/>
            <a:ext cx="4495800" cy="284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Western Allies united their zones of control and extended the Marshall Plan.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 Soviets were furious at Western efforts to rebuild the German economy; </a:t>
            </a:r>
            <a:r>
              <a:rPr lang="en-US" altLang="en-US">
                <a:solidFill>
                  <a:srgbClr val="0033CC"/>
                </a:solidFill>
              </a:rPr>
              <a:t>they held on to eastern Germany.</a:t>
            </a:r>
          </a:p>
        </p:txBody>
      </p:sp>
      <p:pic>
        <p:nvPicPr>
          <p:cNvPr id="15364" name="Picture 5" descr="WH-Ch29_S5_GermanyPostWWII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97000"/>
            <a:ext cx="3559175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581</Words>
  <Application>Microsoft Office PowerPoint</Application>
  <PresentationFormat>On-screen Show (4:3)</PresentationFormat>
  <Paragraphs>85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Unit 13 World War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13 World War 2</dc:title>
  <dc:creator>shawiakm</dc:creator>
  <cp:lastModifiedBy>shawiakm</cp:lastModifiedBy>
  <cp:revision>1</cp:revision>
  <dcterms:created xsi:type="dcterms:W3CDTF">2014-04-17T14:25:56Z</dcterms:created>
  <dcterms:modified xsi:type="dcterms:W3CDTF">2014-04-17T14:30:04Z</dcterms:modified>
</cp:coreProperties>
</file>