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311C4-EC65-4136-BA78-94D34471040E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1106F-75CC-47EC-888E-631EBD86E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10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A635B11-0174-460F-B266-F0FDAC47B3C3}" type="slidenum">
              <a:rPr lang="en-US" altLang="en-US" sz="1200" b="0" smtClean="0">
                <a:latin typeface="Arial" charset="0"/>
              </a:rPr>
              <a:pPr eaLnBrk="1" hangingPunct="1"/>
              <a:t>2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93599DE1-F00E-4ED3-9638-424FFEAFEDE9}" type="slidenum">
              <a:rPr lang="en-US" altLang="en-US" sz="1200" b="0" smtClean="0">
                <a:latin typeface="Arial" charset="0"/>
              </a:rPr>
              <a:pPr eaLnBrk="1" hangingPunct="1"/>
              <a:t>11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E8EC0164-68A9-4178-A5C6-7A9626B86E9C}" type="slidenum">
              <a:rPr lang="en-US" altLang="en-US" sz="1200" b="0" smtClean="0">
                <a:latin typeface="Arial" charset="0"/>
              </a:rPr>
              <a:pPr eaLnBrk="1" hangingPunct="1"/>
              <a:t>13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A0E14A7F-AEEF-49FD-AD3B-AE873B37D4EB}" type="slidenum">
              <a:rPr lang="en-US" altLang="en-US" sz="1200" b="0" smtClean="0">
                <a:latin typeface="Arial" charset="0"/>
              </a:rPr>
              <a:pPr eaLnBrk="1" hangingPunct="1"/>
              <a:t>14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430E93C0-F9D8-4EFB-800D-3787EF61D299}" type="slidenum">
              <a:rPr lang="en-US" altLang="en-US" sz="1200" b="0" smtClean="0">
                <a:latin typeface="Arial" charset="0"/>
              </a:rPr>
              <a:pPr eaLnBrk="1" hangingPunct="1"/>
              <a:t>15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20BB694A-E054-4F74-81B9-02E11AF1BCC7}" type="slidenum">
              <a:rPr lang="en-US" altLang="en-US" sz="1200" b="0" smtClean="0">
                <a:latin typeface="Arial" charset="0"/>
              </a:rPr>
              <a:pPr eaLnBrk="1" hangingPunct="1"/>
              <a:t>4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CB71DFCF-3B6E-4B3B-B65F-D07EEE7EB1D1}" type="slidenum">
              <a:rPr lang="en-US" altLang="en-US" sz="1200" b="0" smtClean="0">
                <a:latin typeface="Arial" charset="0"/>
              </a:rPr>
              <a:pPr eaLnBrk="1" hangingPunct="1"/>
              <a:t>7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9FFC806E-84B5-47D7-9B6C-D915BBB7D3CC}" type="slidenum">
              <a:rPr lang="en-US" altLang="en-US" sz="1200" b="0" smtClean="0">
                <a:latin typeface="Arial" charset="0"/>
              </a:rPr>
              <a:pPr eaLnBrk="1" hangingPunct="1"/>
              <a:t>8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8D0BAF25-1ED5-42A0-A432-A6A4B628ACB8}" type="slidenum">
              <a:rPr lang="en-US" altLang="en-US" sz="1200" b="0" smtClean="0">
                <a:latin typeface="Arial" charset="0"/>
              </a:rPr>
              <a:pPr eaLnBrk="1" hangingPunct="1"/>
              <a:t>9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A7F4-1878-4E56-8E0B-B586B38EB94B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CBB-FD64-451B-8D56-3A087144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1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A7F4-1878-4E56-8E0B-B586B38EB94B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CBB-FD64-451B-8D56-3A087144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8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A7F4-1878-4E56-8E0B-B586B38EB94B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CBB-FD64-451B-8D56-3A087144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1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A7F4-1878-4E56-8E0B-B586B38EB94B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CBB-FD64-451B-8D56-3A087144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9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A7F4-1878-4E56-8E0B-B586B38EB94B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CBB-FD64-451B-8D56-3A087144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10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A7F4-1878-4E56-8E0B-B586B38EB94B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CBB-FD64-451B-8D56-3A087144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9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A7F4-1878-4E56-8E0B-B586B38EB94B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CBB-FD64-451B-8D56-3A087144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9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A7F4-1878-4E56-8E0B-B586B38EB94B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CBB-FD64-451B-8D56-3A087144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A7F4-1878-4E56-8E0B-B586B38EB94B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CBB-FD64-451B-8D56-3A087144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A7F4-1878-4E56-8E0B-B586B38EB94B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CBB-FD64-451B-8D56-3A087144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9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A7F4-1878-4E56-8E0B-B586B38EB94B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CBB-FD64-451B-8D56-3A087144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9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DA7F4-1878-4E56-8E0B-B586B38EB94B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5CBB-FD64-451B-8D56-3A087144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5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14</a:t>
            </a:r>
            <a:br>
              <a:rPr lang="en-US" dirty="0" smtClean="0"/>
            </a:br>
            <a:r>
              <a:rPr lang="en-US" dirty="0" smtClean="0"/>
              <a:t>Cold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Chapter 30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5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31"/>
          <p:cNvSpPr txBox="1">
            <a:spLocks noChangeArrowheads="1"/>
          </p:cNvSpPr>
          <p:nvPr/>
        </p:nvSpPr>
        <p:spPr bwMode="auto">
          <a:xfrm>
            <a:off x="457200" y="4664075"/>
            <a:ext cx="82296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0"/>
              <a:t>During this Cuban missile crisis, President Kennedy demanded that the Soviets remove the missiles. </a:t>
            </a:r>
            <a:br>
              <a:rPr lang="en-US" altLang="en-US" b="0"/>
            </a:br>
            <a:r>
              <a:rPr lang="en-US" altLang="en-US" b="0"/>
              <a:t>The tense world watched. Finally, </a:t>
            </a:r>
            <a:r>
              <a:rPr lang="en-US" altLang="en-US">
                <a:solidFill>
                  <a:srgbClr val="FF0000"/>
                </a:solidFill>
              </a:rPr>
              <a:t>Nikita Khrushchev</a:t>
            </a:r>
            <a:r>
              <a:rPr lang="en-US" altLang="en-US" b="0"/>
              <a:t> agreed and the crisis was over.</a:t>
            </a:r>
          </a:p>
        </p:txBody>
      </p:sp>
      <p:sp>
        <p:nvSpPr>
          <p:cNvPr id="17411" name="Text Box 1057"/>
          <p:cNvSpPr txBox="1">
            <a:spLocks noChangeArrowheads="1"/>
          </p:cNvSpPr>
          <p:nvPr/>
        </p:nvSpPr>
        <p:spPr bwMode="auto">
          <a:xfrm>
            <a:off x="457200" y="1295400"/>
            <a:ext cx="8229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/>
              <a:t>The Soviet Union sent nuclear missiles to Cuba </a:t>
            </a:r>
            <a:br>
              <a:rPr lang="en-US" altLang="en-US"/>
            </a:br>
            <a:r>
              <a:rPr lang="en-US" altLang="en-US"/>
              <a:t>in 1962, sparking a dangerous standoff.</a:t>
            </a:r>
          </a:p>
        </p:txBody>
      </p:sp>
      <p:pic>
        <p:nvPicPr>
          <p:cNvPr id="17412" name="Picture 9" descr="WH-Ch30_S1_Cuba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2298700"/>
            <a:ext cx="5434013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50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457200" y="2057400"/>
            <a:ext cx="8229600" cy="2895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8464" name="Group 32"/>
          <p:cNvGraphicFramePr>
            <a:graphicFrameLocks noGrp="1"/>
          </p:cNvGraphicFramePr>
          <p:nvPr/>
        </p:nvGraphicFramePr>
        <p:xfrm>
          <a:off x="533400" y="2116138"/>
          <a:ext cx="8077200" cy="2760662"/>
        </p:xfrm>
        <a:graphic>
          <a:graphicData uri="http://schemas.openxmlformats.org/drawingml/2006/table">
            <a:tbl>
              <a:tblPr/>
              <a:tblGrid>
                <a:gridCol w="8077200"/>
              </a:tblGrid>
              <a:tr h="6273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The Soviet Union in the Cold War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354"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The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government controlled most parts of public life.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Leaders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wanted to spread the communist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ideology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around the world.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Some Soviets spoke out against the government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but were imprisoned or silenced.</a:t>
                      </a:r>
                    </a:p>
                  </a:txBody>
                  <a:tcPr marT="91429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97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457200" y="1506538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The Cold War was really a struggle between </a:t>
            </a:r>
            <a:br>
              <a:rPr lang="en-US" altLang="en-US"/>
            </a:br>
            <a:r>
              <a:rPr lang="en-US" altLang="en-US"/>
              <a:t>two different economic and political systems.</a:t>
            </a:r>
          </a:p>
        </p:txBody>
      </p:sp>
      <p:pic>
        <p:nvPicPr>
          <p:cNvPr id="19459" name="Picture 4" descr="WH-Ch30_S1_ContrastingSystems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7462838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51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4419600" y="1714500"/>
            <a:ext cx="3881438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/>
              <a:t>This meant the government </a:t>
            </a:r>
            <a:r>
              <a:rPr lang="en-US" altLang="en-US" b="0">
                <a:solidFill>
                  <a:srgbClr val="0033CC"/>
                </a:solidFill>
              </a:rPr>
              <a:t>worked to keep communism within its existing boundaries.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/>
              <a:t>It supported any government facing communist invasion.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5400000" flipH="1">
            <a:off x="1333500" y="1333500"/>
            <a:ext cx="2362200" cy="3352800"/>
          </a:xfrm>
          <a:prstGeom prst="upArrowCallout">
            <a:avLst>
              <a:gd name="adj1" fmla="val 22766"/>
              <a:gd name="adj2" fmla="val 19837"/>
              <a:gd name="adj3" fmla="val 13063"/>
              <a:gd name="adj4" fmla="val 82584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914400" y="1905000"/>
            <a:ext cx="23622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/>
              <a:t>During the </a:t>
            </a:r>
            <a:br>
              <a:rPr lang="en-US" altLang="en-US"/>
            </a:br>
            <a:r>
              <a:rPr lang="en-US" altLang="en-US"/>
              <a:t>Cold War, the United States pursued a policy of </a:t>
            </a:r>
            <a:r>
              <a:rPr lang="en-US" altLang="en-US">
                <a:solidFill>
                  <a:srgbClr val="FF0000"/>
                </a:solidFill>
              </a:rPr>
              <a:t>containment.</a:t>
            </a:r>
          </a:p>
        </p:txBody>
      </p:sp>
    </p:spTree>
    <p:extLst>
      <p:ext uri="{BB962C8B-B14F-4D97-AF65-F5344CB8AC3E}">
        <p14:creationId xmlns:p14="http://schemas.microsoft.com/office/powerpoint/2010/main" val="6531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838200" y="1720850"/>
            <a:ext cx="7848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Life in the United States during the Cold War </a:t>
            </a:r>
            <a:br>
              <a:rPr lang="en-US" altLang="en-US"/>
            </a:br>
            <a:r>
              <a:rPr lang="en-US" altLang="en-US"/>
              <a:t>was marked by a fear of both nuclear fallout </a:t>
            </a:r>
            <a:br>
              <a:rPr lang="en-US" altLang="en-US"/>
            </a:br>
            <a:r>
              <a:rPr lang="en-US" altLang="en-US"/>
              <a:t>and communism within.</a:t>
            </a:r>
          </a:p>
        </p:txBody>
      </p:sp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838200" y="3105150"/>
            <a:ext cx="7462838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/>
              <a:t>Many people built bomb shelters in their yards.</a:t>
            </a:r>
          </a:p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/>
              <a:t>Public schools conducted air-raid drills.</a:t>
            </a:r>
          </a:p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/>
              <a:t>Americans also looked for enemies at home. </a:t>
            </a:r>
            <a:br>
              <a:rPr lang="en-US" altLang="en-US" b="0"/>
            </a:br>
            <a:r>
              <a:rPr lang="en-US" altLang="en-US" b="0"/>
              <a:t>They worried there were communists in the United States. </a:t>
            </a:r>
            <a:r>
              <a:rPr lang="en-US" altLang="en-US" b="0">
                <a:solidFill>
                  <a:srgbClr val="0033CC"/>
                </a:solidFill>
              </a:rPr>
              <a:t>This “red scare” led to many </a:t>
            </a:r>
            <a:br>
              <a:rPr lang="en-US" altLang="en-US" b="0">
                <a:solidFill>
                  <a:srgbClr val="0033CC"/>
                </a:solidFill>
              </a:rPr>
            </a:br>
            <a:r>
              <a:rPr lang="en-US" altLang="en-US" b="0">
                <a:solidFill>
                  <a:srgbClr val="0033CC"/>
                </a:solidFill>
              </a:rPr>
              <a:t>false accusations and ruined lives. </a:t>
            </a:r>
          </a:p>
        </p:txBody>
      </p:sp>
    </p:spTree>
    <p:extLst>
      <p:ext uri="{BB962C8B-B14F-4D97-AF65-F5344CB8AC3E}">
        <p14:creationId xmlns:p14="http://schemas.microsoft.com/office/powerpoint/2010/main" val="342263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1216025" y="3536950"/>
            <a:ext cx="7005638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1588"/>
              </a:spcAft>
            </a:pPr>
            <a:r>
              <a:rPr lang="en-US" altLang="en-US" b="0"/>
              <a:t>After World War II ended, the United States and the Soviet Union emerged as </a:t>
            </a:r>
            <a:r>
              <a:rPr lang="en-US" altLang="en-US">
                <a:solidFill>
                  <a:srgbClr val="FF0000"/>
                </a:solidFill>
              </a:rPr>
              <a:t>superpowers.</a:t>
            </a:r>
            <a:r>
              <a:rPr lang="en-US" altLang="en-US" b="0"/>
              <a:t> </a:t>
            </a:r>
          </a:p>
          <a:p>
            <a:pPr eaLnBrk="1" hangingPunct="1">
              <a:spcAft>
                <a:spcPts val="1588"/>
              </a:spcAft>
            </a:pPr>
            <a:r>
              <a:rPr lang="en-US" altLang="en-US" b="0">
                <a:solidFill>
                  <a:srgbClr val="0033CC"/>
                </a:solidFill>
              </a:rPr>
              <a:t>They engaged in a Cold War that involved most of the world for the next 40 years.</a:t>
            </a:r>
          </a:p>
        </p:txBody>
      </p:sp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1216025" y="1736725"/>
            <a:ext cx="700563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/>
              <a:t>What were the military and political consequences of the Cold War in </a:t>
            </a:r>
            <a:br>
              <a:rPr lang="en-US" altLang="en-US" sz="2400"/>
            </a:br>
            <a:r>
              <a:rPr lang="en-US" altLang="en-US" sz="2400"/>
              <a:t>the Soviet Union, Europe, and the United States?</a:t>
            </a:r>
            <a:endParaRPr lang="en-US" altLang="en-US"/>
          </a:p>
        </p:txBody>
      </p:sp>
      <p:pic>
        <p:nvPicPr>
          <p:cNvPr id="8196" name="Picture 15" descr="HSUS09_EQ_logo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8161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713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AutoShape 4"/>
          <p:cNvSpPr>
            <a:spLocks noChangeArrowheads="1"/>
          </p:cNvSpPr>
          <p:nvPr/>
        </p:nvSpPr>
        <p:spPr bwMode="auto">
          <a:xfrm rot="5400000" flipH="1">
            <a:off x="1524000" y="1524000"/>
            <a:ext cx="2057400" cy="4191000"/>
          </a:xfrm>
          <a:prstGeom prst="upArrowCallout">
            <a:avLst>
              <a:gd name="adj1" fmla="val 20843"/>
              <a:gd name="adj2" fmla="val 18875"/>
              <a:gd name="adj3" fmla="val 22174"/>
              <a:gd name="adj4" fmla="val 82877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581025" y="2698750"/>
            <a:ext cx="33051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0"/>
              <a:t>The United States </a:t>
            </a:r>
            <a:br>
              <a:rPr lang="en-US" altLang="en-US" b="0"/>
            </a:br>
            <a:r>
              <a:rPr lang="en-US" altLang="en-US" b="0"/>
              <a:t>led the North Atlantic Treaty Organization (NATO) in democratic Western Europe.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648200" y="2590800"/>
            <a:ext cx="4038600" cy="2057400"/>
            <a:chOff x="4425581" y="1752603"/>
            <a:chExt cx="3880222" cy="2057401"/>
          </a:xfrm>
        </p:grpSpPr>
        <p:sp>
          <p:nvSpPr>
            <p:cNvPr id="199687" name="AutoShape 7"/>
            <p:cNvSpPr>
              <a:spLocks noChangeArrowheads="1"/>
            </p:cNvSpPr>
            <p:nvPr/>
          </p:nvSpPr>
          <p:spPr bwMode="auto">
            <a:xfrm rot="16200000" flipH="1">
              <a:off x="5336991" y="841193"/>
              <a:ext cx="2057401" cy="3880222"/>
            </a:xfrm>
            <a:prstGeom prst="upArrowCallout">
              <a:avLst>
                <a:gd name="adj1" fmla="val 20843"/>
                <a:gd name="adj2" fmla="val 18875"/>
                <a:gd name="adj3" fmla="val 21918"/>
                <a:gd name="adj4" fmla="val 82379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5377333" y="1860553"/>
              <a:ext cx="2708834" cy="1450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b="0"/>
                <a:t>The Soviet Union led the Warsaw Pact in communist Eastern Europe.</a:t>
              </a:r>
            </a:p>
          </p:txBody>
        </p:sp>
      </p:grpSp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838200" y="1495425"/>
            <a:ext cx="74628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After WWII, the United States and the Soviet Union faced off along the Iron Curtain.</a:t>
            </a:r>
          </a:p>
        </p:txBody>
      </p:sp>
      <p:sp>
        <p:nvSpPr>
          <p:cNvPr id="8" name="Text Box 1031"/>
          <p:cNvSpPr txBox="1">
            <a:spLocks noChangeArrowheads="1"/>
          </p:cNvSpPr>
          <p:nvPr/>
        </p:nvSpPr>
        <p:spPr bwMode="auto">
          <a:xfrm>
            <a:off x="457200" y="5029200"/>
            <a:ext cx="8229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0">
                <a:solidFill>
                  <a:srgbClr val="0033CC"/>
                </a:solidFill>
              </a:rPr>
              <a:t>Both sides relied on European alliances: the United States with the West and the Soviet Union with the East.</a:t>
            </a:r>
          </a:p>
        </p:txBody>
      </p:sp>
    </p:spTree>
    <p:extLst>
      <p:ext uri="{BB962C8B-B14F-4D97-AF65-F5344CB8AC3E}">
        <p14:creationId xmlns:p14="http://schemas.microsoft.com/office/powerpoint/2010/main" val="331057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9" name="AutoShape 5"/>
          <p:cNvSpPr>
            <a:spLocks noChangeArrowheads="1"/>
          </p:cNvSpPr>
          <p:nvPr/>
        </p:nvSpPr>
        <p:spPr bwMode="auto">
          <a:xfrm rot="10792560" flipH="1">
            <a:off x="838200" y="1638300"/>
            <a:ext cx="7462838" cy="1562100"/>
          </a:xfrm>
          <a:prstGeom prst="upArrowCallout">
            <a:avLst>
              <a:gd name="adj1" fmla="val 49205"/>
              <a:gd name="adj2" fmla="val 41092"/>
              <a:gd name="adj3" fmla="val 24014"/>
              <a:gd name="adj4" fmla="val 65214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3" name="Text Box 129"/>
          <p:cNvSpPr txBox="1">
            <a:spLocks noChangeArrowheads="1"/>
          </p:cNvSpPr>
          <p:nvPr/>
        </p:nvSpPr>
        <p:spPr bwMode="auto">
          <a:xfrm>
            <a:off x="1135063" y="1719263"/>
            <a:ext cx="6858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/>
              <a:t>The city of Berlin in Germany became a focus of the Cold War.</a:t>
            </a:r>
          </a:p>
        </p:txBody>
      </p:sp>
      <p:sp>
        <p:nvSpPr>
          <p:cNvPr id="200711" name="Text Box 130"/>
          <p:cNvSpPr txBox="1">
            <a:spLocks noChangeArrowheads="1"/>
          </p:cNvSpPr>
          <p:nvPr/>
        </p:nvSpPr>
        <p:spPr bwMode="auto">
          <a:xfrm>
            <a:off x="838200" y="3413125"/>
            <a:ext cx="74676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>
                <a:solidFill>
                  <a:srgbClr val="0033CC"/>
                </a:solidFill>
              </a:rPr>
              <a:t>West Berlin was democratic and East Berlin was communist.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/>
              <a:t>East Germans fled into West Berlin in droves before East Germany built a wall in 1961.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/>
              <a:t>The concrete and barbed wire barrier became a symbol of the Cold War.</a:t>
            </a:r>
          </a:p>
        </p:txBody>
      </p:sp>
    </p:spTree>
    <p:extLst>
      <p:ext uri="{BB962C8B-B14F-4D97-AF65-F5344CB8AC3E}">
        <p14:creationId xmlns:p14="http://schemas.microsoft.com/office/powerpoint/2010/main" val="80186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0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0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0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0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3962400" y="1711325"/>
            <a:ext cx="47244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/>
              <a:t>In 1953, 50,000 workers unsuccessfully stood up to the Soviet Army in East Berlin. 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/>
              <a:t>Hungarian leader Imre Nagy tried to pull his nation out of the Warsaw Pact in 1956. He was executed.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/>
              <a:t>The leader of Czechoslovakia introduced limited democracy there in 1968, but Warsaw Pact troops invaded to end it.</a:t>
            </a:r>
          </a:p>
        </p:txBody>
      </p:sp>
      <p:sp>
        <p:nvSpPr>
          <p:cNvPr id="202758" name="AutoShape 6"/>
          <p:cNvSpPr>
            <a:spLocks noChangeArrowheads="1"/>
          </p:cNvSpPr>
          <p:nvPr/>
        </p:nvSpPr>
        <p:spPr bwMode="auto">
          <a:xfrm rot="5400000" flipH="1">
            <a:off x="647700" y="1638300"/>
            <a:ext cx="2971800" cy="3352800"/>
          </a:xfrm>
          <a:prstGeom prst="upArrowCallout">
            <a:avLst>
              <a:gd name="adj1" fmla="val 22766"/>
              <a:gd name="adj2" fmla="val 19837"/>
              <a:gd name="adj3" fmla="val 13063"/>
              <a:gd name="adj4" fmla="val 82584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5908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/>
              <a:t>As the Soviets extended their domination in Eastern Europe in the 1950s and 1960s, revolts broke out.</a:t>
            </a:r>
          </a:p>
        </p:txBody>
      </p:sp>
    </p:spTree>
    <p:extLst>
      <p:ext uri="{BB962C8B-B14F-4D97-AF65-F5344CB8AC3E}">
        <p14:creationId xmlns:p14="http://schemas.microsoft.com/office/powerpoint/2010/main" val="417040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2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2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2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2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5403850" y="1447800"/>
            <a:ext cx="348615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1588"/>
              </a:spcAft>
            </a:pPr>
            <a:r>
              <a:rPr lang="en-US" altLang="en-US"/>
              <a:t>As the Cold War continued, an arms race began.</a:t>
            </a:r>
          </a:p>
          <a:p>
            <a:pPr eaLnBrk="1" hangingPunct="1">
              <a:spcAft>
                <a:spcPts val="1588"/>
              </a:spcAft>
            </a:pPr>
            <a:r>
              <a:rPr lang="en-US" altLang="en-US" b="0"/>
              <a:t>By 1949, </a:t>
            </a:r>
            <a:r>
              <a:rPr lang="en-US" altLang="en-US" b="0">
                <a:solidFill>
                  <a:srgbClr val="0033CC"/>
                </a:solidFill>
              </a:rPr>
              <a:t>both sides had nuclear weapons,</a:t>
            </a:r>
            <a:r>
              <a:rPr lang="en-US" altLang="en-US" b="0"/>
              <a:t> and by 1953, both had hydrogen bombs.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457200" y="4841875"/>
            <a:ext cx="822960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1588"/>
              </a:spcAft>
            </a:pPr>
            <a:r>
              <a:rPr lang="en-US" altLang="en-US" b="0">
                <a:solidFill>
                  <a:srgbClr val="0033CC"/>
                </a:solidFill>
              </a:rPr>
              <a:t>Each side wanted to deter the other from launching its weapons,</a:t>
            </a:r>
            <a:r>
              <a:rPr lang="en-US" altLang="en-US" b="0"/>
              <a:t> so they pursued a policy of “mutually assured destruction” that kept all of the world’s people afraid.</a:t>
            </a:r>
          </a:p>
        </p:txBody>
      </p:sp>
      <p:pic>
        <p:nvPicPr>
          <p:cNvPr id="12292" name="Picture 6" descr="WH-Ch30_S1_Missi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9088"/>
            <a:ext cx="47244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573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5499100" y="2362200"/>
            <a:ext cx="3352800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1588"/>
              </a:spcAft>
            </a:pPr>
            <a:r>
              <a:rPr lang="en-US" altLang="en-US" b="0"/>
              <a:t>One agreement limited </a:t>
            </a:r>
            <a:r>
              <a:rPr lang="en-US" altLang="en-US">
                <a:solidFill>
                  <a:srgbClr val="FF0000"/>
                </a:solidFill>
              </a:rPr>
              <a:t>anti-ballistic missiles (ABMs).</a:t>
            </a:r>
            <a:r>
              <a:rPr lang="en-US" altLang="en-US" b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Ronald Reagan</a:t>
            </a:r>
            <a:r>
              <a:rPr lang="en-US" altLang="en-US" b="0"/>
              <a:t> supported a “Star Wars” missile defense program that some said went against the treaty.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457200" y="1497013"/>
            <a:ext cx="8229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Despite the Cold War tension, the two sides did meet to discuss limiting nuclear weapons.</a:t>
            </a:r>
          </a:p>
        </p:txBody>
      </p:sp>
      <p:pic>
        <p:nvPicPr>
          <p:cNvPr id="13316" name="Picture 5" descr="WH-Ch30_S1_Arms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01900"/>
            <a:ext cx="480060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46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019800" y="1828800"/>
            <a:ext cx="2667000" cy="3635375"/>
            <a:chOff x="4128" y="1104"/>
            <a:chExt cx="1344" cy="1900"/>
          </a:xfrm>
        </p:grpSpPr>
        <p:sp>
          <p:nvSpPr>
            <p:cNvPr id="14345" name="Rectangle 10"/>
            <p:cNvSpPr>
              <a:spLocks noChangeArrowheads="1"/>
            </p:cNvSpPr>
            <p:nvPr/>
          </p:nvSpPr>
          <p:spPr bwMode="auto">
            <a:xfrm>
              <a:off x="4128" y="1104"/>
              <a:ext cx="1344" cy="1872"/>
            </a:xfrm>
            <a:prstGeom prst="rect">
              <a:avLst/>
            </a:prstGeom>
            <a:gradFill rotWithShape="0">
              <a:gsLst>
                <a:gs pos="0">
                  <a:srgbClr val="FED273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46" name="Text Box 11"/>
            <p:cNvSpPr txBox="1">
              <a:spLocks noChangeArrowheads="1"/>
            </p:cNvSpPr>
            <p:nvPr/>
          </p:nvSpPr>
          <p:spPr bwMode="auto">
            <a:xfrm>
              <a:off x="4176" y="1147"/>
              <a:ext cx="1248" cy="1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588"/>
                </a:spcAft>
              </a:pPr>
              <a:r>
                <a:rPr lang="en-US" altLang="en-US" b="0">
                  <a:solidFill>
                    <a:srgbClr val="0033CC"/>
                  </a:solidFill>
                </a:rPr>
                <a:t>As the Cold War continued, it went global.</a:t>
              </a:r>
              <a:r>
                <a:rPr lang="en-US" altLang="en-US" b="0"/>
                <a:t> Each side made new alliances.</a:t>
              </a:r>
            </a:p>
            <a:p>
              <a:pPr eaLnBrk="1" hangingPunct="1">
                <a:spcAft>
                  <a:spcPts val="1588"/>
                </a:spcAft>
              </a:pPr>
              <a:r>
                <a:rPr lang="en-US" altLang="en-US" b="0"/>
                <a:t>America put military bases around the globe.</a:t>
              </a:r>
              <a:endParaRPr lang="en-US" alt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238500" y="1828800"/>
            <a:ext cx="2743200" cy="3581400"/>
            <a:chOff x="457200" y="1752600"/>
            <a:chExt cx="2743200" cy="3581400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 rot="5400000" flipH="1">
              <a:off x="38100" y="2171700"/>
              <a:ext cx="3581400" cy="2743200"/>
            </a:xfrm>
            <a:prstGeom prst="upArrowCallout">
              <a:avLst>
                <a:gd name="adj1" fmla="val 27211"/>
                <a:gd name="adj2" fmla="val 24642"/>
                <a:gd name="adj3" fmla="val 14898"/>
                <a:gd name="adj4" fmla="val 76542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44" name="Text Box 5"/>
            <p:cNvSpPr txBox="1">
              <a:spLocks noChangeArrowheads="1"/>
            </p:cNvSpPr>
            <p:nvPr/>
          </p:nvSpPr>
          <p:spPr bwMode="auto">
            <a:xfrm>
              <a:off x="533400" y="1828800"/>
              <a:ext cx="1981200" cy="247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b="0"/>
                <a:t>This era ended in 1979 when the Soviet Union invaded Afghanistan.</a:t>
              </a:r>
            </a:p>
          </p:txBody>
        </p:sp>
      </p:grpSp>
      <p:grpSp>
        <p:nvGrpSpPr>
          <p:cNvPr id="14340" name="Group 10"/>
          <p:cNvGrpSpPr>
            <a:grpSpLocks/>
          </p:cNvGrpSpPr>
          <p:nvPr/>
        </p:nvGrpSpPr>
        <p:grpSpPr bwMode="auto">
          <a:xfrm>
            <a:off x="457200" y="1828800"/>
            <a:ext cx="2743200" cy="3581400"/>
            <a:chOff x="457200" y="1752600"/>
            <a:chExt cx="2743200" cy="3581400"/>
          </a:xfrm>
        </p:grpSpPr>
        <p:sp>
          <p:nvSpPr>
            <p:cNvPr id="193540" name="AutoShape 4"/>
            <p:cNvSpPr>
              <a:spLocks noChangeArrowheads="1"/>
            </p:cNvSpPr>
            <p:nvPr/>
          </p:nvSpPr>
          <p:spPr bwMode="auto">
            <a:xfrm rot="5400000" flipH="1">
              <a:off x="38100" y="2171700"/>
              <a:ext cx="3581400" cy="2743200"/>
            </a:xfrm>
            <a:prstGeom prst="upArrowCallout">
              <a:avLst>
                <a:gd name="adj1" fmla="val 27211"/>
                <a:gd name="adj2" fmla="val 24642"/>
                <a:gd name="adj3" fmla="val 14898"/>
                <a:gd name="adj4" fmla="val 76542"/>
              </a:avLst>
            </a:prstGeom>
            <a:gradFill rotWithShape="1">
              <a:gsLst>
                <a:gs pos="0">
                  <a:srgbClr val="CDCD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42" name="Text Box 5"/>
            <p:cNvSpPr txBox="1">
              <a:spLocks noChangeArrowheads="1"/>
            </p:cNvSpPr>
            <p:nvPr/>
          </p:nvSpPr>
          <p:spPr bwMode="auto">
            <a:xfrm>
              <a:off x="533400" y="1828800"/>
              <a:ext cx="1981200" cy="280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b="0"/>
                <a:t>An era of </a:t>
              </a:r>
              <a:r>
                <a:rPr lang="en-US" altLang="en-US">
                  <a:solidFill>
                    <a:srgbClr val="FF0000"/>
                  </a:solidFill>
                </a:rPr>
                <a:t>détente</a:t>
              </a:r>
              <a:r>
                <a:rPr lang="en-US" altLang="en-US" b="0"/>
                <a:t> occurred during the 1970s due to the arms control agreements.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0511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457200" y="1295400"/>
            <a:ext cx="82296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588"/>
              </a:spcAft>
            </a:pPr>
            <a:r>
              <a:rPr lang="en-US" altLang="en-US"/>
              <a:t>The two superpowers confronted each other indirectly around the world by supporting opposite sides in local conflicts.</a:t>
            </a:r>
          </a:p>
        </p:txBody>
      </p:sp>
      <p:pic>
        <p:nvPicPr>
          <p:cNvPr id="15363" name="Picture 5" descr="WH-Ch30_S1_Superpowers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4763"/>
            <a:ext cx="7462838" cy="36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29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3"/>
          <p:cNvSpPr txBox="1">
            <a:spLocks noChangeArrowheads="1"/>
          </p:cNvSpPr>
          <p:nvPr/>
        </p:nvSpPr>
        <p:spPr bwMode="auto">
          <a:xfrm>
            <a:off x="838200" y="3124200"/>
            <a:ext cx="784860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>
                <a:solidFill>
                  <a:srgbClr val="FF0000"/>
                </a:solidFill>
              </a:rPr>
              <a:t>Fidel Castro</a:t>
            </a:r>
            <a:r>
              <a:rPr lang="en-US" altLang="en-US" b="0"/>
              <a:t> led a revolt against the corrupt dictator there in the 1950s.</a:t>
            </a:r>
            <a:endParaRPr lang="en-US" altLang="en-US" b="0">
              <a:solidFill>
                <a:srgbClr val="0033CC"/>
              </a:solidFill>
            </a:endParaRPr>
          </a:p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>
                <a:solidFill>
                  <a:srgbClr val="0033CC"/>
                </a:solidFill>
              </a:rPr>
              <a:t>Castro took power in 1959, allied with the Soviet Union, </a:t>
            </a:r>
            <a:r>
              <a:rPr lang="en-US" altLang="en-US" b="0"/>
              <a:t>and nationalized businesses.</a:t>
            </a:r>
          </a:p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/>
              <a:t>U.S. president </a:t>
            </a:r>
            <a:r>
              <a:rPr lang="en-US" altLang="en-US">
                <a:solidFill>
                  <a:srgbClr val="FF0000"/>
                </a:solidFill>
              </a:rPr>
              <a:t>John F. Kennedy</a:t>
            </a:r>
            <a:r>
              <a:rPr lang="en-US" altLang="en-US" b="0"/>
              <a:t> wanted to bring down the communist regime and </a:t>
            </a:r>
            <a:r>
              <a:rPr lang="en-US" altLang="en-US" b="0">
                <a:solidFill>
                  <a:srgbClr val="0033CC"/>
                </a:solidFill>
              </a:rPr>
              <a:t>supported the Bay of Pigs invasion, which failed.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10792560" flipH="1">
            <a:off x="455613" y="1828800"/>
            <a:ext cx="8229600" cy="1143000"/>
          </a:xfrm>
          <a:prstGeom prst="upArrowCallout">
            <a:avLst>
              <a:gd name="adj1" fmla="val 56830"/>
              <a:gd name="adj2" fmla="val 45832"/>
              <a:gd name="adj3" fmla="val 23884"/>
              <a:gd name="adj4" fmla="val 5929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88" name="Text Box 129"/>
          <p:cNvSpPr txBox="1">
            <a:spLocks noChangeArrowheads="1"/>
          </p:cNvSpPr>
          <p:nvPr/>
        </p:nvSpPr>
        <p:spPr bwMode="auto">
          <a:xfrm>
            <a:off x="457200" y="1909763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/>
              <a:t>Cuba became a communist nation in the 1950s.</a:t>
            </a:r>
          </a:p>
        </p:txBody>
      </p:sp>
    </p:spTree>
    <p:extLst>
      <p:ext uri="{BB962C8B-B14F-4D97-AF65-F5344CB8AC3E}">
        <p14:creationId xmlns:p14="http://schemas.microsoft.com/office/powerpoint/2010/main" val="1531643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609</Words>
  <Application>Microsoft Office PowerPoint</Application>
  <PresentationFormat>On-screen Show (4:3)</PresentationFormat>
  <Paragraphs>55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Unit 14 Cold War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Marion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14 Cold War</dc:title>
  <dc:creator>shawiakm</dc:creator>
  <cp:lastModifiedBy>shawiakm</cp:lastModifiedBy>
  <cp:revision>1</cp:revision>
  <dcterms:created xsi:type="dcterms:W3CDTF">2014-04-24T14:19:01Z</dcterms:created>
  <dcterms:modified xsi:type="dcterms:W3CDTF">2014-04-24T14:25:21Z</dcterms:modified>
</cp:coreProperties>
</file>