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D62E2-AC3F-4CAC-A13E-930BAA4A6C4D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F4C37-3C7E-4740-8CD6-CD2F756BB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8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02756" indent="-270291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081164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513629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1946095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378560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811026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243491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675957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EF3374-29AE-4247-9EB6-CB2688B6FF95}" type="slidenum">
              <a:rPr lang="en-US" altLang="en-US" sz="1200"/>
              <a:pPr eaLnBrk="1" hangingPunct="1">
                <a:spcBef>
                  <a:spcPct val="0"/>
                </a:spcBef>
              </a:pPr>
              <a:t>2</a:t>
            </a:fld>
            <a:endParaRPr lang="en-US" alt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02756" indent="-270291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081164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513629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1946095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378560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811026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243491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675957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7C4B59-6640-4EB7-B10E-ED6EE813A3A5}" type="slidenum">
              <a:rPr lang="en-US" altLang="en-US" sz="1200"/>
              <a:pPr eaLnBrk="1" hangingPunct="1">
                <a:spcBef>
                  <a:spcPct val="0"/>
                </a:spcBef>
              </a:pPr>
              <a:t>3</a:t>
            </a:fld>
            <a:endParaRPr lang="en-US" alt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FB15AE9-7E2E-4E64-A3A4-A8AD86ED5D53}" type="slidenum">
              <a:rPr lang="en-US" altLang="en-US"/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CA48101-643A-41D0-8129-5AC24EFBACB9}" type="slidenum">
              <a:rPr lang="en-US" altLang="en-US"/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448098" y="4724704"/>
            <a:ext cx="184714" cy="3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5BBCE46-E489-46D9-A7F0-E3BCFA86DEBA}" type="slidenum">
              <a:rPr lang="en-US" altLang="en-US"/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448098" y="4724704"/>
            <a:ext cx="184714" cy="3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9ECE-2EA3-4C51-8B37-E3FF606544D0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D7F16-494D-4852-920D-69A2C9315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79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9ECE-2EA3-4C51-8B37-E3FF606544D0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D7F16-494D-4852-920D-69A2C9315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02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9ECE-2EA3-4C51-8B37-E3FF606544D0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D7F16-494D-4852-920D-69A2C9315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76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9ECE-2EA3-4C51-8B37-E3FF606544D0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D7F16-494D-4852-920D-69A2C9315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1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9ECE-2EA3-4C51-8B37-E3FF606544D0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D7F16-494D-4852-920D-69A2C9315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69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9ECE-2EA3-4C51-8B37-E3FF606544D0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D7F16-494D-4852-920D-69A2C9315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01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9ECE-2EA3-4C51-8B37-E3FF606544D0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D7F16-494D-4852-920D-69A2C9315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3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9ECE-2EA3-4C51-8B37-E3FF606544D0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D7F16-494D-4852-920D-69A2C9315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2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9ECE-2EA3-4C51-8B37-E3FF606544D0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D7F16-494D-4852-920D-69A2C9315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6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9ECE-2EA3-4C51-8B37-E3FF606544D0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D7F16-494D-4852-920D-69A2C9315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9ECE-2EA3-4C51-8B37-E3FF606544D0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D7F16-494D-4852-920D-69A2C9315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79ECE-2EA3-4C51-8B37-E3FF606544D0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D7F16-494D-4852-920D-69A2C9315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3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2 part 3</a:t>
            </a:r>
            <a:br>
              <a:rPr lang="en-US" dirty="0" smtClean="0"/>
            </a:br>
            <a:r>
              <a:rPr lang="en-US" dirty="0" smtClean="0"/>
              <a:t>9-1 The Byzantine Empire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04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"/>
          <p:cNvSpPr>
            <a:spLocks noChangeArrowheads="1"/>
          </p:cNvSpPr>
          <p:nvPr/>
        </p:nvSpPr>
        <p:spPr bwMode="auto">
          <a:xfrm>
            <a:off x="609600" y="2514600"/>
            <a:ext cx="3657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838200" y="1752600"/>
            <a:ext cx="762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Justinian was an </a:t>
            </a:r>
            <a:r>
              <a:rPr lang="en-US" altLang="en-US" b="1">
                <a:solidFill>
                  <a:srgbClr val="FF0000"/>
                </a:solidFill>
              </a:rPr>
              <a:t>autocrat</a:t>
            </a:r>
            <a:r>
              <a:rPr lang="en-US" altLang="en-US" b="1"/>
              <a:t> who ruled with absolute power.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939800" y="2774950"/>
            <a:ext cx="7747000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Times" charset="0"/>
              <a:buChar char="•"/>
            </a:pPr>
            <a:r>
              <a:rPr lang="en-US" altLang="en-US"/>
              <a:t>The emperor was seen as Christ’s co-ruler on earth.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Times" charset="0"/>
              <a:buChar char="•"/>
            </a:pPr>
            <a:r>
              <a:rPr lang="en-US" altLang="en-US"/>
              <a:t>Unlike medieval European monarchs, he combined both spiritual and political power.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Times" charset="0"/>
              <a:buChar char="•"/>
            </a:pPr>
            <a:r>
              <a:rPr lang="en-US" altLang="en-US">
                <a:solidFill>
                  <a:srgbClr val="0033CC"/>
                </a:solidFill>
              </a:rPr>
              <a:t>He was aided by his wife, Empress Theodora, </a:t>
            </a:r>
            <a:br>
              <a:rPr lang="en-US" altLang="en-US">
                <a:solidFill>
                  <a:srgbClr val="0033CC"/>
                </a:solidFill>
              </a:rPr>
            </a:br>
            <a:r>
              <a:rPr lang="en-US" altLang="en-US">
                <a:solidFill>
                  <a:srgbClr val="0033CC"/>
                </a:solidFill>
              </a:rPr>
              <a:t>a ruthless politician and advisor who often ruled </a:t>
            </a:r>
            <a:br>
              <a:rPr lang="en-US" altLang="en-US">
                <a:solidFill>
                  <a:srgbClr val="0033CC"/>
                </a:solidFill>
              </a:rPr>
            </a:br>
            <a:r>
              <a:rPr lang="en-US" altLang="en-US">
                <a:solidFill>
                  <a:srgbClr val="0033CC"/>
                </a:solidFill>
              </a:rPr>
              <a:t>in his absence.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Times" charset="0"/>
              <a:buChar char="•"/>
            </a:pPr>
            <a:endParaRPr lang="en-US" altLang="en-US"/>
          </a:p>
        </p:txBody>
      </p:sp>
      <p:sp>
        <p:nvSpPr>
          <p:cNvPr id="13317" name="Rectangle 10"/>
          <p:cNvSpPr>
            <a:spLocks noChangeArrowheads="1"/>
          </p:cNvSpPr>
          <p:nvPr/>
        </p:nvSpPr>
        <p:spPr bwMode="auto">
          <a:xfrm>
            <a:off x="5608638" y="2444750"/>
            <a:ext cx="184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624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7"/>
          <p:cNvSpPr txBox="1">
            <a:spLocks noChangeArrowheads="1"/>
          </p:cNvSpPr>
          <p:nvPr/>
        </p:nvSpPr>
        <p:spPr bwMode="auto">
          <a:xfrm>
            <a:off x="533400" y="1219200"/>
            <a:ext cx="7848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The Byzantine empire from 527 to 1360.</a:t>
            </a:r>
          </a:p>
        </p:txBody>
      </p:sp>
      <p:pic>
        <p:nvPicPr>
          <p:cNvPr id="14339" name="Picture 5" descr="WH-Ch9_S1_Byzantine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2296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24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2"/>
          <p:cNvSpPr>
            <a:spLocks noChangeArrowheads="1"/>
          </p:cNvSpPr>
          <p:nvPr/>
        </p:nvSpPr>
        <p:spPr bwMode="auto">
          <a:xfrm rot="10794205" flipH="1">
            <a:off x="452438" y="1371600"/>
            <a:ext cx="8229600" cy="1301750"/>
          </a:xfrm>
          <a:prstGeom prst="upArrowCallout">
            <a:avLst>
              <a:gd name="adj1" fmla="val 45659"/>
              <a:gd name="adj2" fmla="val 37522"/>
              <a:gd name="adj3" fmla="val 15616"/>
              <a:gd name="adj4" fmla="val 7016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774700" y="1427163"/>
            <a:ext cx="784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Over time, differences developed between the Byzantine Church and the Church in Rome.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57200" y="2794000"/>
            <a:ext cx="868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The Byzantine emperor appointed the patriarch and rejected the Roman pope’s authority over his appointment.</a:t>
            </a:r>
          </a:p>
        </p:txBody>
      </p:sp>
      <p:sp>
        <p:nvSpPr>
          <p:cNvPr id="444420" name="Text Box 4"/>
          <p:cNvSpPr txBox="1">
            <a:spLocks noChangeArrowheads="1"/>
          </p:cNvSpPr>
          <p:nvPr/>
        </p:nvSpPr>
        <p:spPr bwMode="auto">
          <a:xfrm>
            <a:off x="838200" y="38100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80000"/>
              <a:buFontTx/>
              <a:buChar char="•"/>
            </a:pPr>
            <a:r>
              <a:rPr lang="en-US" altLang="en-US"/>
              <a:t>The Byzantines used Greek as opposed to Latin </a:t>
            </a:r>
            <a:br>
              <a:rPr lang="en-US" altLang="en-US"/>
            </a:br>
            <a:r>
              <a:rPr lang="en-US" altLang="en-US"/>
              <a:t>in the services.</a:t>
            </a:r>
          </a:p>
        </p:txBody>
      </p:sp>
      <p:sp>
        <p:nvSpPr>
          <p:cNvPr id="444422" name="Text Box 6"/>
          <p:cNvSpPr txBox="1">
            <a:spLocks noChangeArrowheads="1"/>
          </p:cNvSpPr>
          <p:nvPr/>
        </p:nvSpPr>
        <p:spPr bwMode="auto">
          <a:xfrm>
            <a:off x="838200" y="4724400"/>
            <a:ext cx="5105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80000"/>
              <a:buFontTx/>
              <a:buChar char="•"/>
            </a:pPr>
            <a:r>
              <a:rPr lang="en-US" altLang="en-US"/>
              <a:t>Byzantine clergy could marry.</a:t>
            </a:r>
          </a:p>
        </p:txBody>
      </p:sp>
    </p:spTree>
    <p:extLst>
      <p:ext uri="{BB962C8B-B14F-4D97-AF65-F5344CB8AC3E}">
        <p14:creationId xmlns:p14="http://schemas.microsoft.com/office/powerpoint/2010/main" val="2870955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44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44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4444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1423988"/>
            <a:ext cx="86868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b="1"/>
              <a:t>Over time these differences grew into a </a:t>
            </a:r>
            <a:br>
              <a:rPr lang="en-US" altLang="en-US" b="1"/>
            </a:br>
            <a:r>
              <a:rPr lang="en-US" altLang="en-US" b="1">
                <a:solidFill>
                  <a:srgbClr val="FF0000"/>
                </a:solidFill>
              </a:rPr>
              <a:t>Great Schism, </a:t>
            </a:r>
            <a:r>
              <a:rPr lang="en-US" altLang="en-US" b="1"/>
              <a:t>a split</a:t>
            </a:r>
            <a:r>
              <a:rPr lang="en-US" altLang="en-US" b="1">
                <a:solidFill>
                  <a:srgbClr val="FF0000"/>
                </a:solidFill>
              </a:rPr>
              <a:t> </a:t>
            </a:r>
            <a:r>
              <a:rPr lang="en-US" altLang="en-US" b="1"/>
              <a:t>between the two churches. 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38200" y="2454275"/>
            <a:ext cx="7467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80000"/>
              <a:buFontTx/>
              <a:buChar char="•"/>
            </a:pPr>
            <a:r>
              <a:rPr lang="en-US" altLang="en-US"/>
              <a:t>In the 700s, a Byzantine emperor outlawed the use of icons, which are holy images of saints or Jesus. This set off a religious battle with Rome.  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57200" y="51816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The church divided into rival religions, the Eastern or Greek Orthodox Church and the Roman Catholic Church.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38200" y="3627438"/>
            <a:ext cx="74676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80000"/>
              <a:buFontTx/>
              <a:buChar char="•"/>
            </a:pPr>
            <a:r>
              <a:rPr lang="en-US" altLang="en-US"/>
              <a:t>In 1054 the split hit the breaking point over additional issues. The pope and the patriarch excommunicated each other.</a:t>
            </a:r>
          </a:p>
        </p:txBody>
      </p:sp>
    </p:spTree>
    <p:extLst>
      <p:ext uri="{BB962C8B-B14F-4D97-AF65-F5344CB8AC3E}">
        <p14:creationId xmlns:p14="http://schemas.microsoft.com/office/powerpoint/2010/main" val="75808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9"/>
          <p:cNvSpPr>
            <a:spLocks noChangeArrowheads="1"/>
          </p:cNvSpPr>
          <p:nvPr/>
        </p:nvSpPr>
        <p:spPr bwMode="auto">
          <a:xfrm rot="5400000" flipH="1">
            <a:off x="1219200" y="990600"/>
            <a:ext cx="1981200" cy="3505200"/>
          </a:xfrm>
          <a:prstGeom prst="upArrowCallout">
            <a:avLst>
              <a:gd name="adj1" fmla="val 20843"/>
              <a:gd name="adj2" fmla="val 18875"/>
              <a:gd name="adj3" fmla="val 22590"/>
              <a:gd name="adj4" fmla="val 7835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371475" y="2171700"/>
            <a:ext cx="2743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558800" y="1854200"/>
            <a:ext cx="27178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b="1"/>
              <a:t>The Byzantine    empire was in decline even before the Great Schism.</a:t>
            </a:r>
            <a:endParaRPr lang="en-US" altLang="en-US"/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4343400" y="1638300"/>
            <a:ext cx="45720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80000"/>
              <a:buFontTx/>
              <a:buChar char="•"/>
            </a:pPr>
            <a:r>
              <a:rPr lang="en-US" altLang="en-US"/>
              <a:t>In Europe local lords grew </a:t>
            </a:r>
            <a:br>
              <a:rPr lang="en-US" altLang="en-US"/>
            </a:br>
            <a:r>
              <a:rPr lang="en-US" altLang="en-US"/>
              <a:t>in power; the Normans took control of southern Italy.</a:t>
            </a:r>
          </a:p>
          <a:p>
            <a:pPr eaLnBrk="1" hangingPunct="1">
              <a:spcBef>
                <a:spcPct val="50000"/>
              </a:spcBef>
              <a:buSzPct val="80000"/>
              <a:buFontTx/>
              <a:buChar char="•"/>
            </a:pPr>
            <a:r>
              <a:rPr lang="en-US" altLang="en-US"/>
              <a:t>The Seljuk Turks were threatening Byzantine trade routes and territories.</a:t>
            </a:r>
          </a:p>
        </p:txBody>
      </p:sp>
      <p:sp>
        <p:nvSpPr>
          <p:cNvPr id="443396" name="Text Box 4"/>
          <p:cNvSpPr txBox="1">
            <a:spLocks noChangeArrowheads="1"/>
          </p:cNvSpPr>
          <p:nvPr/>
        </p:nvSpPr>
        <p:spPr bwMode="auto">
          <a:xfrm>
            <a:off x="457200" y="44196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After Crusaders plundered Constantinople in the 1260s the empire never recovered.</a:t>
            </a:r>
          </a:p>
        </p:txBody>
      </p:sp>
    </p:spTree>
    <p:extLst>
      <p:ext uri="{BB962C8B-B14F-4D97-AF65-F5344CB8AC3E}">
        <p14:creationId xmlns:p14="http://schemas.microsoft.com/office/powerpoint/2010/main" val="2614313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43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43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build="p"/>
      <p:bldP spid="4433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9"/>
          <p:cNvSpPr>
            <a:spLocks noChangeArrowheads="1"/>
          </p:cNvSpPr>
          <p:nvPr/>
        </p:nvSpPr>
        <p:spPr bwMode="auto">
          <a:xfrm rot="5400000" flipH="1">
            <a:off x="914400" y="1676400"/>
            <a:ext cx="3124200" cy="3276600"/>
          </a:xfrm>
          <a:prstGeom prst="upArrowCallout">
            <a:avLst>
              <a:gd name="adj1" fmla="val 20843"/>
              <a:gd name="adj2" fmla="val 18875"/>
              <a:gd name="adj3" fmla="val 15625"/>
              <a:gd name="adj4" fmla="val 7654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09600" y="2171700"/>
            <a:ext cx="2743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962025" y="1924050"/>
            <a:ext cx="22860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/>
              <a:t>Constantinople was in foreign hands for 57  years. When the emperor regained the city, its power was broken.</a:t>
            </a:r>
          </a:p>
        </p:txBody>
      </p:sp>
      <p:sp>
        <p:nvSpPr>
          <p:cNvPr id="447493" name="Text Box 5"/>
          <p:cNvSpPr txBox="1">
            <a:spLocks noChangeArrowheads="1"/>
          </p:cNvSpPr>
          <p:nvPr/>
        </p:nvSpPr>
        <p:spPr bwMode="auto">
          <a:xfrm>
            <a:off x="4279900" y="1628775"/>
            <a:ext cx="44069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80000"/>
              <a:buFontTx/>
              <a:buChar char="•"/>
            </a:pPr>
            <a:r>
              <a:rPr lang="en-US" altLang="en-US"/>
              <a:t>Venetians took over Byzantine trade routes </a:t>
            </a:r>
            <a:br>
              <a:rPr lang="en-US" altLang="en-US"/>
            </a:br>
            <a:r>
              <a:rPr lang="en-US" altLang="en-US"/>
              <a:t>to the East.</a:t>
            </a:r>
          </a:p>
          <a:p>
            <a:pPr eaLnBrk="1" hangingPunct="1">
              <a:spcBef>
                <a:spcPct val="50000"/>
              </a:spcBef>
              <a:buSzPct val="80000"/>
              <a:buFontTx/>
              <a:buChar char="•"/>
            </a:pPr>
            <a:r>
              <a:rPr lang="en-US" altLang="en-US"/>
              <a:t>In 1453 the Ottoman </a:t>
            </a:r>
            <a:br>
              <a:rPr lang="en-US" altLang="en-US"/>
            </a:br>
            <a:r>
              <a:rPr lang="en-US" altLang="en-US"/>
              <a:t>Turks laid siege to Constantinople. The emperor died as the city was taken. </a:t>
            </a:r>
          </a:p>
          <a:p>
            <a:pPr eaLnBrk="1" hangingPunct="1">
              <a:spcBef>
                <a:spcPct val="50000"/>
              </a:spcBef>
              <a:buSzPct val="80000"/>
              <a:buFontTx/>
              <a:buChar char="•"/>
            </a:pPr>
            <a:r>
              <a:rPr lang="en-US" altLang="en-US"/>
              <a:t>Mehmet II renamed the city Istanbul and made it the capital of the Ottoman empire.</a:t>
            </a:r>
          </a:p>
        </p:txBody>
      </p:sp>
    </p:spTree>
    <p:extLst>
      <p:ext uri="{BB962C8B-B14F-4D97-AF65-F5344CB8AC3E}">
        <p14:creationId xmlns:p14="http://schemas.microsoft.com/office/powerpoint/2010/main" val="1960866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7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7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7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47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47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47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838200" y="1752600"/>
            <a:ext cx="74374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The Byzantines influenced later cultures.</a:t>
            </a:r>
            <a:endParaRPr lang="en-US" altLang="en-US"/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838200" y="2438400"/>
            <a:ext cx="7696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80000"/>
              <a:buFontTx/>
              <a:buChar char="•"/>
            </a:pPr>
            <a:r>
              <a:rPr lang="en-US" altLang="en-US"/>
              <a:t>Byzantine art influenced Western styles.</a:t>
            </a:r>
          </a:p>
          <a:p>
            <a:pPr eaLnBrk="1" hangingPunct="1">
              <a:spcBef>
                <a:spcPct val="50000"/>
              </a:spcBef>
              <a:buSzPct val="80000"/>
              <a:buFontTx/>
              <a:buChar char="•"/>
            </a:pPr>
            <a:r>
              <a:rPr lang="en-US" altLang="en-US"/>
              <a:t>Byzantine scholars preserved many Greek and historical works and took them to the West, where they would influence the Renaissance.</a:t>
            </a:r>
          </a:p>
          <a:p>
            <a:pPr eaLnBrk="1" hangingPunct="1">
              <a:spcBef>
                <a:spcPct val="50000"/>
              </a:spcBef>
              <a:buSzPct val="80000"/>
              <a:buFontTx/>
              <a:buChar char="•"/>
            </a:pPr>
            <a:r>
              <a:rPr lang="en-US" altLang="en-US"/>
              <a:t>For centuries, Justinian’s Code has influenced European law.  </a:t>
            </a:r>
          </a:p>
        </p:txBody>
      </p:sp>
    </p:spTree>
    <p:extLst>
      <p:ext uri="{BB962C8B-B14F-4D97-AF65-F5344CB8AC3E}">
        <p14:creationId xmlns:p14="http://schemas.microsoft.com/office/powerpoint/2010/main" val="3807526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838200" y="1752600"/>
            <a:ext cx="7467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8925" indent="-288925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/>
              <a:t>Understand why Constantinople became known as the “New Rome.”</a:t>
            </a:r>
          </a:p>
          <a:p>
            <a:pPr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/>
              <a:t>Summarize the ways in which the Byzantine empire flourished under Justinian.</a:t>
            </a:r>
          </a:p>
          <a:p>
            <a:pPr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/>
              <a:t>Analyze how Christianity in the Byzantine empire differed from Christianity in the West.</a:t>
            </a:r>
          </a:p>
          <a:p>
            <a:pPr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/>
              <a:t>Explain why the Byzantine empire collapsed, and examine the empire’s lasting heritage.</a:t>
            </a:r>
          </a:p>
        </p:txBody>
      </p:sp>
      <p:sp>
        <p:nvSpPr>
          <p:cNvPr id="4099" name="Rectangle 14"/>
          <p:cNvSpPr>
            <a:spLocks noChangeArrowheads="1"/>
          </p:cNvSpPr>
          <p:nvPr/>
        </p:nvSpPr>
        <p:spPr bwMode="auto">
          <a:xfrm>
            <a:off x="1685925" y="4594225"/>
            <a:ext cx="18415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4100" name="Rectangle 20"/>
          <p:cNvSpPr>
            <a:spLocks noChangeArrowheads="1"/>
          </p:cNvSpPr>
          <p:nvPr/>
        </p:nvSpPr>
        <p:spPr bwMode="auto">
          <a:xfrm>
            <a:off x="457200" y="11430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2400" b="1" u="sng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4089634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457200" y="1143000"/>
            <a:ext cx="7850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  <a:endParaRPr lang="en-US" altLang="en-US" sz="2400" b="1"/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838200" y="1752600"/>
            <a:ext cx="754538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Constantinople</a:t>
            </a:r>
            <a:r>
              <a:rPr lang="en-US" altLang="en-US" b="1"/>
              <a:t> – </a:t>
            </a:r>
            <a:r>
              <a:rPr lang="en-US" altLang="en-US"/>
              <a:t>formerly Byzantium; capital </a:t>
            </a:r>
            <a:br>
              <a:rPr lang="en-US" altLang="en-US"/>
            </a:br>
            <a:r>
              <a:rPr lang="en-US" altLang="en-US"/>
              <a:t>of the eastern Roman empire </a:t>
            </a:r>
            <a:r>
              <a:rPr lang="en-US" altLang="en-US" b="1"/>
              <a:t> </a:t>
            </a:r>
            <a:r>
              <a:rPr lang="en-US" altLang="en-US">
                <a:cs typeface="Arial" charset="0"/>
              </a:rPr>
              <a:t> </a:t>
            </a:r>
            <a:endParaRPr lang="en-US" altLang="en-US" b="1">
              <a:cs typeface="Arial" charset="0"/>
            </a:endParaRP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  <a:cs typeface="Arial" charset="0"/>
              </a:rPr>
              <a:t>Justinian</a:t>
            </a:r>
            <a:r>
              <a:rPr lang="en-US" altLang="en-US" b="1">
                <a:cs typeface="Arial" charset="0"/>
              </a:rPr>
              <a:t> </a:t>
            </a:r>
            <a:r>
              <a:rPr lang="en-US" altLang="en-US" b="1"/>
              <a:t>–</a:t>
            </a:r>
            <a:r>
              <a:rPr lang="en-US" altLang="en-US">
                <a:cs typeface="Arial" charset="0"/>
              </a:rPr>
              <a:t> </a:t>
            </a:r>
            <a:r>
              <a:rPr lang="en-US" altLang="en-US"/>
              <a:t>emperor of the Byzantine empire from 527 to 565, he rebuilt Constantinople and made reforms to the law</a:t>
            </a:r>
            <a:endParaRPr lang="en-US" altLang="en-US">
              <a:cs typeface="Arial" charset="0"/>
            </a:endParaRP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  <a:cs typeface="Arial" charset="0"/>
              </a:rPr>
              <a:t>Justinian’s Code</a:t>
            </a:r>
            <a:r>
              <a:rPr lang="en-US" altLang="en-US" b="1">
                <a:cs typeface="Arial" charset="0"/>
              </a:rPr>
              <a:t> </a:t>
            </a:r>
            <a:r>
              <a:rPr lang="en-US" altLang="en-US" b="1"/>
              <a:t>–</a:t>
            </a:r>
            <a:r>
              <a:rPr lang="en-US" altLang="en-US" b="1">
                <a:cs typeface="Arial" charset="0"/>
              </a:rPr>
              <a:t> </a:t>
            </a:r>
            <a:r>
              <a:rPr lang="en-US" altLang="en-US">
                <a:cs typeface="Arial" charset="0"/>
              </a:rPr>
              <a:t>The </a:t>
            </a:r>
            <a:r>
              <a:rPr lang="en-US" altLang="en-US" i="1"/>
              <a:t>Corpus Juris Civilis,</a:t>
            </a:r>
            <a:r>
              <a:rPr lang="en-US" altLang="en-US"/>
              <a:t> </a:t>
            </a:r>
            <a:br>
              <a:rPr lang="en-US" altLang="en-US"/>
            </a:br>
            <a:r>
              <a:rPr lang="en-US" altLang="en-US"/>
              <a:t>or “Body of Civil Law”; a comprehensive collection of Roman legal writings assembled by Justinian</a:t>
            </a:r>
          </a:p>
          <a:p>
            <a:pPr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  <a:cs typeface="Arial" charset="0"/>
              </a:rPr>
              <a:t>autocrat</a:t>
            </a:r>
            <a:r>
              <a:rPr lang="en-US" altLang="en-US" b="1">
                <a:cs typeface="Arial" charset="0"/>
              </a:rPr>
              <a:t> </a:t>
            </a:r>
            <a:r>
              <a:rPr lang="en-US" altLang="en-US" b="1"/>
              <a:t>–</a:t>
            </a:r>
            <a:r>
              <a:rPr lang="en-US" altLang="en-US"/>
              <a:t> a </a:t>
            </a:r>
            <a:r>
              <a:rPr lang="en-US" altLang="en-US">
                <a:cs typeface="Arial" charset="0"/>
              </a:rPr>
              <a:t>sole ruler with absolute power</a:t>
            </a:r>
          </a:p>
        </p:txBody>
      </p:sp>
    </p:spTree>
    <p:extLst>
      <p:ext uri="{BB962C8B-B14F-4D97-AF65-F5344CB8AC3E}">
        <p14:creationId xmlns:p14="http://schemas.microsoft.com/office/powerpoint/2010/main" val="822916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455613" y="1143000"/>
            <a:ext cx="7850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  <a:r>
              <a:rPr lang="en-US" altLang="en-US" sz="2400" b="1"/>
              <a:t> </a:t>
            </a:r>
            <a:r>
              <a:rPr lang="en-US" altLang="en-US" sz="1800"/>
              <a:t>(continued)</a:t>
            </a:r>
            <a:r>
              <a:rPr lang="en-US" altLang="en-US" sz="2400" b="1"/>
              <a:t> </a:t>
            </a:r>
          </a:p>
        </p:txBody>
      </p:sp>
      <p:sp>
        <p:nvSpPr>
          <p:cNvPr id="6147" name="Rectangle 13"/>
          <p:cNvSpPr>
            <a:spLocks noChangeArrowheads="1"/>
          </p:cNvSpPr>
          <p:nvPr/>
        </p:nvSpPr>
        <p:spPr bwMode="auto">
          <a:xfrm>
            <a:off x="838200" y="1752600"/>
            <a:ext cx="7848600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Theodora</a:t>
            </a:r>
            <a:r>
              <a:rPr lang="en-US" altLang="en-US" b="1"/>
              <a:t> – </a:t>
            </a:r>
            <a:r>
              <a:rPr lang="en-US" altLang="en-US"/>
              <a:t>empress of the Byzantine empire, Justinian’s wife, and a fearless and powerful co-ruler  </a:t>
            </a:r>
            <a:r>
              <a:rPr lang="en-US" altLang="en-US" b="1"/>
              <a:t> </a:t>
            </a:r>
            <a:r>
              <a:rPr lang="en-US" altLang="en-US">
                <a:cs typeface="Arial" charset="0"/>
              </a:rPr>
              <a:t> </a:t>
            </a:r>
            <a:endParaRPr lang="en-US" altLang="en-US" b="1">
              <a:cs typeface="Arial" charset="0"/>
            </a:endParaRP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  <a:cs typeface="Arial" charset="0"/>
              </a:rPr>
              <a:t>patriarch</a:t>
            </a:r>
            <a:r>
              <a:rPr lang="en-US" altLang="en-US" b="1">
                <a:cs typeface="Arial" charset="0"/>
              </a:rPr>
              <a:t> </a:t>
            </a:r>
            <a:r>
              <a:rPr lang="en-US" altLang="en-US" b="1"/>
              <a:t>–</a:t>
            </a:r>
            <a:r>
              <a:rPr lang="en-US" altLang="en-US">
                <a:cs typeface="Arial" charset="0"/>
              </a:rPr>
              <a:t> </a:t>
            </a:r>
            <a:r>
              <a:rPr lang="en-US" altLang="en-US"/>
              <a:t>in the Byzantine and Roman empires,</a:t>
            </a:r>
            <a:r>
              <a:rPr lang="en-US" altLang="en-US">
                <a:latin typeface="Times New Roman" pitchFamily="18" charset="0"/>
              </a:rPr>
              <a:t> </a:t>
            </a:r>
            <a:r>
              <a:rPr lang="en-US" altLang="en-US">
                <a:cs typeface="Arial" charset="0"/>
              </a:rPr>
              <a:t>the highest church official in a major city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  <a:cs typeface="Arial" charset="0"/>
              </a:rPr>
              <a:t>icon</a:t>
            </a:r>
            <a:r>
              <a:rPr lang="en-US" altLang="en-US" b="1">
                <a:cs typeface="Arial" charset="0"/>
              </a:rPr>
              <a:t> </a:t>
            </a:r>
            <a:r>
              <a:rPr lang="en-US" altLang="en-US" b="1"/>
              <a:t>–</a:t>
            </a:r>
            <a:r>
              <a:rPr lang="en-US" altLang="en-US" b="1">
                <a:cs typeface="Arial" charset="0"/>
              </a:rPr>
              <a:t> </a:t>
            </a:r>
            <a:r>
              <a:rPr lang="en-US" altLang="en-US"/>
              <a:t>holy image of Christ, the Virgin Mary, or a saint venerated in the Eastern Orthodox Church</a:t>
            </a:r>
            <a:endParaRPr lang="en-US" altLang="en-US">
              <a:cs typeface="Arial" charset="0"/>
            </a:endParaRP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  <a:cs typeface="Arial" charset="0"/>
              </a:rPr>
              <a:t>Great Schism</a:t>
            </a:r>
            <a:r>
              <a:rPr lang="en-US" altLang="en-US" b="1">
                <a:cs typeface="Arial" charset="0"/>
              </a:rPr>
              <a:t> </a:t>
            </a:r>
            <a:r>
              <a:rPr lang="en-US" altLang="en-US" b="1"/>
              <a:t>–</a:t>
            </a:r>
            <a:r>
              <a:rPr lang="en-US" altLang="en-US"/>
              <a:t> the official split between the Roman Catholic and the Byzantine churches</a:t>
            </a:r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06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9"/>
          <p:cNvSpPr>
            <a:spLocks noChangeArrowheads="1"/>
          </p:cNvSpPr>
          <p:nvPr/>
        </p:nvSpPr>
        <p:spPr bwMode="auto">
          <a:xfrm>
            <a:off x="4800600" y="2819400"/>
            <a:ext cx="38862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SzPct val="80000"/>
              <a:buFont typeface="Times" charset="0"/>
              <a:buChar char="•"/>
            </a:pPr>
            <a:r>
              <a:rPr lang="en-US" altLang="en-US"/>
              <a:t>Constantine expanded the city, with new defenses and magnificent buildings. </a:t>
            </a:r>
          </a:p>
        </p:txBody>
      </p:sp>
      <p:sp>
        <p:nvSpPr>
          <p:cNvPr id="8195" name="Text Box 16"/>
          <p:cNvSpPr txBox="1">
            <a:spLocks noChangeArrowheads="1"/>
          </p:cNvSpPr>
          <p:nvPr/>
        </p:nvSpPr>
        <p:spPr bwMode="auto">
          <a:xfrm>
            <a:off x="838200" y="2819400"/>
            <a:ext cx="3962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SzPct val="80000"/>
              <a:buFont typeface="Times" charset="0"/>
              <a:buChar char="•"/>
            </a:pPr>
            <a:r>
              <a:rPr lang="en-US" altLang="en-US"/>
              <a:t>It had an excellent harbor and sat at a crossroad of trade between Asia and Europe.</a:t>
            </a:r>
          </a:p>
        </p:txBody>
      </p:sp>
      <p:sp>
        <p:nvSpPr>
          <p:cNvPr id="8196" name="Text Box 18"/>
          <p:cNvSpPr txBox="1">
            <a:spLocks noChangeArrowheads="1"/>
          </p:cNvSpPr>
          <p:nvPr/>
        </p:nvSpPr>
        <p:spPr bwMode="auto">
          <a:xfrm>
            <a:off x="457200" y="1419225"/>
            <a:ext cx="8229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Emperor Constantine made Byzantium the center of the eastern Roman empire, a “New Rome,” and renamed it </a:t>
            </a:r>
            <a:r>
              <a:rPr lang="en-US" altLang="en-US" b="1">
                <a:solidFill>
                  <a:srgbClr val="FF0000"/>
                </a:solidFill>
              </a:rPr>
              <a:t>Constantinople.</a:t>
            </a:r>
            <a:endParaRPr lang="en-US" altLang="en-US" b="1"/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457200" y="4876800"/>
            <a:ext cx="8229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33CC"/>
                </a:solidFill>
              </a:rPr>
              <a:t>A blend of ancient Greek, Roman, and Christian influences, it remained powerful and wealthy long after the fall of Rome.</a:t>
            </a:r>
          </a:p>
        </p:txBody>
      </p:sp>
    </p:spTree>
    <p:extLst>
      <p:ext uri="{BB962C8B-B14F-4D97-AF65-F5344CB8AC3E}">
        <p14:creationId xmlns:p14="http://schemas.microsoft.com/office/powerpoint/2010/main" val="1082129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9"/>
          <p:cNvSpPr>
            <a:spLocks noChangeArrowheads="1"/>
          </p:cNvSpPr>
          <p:nvPr/>
        </p:nvSpPr>
        <p:spPr bwMode="auto">
          <a:xfrm>
            <a:off x="752475" y="1419225"/>
            <a:ext cx="7620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b="1"/>
              <a:t>Constantinople reached its peak under the Emperor </a:t>
            </a:r>
            <a:r>
              <a:rPr lang="en-US" altLang="en-US" b="1">
                <a:solidFill>
                  <a:srgbClr val="FF0000"/>
                </a:solidFill>
              </a:rPr>
              <a:t>Justinian,</a:t>
            </a:r>
            <a:r>
              <a:rPr lang="en-US" altLang="en-US" b="1"/>
              <a:t> who ruled from 527 to 565.</a:t>
            </a:r>
            <a:endParaRPr lang="en-US" alt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38200" y="2314575"/>
            <a:ext cx="746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>
                <a:solidFill>
                  <a:srgbClr val="0033CC"/>
                </a:solidFill>
              </a:rPr>
              <a:t>The eastern Roman empire was renamed the Byzantine empire. </a:t>
            </a:r>
          </a:p>
        </p:txBody>
      </p:sp>
      <p:sp>
        <p:nvSpPr>
          <p:cNvPr id="9220" name="Rectangle 29"/>
          <p:cNvSpPr>
            <a:spLocks noChangeArrowheads="1"/>
          </p:cNvSpPr>
          <p:nvPr/>
        </p:nvSpPr>
        <p:spPr bwMode="auto">
          <a:xfrm>
            <a:off x="906463" y="3505200"/>
            <a:ext cx="7496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70000"/>
              </a:spcBef>
              <a:buSzPct val="80000"/>
              <a:buFontTx/>
              <a:buChar char="•"/>
            </a:pPr>
            <a:r>
              <a:rPr lang="en-US" altLang="en-US"/>
              <a:t>Justinian’s armies retook many lands in North Africa and southern Europe.</a:t>
            </a:r>
          </a:p>
        </p:txBody>
      </p:sp>
      <p:sp>
        <p:nvSpPr>
          <p:cNvPr id="9221" name="Text Box 22"/>
          <p:cNvSpPr txBox="1">
            <a:spLocks noChangeArrowheads="1"/>
          </p:cNvSpPr>
          <p:nvPr/>
        </p:nvSpPr>
        <p:spPr bwMode="auto">
          <a:xfrm>
            <a:off x="906463" y="4705350"/>
            <a:ext cx="73993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tabLst>
                <a:tab pos="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70000"/>
              </a:spcBef>
              <a:buSzPct val="80000"/>
              <a:buFontTx/>
              <a:buChar char="•"/>
            </a:pPr>
            <a:r>
              <a:rPr lang="en-US" altLang="en-US"/>
              <a:t>Following fire and riots in 532, he rebuilt Constantinople.</a:t>
            </a:r>
          </a:p>
        </p:txBody>
      </p:sp>
    </p:spTree>
    <p:extLst>
      <p:ext uri="{BB962C8B-B14F-4D97-AF65-F5344CB8AC3E}">
        <p14:creationId xmlns:p14="http://schemas.microsoft.com/office/powerpoint/2010/main" val="1552348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WH-Ch9_S1_HagiaSoph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7363"/>
            <a:ext cx="50292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753100" y="1638300"/>
            <a:ext cx="30480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Among Justinian’s personal triumphs was the completion of Hagia Sophia, or </a:t>
            </a:r>
            <a:r>
              <a:rPr lang="en-US" altLang="en-US">
                <a:ea typeface="ヒラギノ角ゴ Pro W3" charset="-128"/>
              </a:rPr>
              <a:t>“H</a:t>
            </a:r>
            <a:r>
              <a:rPr lang="en-US" altLang="en-US"/>
              <a:t>oly Wisdom.”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Under the Ottomans the church became a mosque. It is now a museum.</a:t>
            </a:r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40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1"/>
          <p:cNvSpPr>
            <a:spLocks noChangeArrowheads="1"/>
          </p:cNvSpPr>
          <p:nvPr/>
        </p:nvSpPr>
        <p:spPr bwMode="auto">
          <a:xfrm rot="5400000" flipH="1">
            <a:off x="1638300" y="571500"/>
            <a:ext cx="2286000" cy="4648200"/>
          </a:xfrm>
          <a:prstGeom prst="upArrowCallout">
            <a:avLst>
              <a:gd name="adj1" fmla="val 20843"/>
              <a:gd name="adj2" fmla="val 18875"/>
              <a:gd name="adj3" fmla="val 19128"/>
              <a:gd name="adj4" fmla="val 8528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58800" y="1851025"/>
            <a:ext cx="38100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Justinian’s compilation of Roman law into the </a:t>
            </a:r>
            <a:r>
              <a:rPr lang="en-US" altLang="en-US" b="1" i="1"/>
              <a:t>Corpus Juris Civilis, </a:t>
            </a:r>
            <a:r>
              <a:rPr lang="en-US" altLang="en-US" b="1"/>
              <a:t>or “Body of Civil Law,” was one of his most lasting legacies.</a:t>
            </a:r>
          </a:p>
        </p:txBody>
      </p:sp>
      <p:sp>
        <p:nvSpPr>
          <p:cNvPr id="441348" name="Text Box 4"/>
          <p:cNvSpPr txBox="1">
            <a:spLocks noChangeArrowheads="1"/>
          </p:cNvSpPr>
          <p:nvPr/>
        </p:nvSpPr>
        <p:spPr bwMode="auto">
          <a:xfrm>
            <a:off x="5181600" y="1638300"/>
            <a:ext cx="3657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80000"/>
              <a:buFontTx/>
              <a:buChar char="•"/>
            </a:pPr>
            <a:r>
              <a:rPr lang="en-US" altLang="en-US"/>
              <a:t>Known as </a:t>
            </a:r>
            <a:r>
              <a:rPr lang="en-US" altLang="en-US" b="1">
                <a:solidFill>
                  <a:srgbClr val="FF0000"/>
                </a:solidFill>
              </a:rPr>
              <a:t>Justinian’s</a:t>
            </a:r>
            <a:br>
              <a:rPr lang="en-US" altLang="en-US" b="1">
                <a:solidFill>
                  <a:srgbClr val="FF0000"/>
                </a:solidFill>
              </a:rPr>
            </a:br>
            <a:r>
              <a:rPr lang="en-US" altLang="en-US" b="1">
                <a:solidFill>
                  <a:srgbClr val="FF0000"/>
                </a:solidFill>
              </a:rPr>
              <a:t>Code, </a:t>
            </a:r>
            <a:r>
              <a:rPr lang="en-US" altLang="en-US"/>
              <a:t>it</a:t>
            </a:r>
            <a:r>
              <a:rPr lang="en-US" altLang="en-US">
                <a:solidFill>
                  <a:srgbClr val="0000FF"/>
                </a:solidFill>
              </a:rPr>
              <a:t> </a:t>
            </a:r>
            <a:r>
              <a:rPr lang="en-US" altLang="en-US"/>
              <a:t>became a handbook on Roman law for legal scholars.</a:t>
            </a:r>
          </a:p>
        </p:txBody>
      </p:sp>
      <p:sp>
        <p:nvSpPr>
          <p:cNvPr id="441349" name="Text Box 5"/>
          <p:cNvSpPr txBox="1">
            <a:spLocks noChangeArrowheads="1"/>
          </p:cNvSpPr>
          <p:nvPr/>
        </p:nvSpPr>
        <p:spPr bwMode="auto">
          <a:xfrm>
            <a:off x="5181600" y="3200400"/>
            <a:ext cx="3276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80000"/>
              <a:buFontTx/>
              <a:buChar char="•"/>
            </a:pPr>
            <a:r>
              <a:rPr lang="en-US" altLang="en-US"/>
              <a:t>By 1100 European rulers were modeling their</a:t>
            </a:r>
            <a:br>
              <a:rPr lang="en-US" altLang="en-US"/>
            </a:br>
            <a:r>
              <a:rPr lang="en-US" altLang="en-US"/>
              <a:t>laws on his code.</a:t>
            </a:r>
          </a:p>
        </p:txBody>
      </p:sp>
      <p:sp>
        <p:nvSpPr>
          <p:cNvPr id="441350" name="Text Box 6"/>
          <p:cNvSpPr txBox="1">
            <a:spLocks noChangeArrowheads="1"/>
          </p:cNvSpPr>
          <p:nvPr/>
        </p:nvSpPr>
        <p:spPr bwMode="auto">
          <a:xfrm>
            <a:off x="457200" y="50292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Centuries later, modern legal scholars used Justinian’s Code as a basis for creating international law.</a:t>
            </a:r>
          </a:p>
        </p:txBody>
      </p:sp>
    </p:spTree>
    <p:extLst>
      <p:ext uri="{BB962C8B-B14F-4D97-AF65-F5344CB8AC3E}">
        <p14:creationId xmlns:p14="http://schemas.microsoft.com/office/powerpoint/2010/main" val="520599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1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1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1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41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41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41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38200" y="14224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cs typeface="Arial" charset="0"/>
              </a:rPr>
              <a:t>The Byzantine empire had a centralized government and a strong military.</a:t>
            </a:r>
            <a:endParaRPr lang="en-US" altLang="en-US">
              <a:cs typeface="Arial" charset="0"/>
            </a:endParaRP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838200" y="2438400"/>
            <a:ext cx="678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80000"/>
              <a:buFontTx/>
              <a:buChar char="•"/>
            </a:pPr>
            <a:r>
              <a:rPr lang="en-US" altLang="en-US"/>
              <a:t>The emperor strictly controlled the prosperous economy.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838200" y="3276600"/>
            <a:ext cx="693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80000"/>
              <a:buFontTx/>
              <a:buChar char="•"/>
            </a:pPr>
            <a:r>
              <a:rPr lang="en-US" altLang="en-US"/>
              <a:t>Byzantine gold coins circulated from China </a:t>
            </a:r>
            <a:br>
              <a:rPr lang="en-US" altLang="en-US"/>
            </a:br>
            <a:r>
              <a:rPr lang="en-US" altLang="en-US"/>
              <a:t>to England.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838200" y="4191000"/>
            <a:ext cx="723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80000"/>
              <a:buFontTx/>
              <a:buChar char="•"/>
            </a:pPr>
            <a:r>
              <a:rPr lang="en-US" altLang="en-US"/>
              <a:t>The powerful military and a well-fortified capital turned away invaders. </a:t>
            </a:r>
          </a:p>
        </p:txBody>
      </p:sp>
    </p:spTree>
    <p:extLst>
      <p:ext uri="{BB962C8B-B14F-4D97-AF65-F5344CB8AC3E}">
        <p14:creationId xmlns:p14="http://schemas.microsoft.com/office/powerpoint/2010/main" val="4201313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662</Words>
  <Application>Microsoft Office PowerPoint</Application>
  <PresentationFormat>On-screen Show (4:3)</PresentationFormat>
  <Paragraphs>64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Unit 2 part 3 9-1 The Byzantine Empire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Marion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part 3 9-1 The Byzantine Empire</dc:title>
  <dc:creator>shawiakm</dc:creator>
  <cp:lastModifiedBy>shawiakm</cp:lastModifiedBy>
  <cp:revision>1</cp:revision>
  <dcterms:created xsi:type="dcterms:W3CDTF">2013-09-10T15:38:28Z</dcterms:created>
  <dcterms:modified xsi:type="dcterms:W3CDTF">2013-09-10T15:40:40Z</dcterms:modified>
</cp:coreProperties>
</file>