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8" r:id="rId2"/>
  </p:sldMasterIdLst>
  <p:sldIdLst>
    <p:sldId id="257" r:id="rId3"/>
    <p:sldId id="259" r:id="rId4"/>
    <p:sldId id="261" r:id="rId5"/>
    <p:sldId id="268" r:id="rId6"/>
    <p:sldId id="269" r:id="rId7"/>
    <p:sldId id="273" r:id="rId8"/>
    <p:sldId id="275" r:id="rId9"/>
    <p:sldId id="361" r:id="rId10"/>
    <p:sldId id="362" r:id="rId11"/>
    <p:sldId id="363" r:id="rId12"/>
    <p:sldId id="365" r:id="rId13"/>
    <p:sldId id="326" r:id="rId14"/>
    <p:sldId id="3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CCFF"/>
    <a:srgbClr val="CC9900"/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13AFD-96BD-4281-9C7C-5E8BA0DCE80F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2A82-40FE-4DA6-A940-F346DFB8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97742-8ADF-41FD-8A5F-20BB82A0AE39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4514C-35D3-41BD-BE37-E94229EB7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C4300-644B-4090-841B-B69021685F29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EAF90-748D-4BAE-8B06-620494283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92CBD-E55A-467D-A921-110DF1282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6FA6-9F7C-4291-B78B-0BD6267698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64B-ADAD-4223-928D-C27CC5832DC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614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24422-32B8-45E9-95CC-C1A15D8A21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10CF5-02A5-49A5-A96A-A1F499A276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01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AA4EF-6BA0-4933-B7C0-A5E9A4436B7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DFE71-5062-45AA-A43A-8A5F651FFA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10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D34A0-A9EA-4460-911F-144215F5A6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ADC75-5029-4C61-BE36-84EB6161E6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41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70F09-D140-4003-A77A-46979B4036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5787E-40DD-4D16-96E2-4C0E948310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601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A6B92-E214-49CC-8805-E2A9C8D25EF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199E9-9ABA-489A-B655-8EBBA5AAE6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1652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02F8F-29E0-4768-A9D2-C3C078E283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7C2C8-71CF-4360-AA34-290D22CD37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06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F7A32-2B8E-49E3-9FA4-3A232C415432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991B6-7DD1-416D-ACA7-576FF5C62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690CD-34F8-45BE-8192-D69254C5986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29EB9-8181-4CCC-89A3-AAAF99B0B4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6196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6A681-1EC9-4E11-B26A-E24164A9B2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25489-4F4D-4E7E-A17C-D73048B08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67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8EDB5-46EE-4BD6-92EC-3731B0F237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A267E-893A-4488-A312-34095B00BF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9315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6F72-AA1E-4B47-8D82-1AB9864FDE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120CB-1CFD-4DDA-B00B-50D6250E90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358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14F3-9F8A-4E7C-95D5-5698ED8331C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24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E2104-E957-4058-AABF-E308CCF1CA88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4341-52AD-442F-AB69-BF0C6A58A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B5AD6-D14E-41AC-8BB1-6436CCB4065E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D4C4D-2607-4EDD-A89E-BA55E53AC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BCD02-A480-4260-8757-3436C580FF77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EDC35-A067-4E72-9598-360013421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C89D3-9AC2-48A2-BCF1-C3AFB9F93947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178C-A8BD-42D8-B066-090BD1314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85F4B-89B5-4F23-A57D-97DE815B6BCE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A7CB4-CF0E-4336-B108-AEFA58C1F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ACF1D-CB7C-4743-8F10-7CCC59325782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118B8-C776-45CE-ACE3-51779B4CB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37635-53C4-489C-B80B-A7ACA627D0F7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4A391-6315-40D6-9DBE-5AEFD1F77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FA3897-D30F-458A-9835-E081A049C7C9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52C56C-F982-46B0-99A0-5D2020F0B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B37077-49FA-48BC-95CB-7A7AEB316F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51E308-E28C-4955-9AA3-95176DC4A01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34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klandscapes.com/images/maps/greece_south_annotated.jpg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7200" dirty="0" smtClean="0"/>
              <a:t>Unit 2-1</a:t>
            </a:r>
            <a:endParaRPr lang="en-US" sz="7200" dirty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525963"/>
          </a:xfrm>
        </p:spPr>
        <p:txBody>
          <a:bodyPr/>
          <a:lstStyle/>
          <a:p>
            <a:r>
              <a:rPr lang="en-US" sz="4800" dirty="0" smtClean="0"/>
              <a:t>How </a:t>
            </a:r>
            <a:r>
              <a:rPr lang="en-US" sz="4800" dirty="0"/>
              <a:t>did the government and philosophies of the Greek city-states influence the development of Rome and its preservation throughout the scope of the Byzantine </a:t>
            </a:r>
            <a:r>
              <a:rPr lang="en-US" sz="4800" dirty="0" smtClean="0"/>
              <a:t>Empire?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581400" y="0"/>
            <a:ext cx="5534891" cy="6781799"/>
          </a:xfrm>
        </p:spPr>
        <p:txBody>
          <a:bodyPr/>
          <a:lstStyle/>
          <a:p>
            <a:pPr marL="571500" indent="-571500">
              <a:buFont typeface="+mj-lt"/>
              <a:buAutoNum type="romanUcPeriod" startAt="6"/>
            </a:pPr>
            <a:r>
              <a:rPr lang="en-US" sz="3600" dirty="0" smtClean="0"/>
              <a:t>The Persian Wars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sz="3600" dirty="0" smtClean="0"/>
              <a:t>When the Greeks were threatened by Persia all poleis joined together to defeat the Persians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sz="3600" dirty="0" smtClean="0"/>
              <a:t>Athens became the dominant polis after the wars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sz="3600" dirty="0" smtClean="0"/>
              <a:t>Pericles ruled as Athens became a direct democracy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473" y="3962400"/>
            <a:ext cx="883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7"/>
            </a:pPr>
            <a:r>
              <a:rPr lang="en-US" sz="2400" dirty="0" smtClean="0"/>
              <a:t>Greek Philosophy</a:t>
            </a:r>
          </a:p>
          <a:p>
            <a:pPr marL="857250" lvl="1" indent="-400050">
              <a:buFont typeface="+mj-lt"/>
              <a:buAutoNum type="alphaUcPeriod"/>
            </a:pPr>
            <a:r>
              <a:rPr lang="en-US" sz="2400" dirty="0" smtClean="0"/>
              <a:t>Following the Persian wars new thinkers emerged</a:t>
            </a:r>
            <a:endParaRPr lang="en-US" sz="2400" dirty="0"/>
          </a:p>
          <a:p>
            <a:pPr marL="1257300" lvl="2" indent="-342900">
              <a:buFont typeface="+mj-lt"/>
              <a:buAutoNum type="arabicPeriod"/>
            </a:pPr>
            <a:r>
              <a:rPr lang="en-US" sz="2400" dirty="0"/>
              <a:t>Socrates, Plato, and Aristotle sought new explanations for natural </a:t>
            </a:r>
            <a:r>
              <a:rPr lang="en-US" sz="2400" dirty="0" smtClean="0"/>
              <a:t>events</a:t>
            </a:r>
          </a:p>
          <a:p>
            <a:pPr marL="857250" lvl="1" indent="-400050">
              <a:buFont typeface="+mj-lt"/>
              <a:buAutoNum type="alphaUcPeriod"/>
            </a:pPr>
            <a:r>
              <a:rPr lang="en-US" sz="2400" dirty="0" smtClean="0"/>
              <a:t>New forms of art, architecture, and drama questioned traditional values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39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857250" indent="-8572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8"/>
              <a:defRPr/>
            </a:pPr>
            <a:r>
              <a:rPr lang="en-US" sz="4400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 Alexander </a:t>
            </a:r>
            <a:r>
              <a:rPr lang="en-US" sz="44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the Great </a:t>
            </a:r>
            <a:r>
              <a:rPr lang="en-US" sz="4400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&amp; the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en-US" sz="4400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         </a:t>
            </a:r>
            <a:r>
              <a:rPr lang="en-US" sz="44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Spread of Hellenism</a:t>
            </a:r>
          </a:p>
        </p:txBody>
      </p:sp>
    </p:spTree>
    <p:extLst>
      <p:ext uri="{BB962C8B-B14F-4D97-AF65-F5344CB8AC3E}">
        <p14:creationId xmlns:p14="http://schemas.microsoft.com/office/powerpoint/2010/main" val="88250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4648200" cy="6858000"/>
          </a:xfrm>
        </p:spPr>
        <p:txBody>
          <a:bodyPr/>
          <a:lstStyle/>
          <a:p>
            <a:pPr marL="571500" indent="-571500">
              <a:buFont typeface="+mj-lt"/>
              <a:buAutoNum type="alphaUcPeriod"/>
            </a:pPr>
            <a:r>
              <a:rPr lang="en-US" sz="2600" dirty="0" smtClean="0"/>
              <a:t>Alexander’s father Phillip conquered all of Greece</a:t>
            </a:r>
          </a:p>
          <a:p>
            <a:pPr marL="571500" indent="-571500">
              <a:buFont typeface="+mj-lt"/>
              <a:buAutoNum type="alphaUcPeriod"/>
            </a:pPr>
            <a:r>
              <a:rPr lang="en-US" sz="2600" dirty="0" smtClean="0"/>
              <a:t>Alexander became king when his father died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Conquered the entire Persian empire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Never lost a battle in 12 years of fighting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Died at age 32 from the </a:t>
            </a:r>
            <a:r>
              <a:rPr lang="en-US" sz="2600" dirty="0" smtClean="0"/>
              <a:t>flu</a:t>
            </a:r>
          </a:p>
          <a:p>
            <a:pPr marL="571500" indent="-571500">
              <a:buFont typeface="+mj-lt"/>
              <a:buAutoNum type="alphaUcPeriod"/>
            </a:pPr>
            <a:r>
              <a:rPr lang="en-US" sz="2600" dirty="0" smtClean="0"/>
              <a:t>Hellenistic Civilization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Blended Greek, Persian, and Egyptian cultures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Many advances in science, math and philosophy  </a:t>
            </a:r>
          </a:p>
          <a:p>
            <a:pPr marL="400050" lvl="1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40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69" name="Rectangle 1"/>
          <p:cNvSpPr>
            <a:spLocks noChangeArrowheads="1"/>
          </p:cNvSpPr>
          <p:nvPr/>
        </p:nvSpPr>
        <p:spPr bwMode="auto">
          <a:xfrm>
            <a:off x="-13855" y="331857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571500" indent="-571500" eaLnBrk="0" hangingPunct="0">
              <a:buFont typeface="+mj-lt"/>
              <a:buAutoNum type="romanUcPeriod"/>
              <a:tabLst>
                <a:tab pos="685800" algn="l"/>
              </a:tabLst>
              <a:defRPr/>
            </a:pPr>
            <a:r>
              <a:rPr lang="en-US" sz="3200" dirty="0">
                <a:latin typeface="Arial" pitchFamily="34" charset="0"/>
                <a:ea typeface="Times New Roman" pitchFamily="18" charset="0"/>
              </a:rPr>
              <a:t>Geography</a:t>
            </a:r>
            <a:endParaRPr lang="en-US" sz="3200" dirty="0">
              <a:latin typeface="Arial" pitchFamily="34" charset="0"/>
            </a:endParaRPr>
          </a:p>
          <a:p>
            <a:pPr marL="971550" lvl="1" indent="-514350" eaLnBrk="0" hangingPunct="0">
              <a:buFont typeface="+mj-lt"/>
              <a:buAutoNum type="alphaUcPeriod"/>
              <a:tabLst>
                <a:tab pos="685800" algn="l"/>
              </a:tabLst>
              <a:defRPr/>
            </a:pPr>
            <a:r>
              <a:rPr lang="en-US" sz="3200" dirty="0">
                <a:latin typeface="Arial" pitchFamily="34" charset="0"/>
                <a:ea typeface="Times New Roman" pitchFamily="18" charset="0"/>
              </a:rPr>
              <a:t>Peninsula and islands with many inlets and bays</a:t>
            </a:r>
            <a:endParaRPr lang="en-US" sz="3200" dirty="0">
              <a:latin typeface="Arial" pitchFamily="34" charset="0"/>
            </a:endParaRPr>
          </a:p>
          <a:p>
            <a:pPr lvl="1" eaLnBrk="0" hangingPunct="0">
              <a:buFontTx/>
              <a:buAutoNum type="alphaUcPeriod"/>
              <a:tabLst>
                <a:tab pos="685800" algn="l"/>
              </a:tabLst>
              <a:defRPr/>
            </a:pPr>
            <a:r>
              <a:rPr lang="en-US" sz="3200" dirty="0" smtClean="0">
                <a:latin typeface="Arial" pitchFamily="34" charset="0"/>
                <a:ea typeface="Times New Roman" pitchFamily="18" charset="0"/>
              </a:rPr>
              <a:t>Rough </a:t>
            </a:r>
            <a:r>
              <a:rPr lang="en-US" sz="3200" dirty="0">
                <a:latin typeface="Arial" pitchFamily="34" charset="0"/>
                <a:ea typeface="Times New Roman" pitchFamily="18" charset="0"/>
              </a:rPr>
              <a:t>mountainous terrain</a:t>
            </a:r>
            <a:endParaRPr lang="en-US" sz="3200" dirty="0">
              <a:latin typeface="Arial" pitchFamily="34" charset="0"/>
            </a:endParaRPr>
          </a:p>
          <a:p>
            <a:pPr marL="1428750" lvl="2" indent="-514350" eaLnBrk="0" hangingPunct="0">
              <a:buFont typeface="+mj-lt"/>
              <a:buAutoNum type="arabicPeriod"/>
              <a:tabLst>
                <a:tab pos="685800" algn="l"/>
              </a:tabLst>
              <a:defRPr/>
            </a:pPr>
            <a:r>
              <a:rPr lang="en-US" sz="3200" dirty="0">
                <a:latin typeface="Arial" pitchFamily="34" charset="0"/>
                <a:ea typeface="Times New Roman" pitchFamily="18" charset="0"/>
              </a:rPr>
              <a:t>Divides Greece into different regions / Prevents political </a:t>
            </a:r>
            <a:r>
              <a:rPr lang="en-US" sz="3200" dirty="0" smtClean="0">
                <a:latin typeface="Arial" pitchFamily="34" charset="0"/>
                <a:ea typeface="Times New Roman" pitchFamily="18" charset="0"/>
              </a:rPr>
              <a:t>unity</a:t>
            </a:r>
          </a:p>
          <a:p>
            <a:pPr marL="1428750" lvl="2" indent="-514350" eaLnBrk="0" hangingPunct="0">
              <a:buFont typeface="+mj-lt"/>
              <a:buAutoNum type="arabicPeriod"/>
              <a:tabLst>
                <a:tab pos="685800" algn="l"/>
              </a:tabLst>
              <a:defRPr/>
            </a:pPr>
            <a:r>
              <a:rPr lang="en-US" sz="3200" dirty="0" smtClean="0">
                <a:latin typeface="Arial" pitchFamily="34" charset="0"/>
              </a:rPr>
              <a:t>Rival City-States Develop </a:t>
            </a:r>
            <a:endParaRPr lang="en-US" sz="320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0" y="3317875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 eaLnBrk="0" hangingPunct="0">
              <a:tabLst>
                <a:tab pos="503238" algn="l"/>
              </a:tabLst>
            </a:pPr>
            <a:r>
              <a:rPr lang="en-US" sz="3200" dirty="0">
                <a:latin typeface="Calibri" pitchFamily="34" charset="0"/>
                <a:cs typeface="Times New Roman" pitchFamily="18" charset="0"/>
              </a:rPr>
              <a:t>II. Minoans Trade in the Mediterranean</a:t>
            </a:r>
            <a:endParaRPr lang="en-US" sz="3200" dirty="0">
              <a:latin typeface="Calibri" pitchFamily="34" charset="0"/>
            </a:endParaRPr>
          </a:p>
          <a:p>
            <a:pPr marL="971550" lvl="1" indent="-514350" eaLnBrk="0" hangingPunct="0">
              <a:buFont typeface="Calibri" pitchFamily="34" charset="0"/>
              <a:buAutoNum type="alphaUcPeriod"/>
              <a:tabLst>
                <a:tab pos="503238" algn="l"/>
              </a:tabLst>
            </a:pPr>
            <a:r>
              <a:rPr lang="en-US" sz="3200" dirty="0">
                <a:latin typeface="Calibri" pitchFamily="34" charset="0"/>
                <a:cs typeface="Times New Roman" pitchFamily="18" charset="0"/>
              </a:rPr>
              <a:t>Minoan civilization emerged on the island of 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Crete</a:t>
            </a:r>
          </a:p>
          <a:p>
            <a:pPr marL="971550" lvl="1" indent="-514350" eaLnBrk="0" hangingPunct="0">
              <a:buFont typeface="Calibri" pitchFamily="34" charset="0"/>
              <a:buAutoNum type="alphaUcPeriod"/>
              <a:tabLst>
                <a:tab pos="503238" algn="l"/>
              </a:tabLst>
            </a:pPr>
            <a:r>
              <a:rPr lang="en-US" sz="3200" dirty="0" smtClean="0">
                <a:latin typeface="Calibri" pitchFamily="34" charset="0"/>
              </a:rPr>
              <a:t>Established </a:t>
            </a:r>
            <a:r>
              <a:rPr lang="en-US" sz="3200" dirty="0">
                <a:latin typeface="Calibri" pitchFamily="34" charset="0"/>
              </a:rPr>
              <a:t>large </a:t>
            </a:r>
            <a:r>
              <a:rPr lang="en-US" sz="3200" dirty="0" smtClean="0">
                <a:latin typeface="Calibri" pitchFamily="34" charset="0"/>
              </a:rPr>
              <a:t>trans-Mediterranean trade network</a:t>
            </a:r>
          </a:p>
          <a:p>
            <a:pPr marL="971550" lvl="1" indent="-514350" eaLnBrk="0" hangingPunct="0">
              <a:buFont typeface="Calibri" pitchFamily="34" charset="0"/>
              <a:buAutoNum type="alphaUcPeriod"/>
              <a:tabLst>
                <a:tab pos="503238" algn="l"/>
              </a:tabLst>
            </a:pPr>
            <a:r>
              <a:rPr lang="en-US" sz="3200" dirty="0" smtClean="0">
                <a:latin typeface="Calibri" pitchFamily="34" charset="0"/>
              </a:rPr>
              <a:t>Was able to acquire large amounts of knowledge through cultural diffusion</a:t>
            </a:r>
            <a:endParaRPr lang="en-US" sz="3200" dirty="0">
              <a:latin typeface="Calibri" pitchFamily="34" charset="0"/>
            </a:endParaRPr>
          </a:p>
          <a:p>
            <a:pPr marL="971550" lvl="1" indent="-514350" eaLnBrk="0" hangingPunct="0">
              <a:buFont typeface="Calibri" pitchFamily="34" charset="0"/>
              <a:buAutoNum type="alphaUcPeriod"/>
              <a:tabLst>
                <a:tab pos="503238" algn="l"/>
              </a:tabLst>
            </a:pPr>
            <a:endParaRPr lang="en-US" sz="3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533400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71550" lvl="1" indent="-514350" eaLnBrk="0" hangingPunct="0">
              <a:tabLst>
                <a:tab pos="503238" algn="l"/>
              </a:tabLst>
            </a:pPr>
            <a:r>
              <a:rPr lang="en-US" sz="3200" dirty="0">
                <a:latin typeface="Calibri" pitchFamily="34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.  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Minoan civilization collapsed after a series of earthquakes and volcanic eruptions</a:t>
            </a:r>
            <a:endParaRPr lang="en-US" sz="3200" dirty="0"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Group 3"/>
          <p:cNvGrpSpPr>
            <a:grpSpLocks/>
          </p:cNvGrpSpPr>
          <p:nvPr/>
        </p:nvGrpSpPr>
        <p:grpSpPr bwMode="auto">
          <a:xfrm>
            <a:off x="1595438" y="2709863"/>
            <a:ext cx="5954712" cy="1417637"/>
            <a:chOff x="0" y="0"/>
            <a:chExt cx="3751" cy="893"/>
          </a:xfrm>
        </p:grpSpPr>
        <p:sp>
          <p:nvSpPr>
            <p:cNvPr id="2662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3751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3672" cy="8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900" b="1">
                  <a:solidFill>
                    <a:srgbClr val="000000"/>
                  </a:solidFill>
                  <a:latin typeface="Geneva"/>
                  <a:hlinkClick r:id="rId2"/>
                </a:rPr>
                <a:t>  </a:t>
              </a:r>
              <a:r>
                <a:rPr lang="en-US" sz="8700" b="1">
                  <a:solidFill>
                    <a:srgbClr val="000000"/>
                  </a:solidFill>
                  <a:latin typeface="Geneva"/>
                </a:rPr>
                <a:t> </a:t>
              </a:r>
              <a:r>
                <a:rPr lang="en-US" sz="900" b="1">
                  <a:solidFill>
                    <a:srgbClr val="000000"/>
                  </a:solidFill>
                  <a:latin typeface="Geneva"/>
                </a:rPr>
                <a:t>                                               </a:t>
              </a:r>
            </a:p>
          </p:txBody>
        </p:sp>
      </p:grp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657600" y="381000"/>
            <a:ext cx="54864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III. The </a:t>
            </a:r>
            <a:r>
              <a:rPr lang="en-US" sz="3200" dirty="0" err="1" smtClean="0">
                <a:cs typeface="Times New Roman" pitchFamily="18" charset="0"/>
              </a:rPr>
              <a:t>Mycenaeans</a:t>
            </a:r>
            <a:endParaRPr lang="en-US" sz="3200" dirty="0"/>
          </a:p>
          <a:p>
            <a:pPr marL="971550" lvl="1" indent="-514350" eaLnBrk="0" hangingPunct="0">
              <a:buFont typeface="Calibri" pitchFamily="34" charset="0"/>
              <a:buAutoNum type="alphaU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Located on the Peloponnesus</a:t>
            </a:r>
            <a:endParaRPr lang="en-US" sz="3200" dirty="0"/>
          </a:p>
          <a:p>
            <a:pPr marL="1428750" lvl="2" indent="-514350" eaLnBrk="0" hangingPunct="0">
              <a:buFont typeface="Calibri" pitchFamily="34" charset="0"/>
              <a:buAutoNum type="arabi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Large cities built on fortified hilltops</a:t>
            </a:r>
            <a:endParaRPr lang="en-US" sz="3200" dirty="0"/>
          </a:p>
          <a:p>
            <a:pPr marL="1428750" lvl="2" indent="-514350" eaLnBrk="0" hangingPunct="0">
              <a:buFont typeface="Calibri" pitchFamily="34" charset="0"/>
              <a:buAutoNum type="arabi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20 </a:t>
            </a:r>
            <a:r>
              <a:rPr lang="en-US" sz="3200" dirty="0" err="1">
                <a:cs typeface="Times New Roman" pitchFamily="18" charset="0"/>
              </a:rPr>
              <a:t>ft</a:t>
            </a:r>
            <a:r>
              <a:rPr lang="en-US" sz="3200" dirty="0">
                <a:cs typeface="Times New Roman" pitchFamily="18" charset="0"/>
              </a:rPr>
              <a:t> thick protective walls</a:t>
            </a:r>
            <a:endParaRPr lang="en-US" sz="3200" dirty="0"/>
          </a:p>
          <a:p>
            <a:pPr marL="1428750" lvl="2" indent="-514350" eaLnBrk="0" hangingPunct="0">
              <a:buFont typeface="Calibri" pitchFamily="34" charset="0"/>
              <a:buAutoNum type="arabi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Traded with Minoan civilization of Crete</a:t>
            </a:r>
            <a:endParaRPr lang="en-US" sz="3200" dirty="0"/>
          </a:p>
          <a:p>
            <a:pPr marL="1885950" lvl="3" indent="-514350" eaLnBrk="0" hangingPunct="0">
              <a:buFont typeface="Calibri" pitchFamily="34" charset="0"/>
              <a:buAutoNum type="alphaL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Adopted Minoan writing system – cultural diffusion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-228600" y="0"/>
            <a:ext cx="93726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lvl="1" eaLnBrk="0" hangingPunct="0"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B</a:t>
            </a:r>
            <a:r>
              <a:rPr lang="en-US" sz="3200" dirty="0" smtClean="0">
                <a:cs typeface="Times New Roman" pitchFamily="18" charset="0"/>
              </a:rPr>
              <a:t>. </a:t>
            </a:r>
            <a:r>
              <a:rPr lang="en-US" sz="3200" dirty="0">
                <a:cs typeface="Times New Roman" pitchFamily="18" charset="0"/>
              </a:rPr>
              <a:t>The Trojan War</a:t>
            </a:r>
            <a:endParaRPr lang="en-US" sz="3200" dirty="0"/>
          </a:p>
          <a:p>
            <a:pPr marL="1428750" lvl="2" indent="-514350" eaLnBrk="0" hangingPunct="0">
              <a:buFont typeface="Calibri" pitchFamily="34" charset="0"/>
              <a:buAutoNum type="arabi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War against rival trading cities</a:t>
            </a:r>
            <a:endParaRPr lang="en-US" sz="3200" dirty="0"/>
          </a:p>
          <a:p>
            <a:pPr marL="1885950" lvl="3" indent="-514350" eaLnBrk="0" hangingPunct="0">
              <a:buFont typeface="Calibri" pitchFamily="34" charset="0"/>
              <a:buAutoNum type="alphaL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The </a:t>
            </a:r>
            <a:r>
              <a:rPr lang="en-US" sz="3200" i="1" dirty="0">
                <a:cs typeface="Times New Roman" pitchFamily="18" charset="0"/>
              </a:rPr>
              <a:t>Iliad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smtClean="0">
                <a:cs typeface="Times New Roman" pitchFamily="18" charset="0"/>
              </a:rPr>
              <a:t>and </a:t>
            </a:r>
            <a:r>
              <a:rPr lang="en-US" sz="3200" i="1" dirty="0" smtClean="0">
                <a:cs typeface="Times New Roman" pitchFamily="18" charset="0"/>
              </a:rPr>
              <a:t>Odyssey </a:t>
            </a:r>
            <a:r>
              <a:rPr lang="en-US" sz="3200" dirty="0" smtClean="0">
                <a:cs typeface="Times New Roman" pitchFamily="18" charset="0"/>
              </a:rPr>
              <a:t>retells </a:t>
            </a:r>
            <a:r>
              <a:rPr lang="en-US" sz="3200" dirty="0">
                <a:cs typeface="Times New Roman" pitchFamily="18" charset="0"/>
              </a:rPr>
              <a:t>a fictionalized version of the events</a:t>
            </a:r>
          </a:p>
          <a:p>
            <a:pPr marL="1885950" lvl="3" indent="-514350" eaLnBrk="0" hangingPunct="0">
              <a:buFont typeface="Calibri" pitchFamily="34" charset="0"/>
              <a:buAutoNum type="alphaLcPeriod"/>
              <a:tabLst>
                <a:tab pos="1050925" algn="l"/>
              </a:tabLst>
            </a:pPr>
            <a:r>
              <a:rPr lang="en-US" sz="3200" dirty="0">
                <a:cs typeface="Times New Roman" pitchFamily="18" charset="0"/>
              </a:rPr>
              <a:t>Last triumph of the Mycenaean's</a:t>
            </a:r>
            <a:r>
              <a:rPr 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225656"/>
            <a:ext cx="8229600" cy="3611562"/>
          </a:xfrm>
        </p:spPr>
        <p:txBody>
          <a:bodyPr/>
          <a:lstStyle/>
          <a:p>
            <a:pPr marL="571500" indent="-571500">
              <a:buFont typeface="+mj-lt"/>
              <a:buAutoNum type="romanUcPeriod" startAt="4"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Rise of City States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the fall of Mycenaean civilization Greece entered a dark age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farming villages slowly emerge into rival city-states (polis).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high point of the city (acropolis) was used to build temples to polytheistic gods.</a:t>
            </a:r>
          </a:p>
        </p:txBody>
      </p:sp>
    </p:spTree>
    <p:extLst>
      <p:ext uri="{BB962C8B-B14F-4D97-AF65-F5344CB8AC3E}">
        <p14:creationId xmlns:p14="http://schemas.microsoft.com/office/powerpoint/2010/main" val="392289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581400"/>
            <a:ext cx="8229600" cy="3001962"/>
          </a:xfrm>
        </p:spPr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Poleis were ruled first by monarchs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Slowly the power shifted to a land owning aristocracy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After a merchant class emerged the government change to an oligarchy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8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-20782"/>
            <a:ext cx="4267200" cy="6878782"/>
          </a:xfrm>
        </p:spPr>
        <p:txBody>
          <a:bodyPr/>
          <a:lstStyle/>
          <a:p>
            <a:pPr marL="571500" indent="-571500">
              <a:buFont typeface="+mj-lt"/>
              <a:buAutoNum type="romanUcPeriod" startAt="5"/>
            </a:pPr>
            <a:r>
              <a:rPr lang="en-US" sz="2800" dirty="0" smtClean="0"/>
              <a:t>Athens &amp; Sparta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Sparta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sz="2800" dirty="0"/>
              <a:t>A warrior society emerged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sz="2800" dirty="0"/>
              <a:t>While men were fighting wars some women became </a:t>
            </a:r>
            <a:r>
              <a:rPr lang="en-US" sz="2800" dirty="0" smtClean="0"/>
              <a:t>powerful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Athens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sz="2800" dirty="0" smtClean="0"/>
              <a:t>Developed into a democratic form of government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sz="2800" dirty="0" smtClean="0"/>
              <a:t>Only males could vote</a:t>
            </a:r>
          </a:p>
          <a:p>
            <a:pPr marL="8001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4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160</TotalTime>
  <Words>388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3_Office Theme</vt:lpstr>
      <vt:lpstr>Unit 2-1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3-1</dc:title>
  <dc:creator>Scott D. Provost`</dc:creator>
  <cp:lastModifiedBy>shawiakm</cp:lastModifiedBy>
  <cp:revision>21</cp:revision>
  <dcterms:created xsi:type="dcterms:W3CDTF">2010-09-28T21:10:12Z</dcterms:created>
  <dcterms:modified xsi:type="dcterms:W3CDTF">2013-09-06T19:36:15Z</dcterms:modified>
</cp:coreProperties>
</file>