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6"/>
  </p:notesMasterIdLst>
  <p:sldIdLst>
    <p:sldId id="315" r:id="rId3"/>
    <p:sldId id="258" r:id="rId4"/>
    <p:sldId id="259" r:id="rId5"/>
    <p:sldId id="261" r:id="rId6"/>
    <p:sldId id="262" r:id="rId7"/>
    <p:sldId id="266" r:id="rId8"/>
    <p:sldId id="274" r:id="rId9"/>
    <p:sldId id="276" r:id="rId10"/>
    <p:sldId id="277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0874-DD14-4CE3-9956-F56DC710BF26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0B3C-F7C0-4792-9285-45C68F3A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E81BCC-0D53-4434-A49B-C64FE4A86BFB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D881-C728-4CF0-B1CE-B6FF7EAC5A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0F95-A7BA-49DA-BD98-50D66887AB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9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9825-FC52-4430-B1D0-9133F2D409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91E2-B022-4ED9-B6A8-3107CCB45C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8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2815-1576-4DB3-9774-8FF4292B41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2507-7175-4264-8B84-9D1D02A00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6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A1EE-C5FA-4F81-B134-439A797180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7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24C6E4-5FF3-42DF-9B87-8C9248039004}" type="datetimeFigureOut">
              <a:rPr lang="en-US" smtClean="0">
                <a:solidFill>
                  <a:srgbClr val="ECE9C6"/>
                </a:solidFill>
              </a:rPr>
              <a:pPr/>
              <a:t>9/5/2013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04780C-7970-4595-B123-1ADFDCFE5A9C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0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1083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4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4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64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1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7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BD65-57A3-4903-BDD3-7F96FF7E87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4F7A-A143-4BF2-AD2C-A0024CC34C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2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27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81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140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368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C1C0-3020-4262-B212-EC0D97A08A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512A-93CA-4095-8B72-39BE50D327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0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B090-44EA-4E8A-8923-385AADFD3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795B-A422-4C21-A38F-5C4BA6A052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2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117B-ACC6-414B-9D58-2D58BFE0CC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B482-232A-4DE4-BE5C-3E9E6CCF64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9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AD2A-DA97-4975-A655-D1CD5EF7AE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F026-F93A-4504-9D72-B27282287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6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A6D2-7F9B-4A40-810D-38615CB76F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4179-529A-4810-A5D6-ACB9EB35E5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3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EBB2-369B-4352-80A6-CC37E5B02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1273-475D-4C0C-B400-F465DBDB7F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CBD6-D67B-4E5D-AF48-218DD8D8B1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703F-87A3-4888-AF20-DD9E3A9B52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29C816-4D19-4EED-A96C-DF2953A3BD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128055-8656-482C-9CC1-1346DFA1C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24C6E4-5FF3-42DF-9B87-8C9248039004}" type="datetimeFigureOut">
              <a:rPr lang="en-US" smtClean="0">
                <a:solidFill>
                  <a:srgbClr val="895D1D"/>
                </a:solidFill>
              </a:rPr>
              <a:pPr/>
              <a:t>9/5/2013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04780C-7970-4595-B123-1ADFDCFE5A9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1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://www.youtube.com/user/historyteachers?blend=1&amp;ob=5#p/u/33/rVE7RqQwyi0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olemiss.edu/orgs/sig/founders/roman.gif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2819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Unit </a:t>
            </a:r>
            <a:r>
              <a:rPr lang="en-US" sz="2800" dirty="0" smtClean="0"/>
              <a:t>2 Essential Question –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the government and philosophies of the Greek city-states influence the development of Rome and its preservation throughout the scope of the Byzantine Empire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56263" cy="1054250"/>
          </a:xfrm>
        </p:spPr>
        <p:txBody>
          <a:bodyPr/>
          <a:lstStyle/>
          <a:p>
            <a:r>
              <a:rPr lang="en-US" dirty="0"/>
              <a:t>Unit 2-2 Notes</a:t>
            </a:r>
            <a:br>
              <a:rPr lang="en-US" dirty="0"/>
            </a:br>
            <a:r>
              <a:rPr lang="en-US" dirty="0"/>
              <a:t>The Roman Republic, Empire and Christianity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ChangeArrowheads="1"/>
          </p:cNvSpPr>
          <p:nvPr/>
        </p:nvSpPr>
        <p:spPr bwMode="auto">
          <a:xfrm>
            <a:off x="0" y="185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7890" name="Picture 4" descr="julius_caes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2286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crass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8838" y="0"/>
            <a:ext cx="32051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pomp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988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8"/>
          <p:cNvSpPr>
            <a:spLocks noGrp="1" noChangeArrowheads="1"/>
          </p:cNvSpPr>
          <p:nvPr>
            <p:ph/>
          </p:nvPr>
        </p:nvSpPr>
        <p:spPr>
          <a:xfrm>
            <a:off x="0" y="4256088"/>
            <a:ext cx="9144000" cy="2308225"/>
          </a:xfrm>
        </p:spPr>
        <p:txBody>
          <a:bodyPr anchor="ctr">
            <a:spAutoFit/>
          </a:bodyPr>
          <a:lstStyle/>
          <a:p>
            <a:pPr marL="514350" indent="-514350" eaLnBrk="1" hangingPunct="1">
              <a:spcBef>
                <a:spcPct val="0"/>
              </a:spcBef>
              <a:buFont typeface="Calibri" pitchFamily="34" charset="0"/>
              <a:buAutoNum type="romanUcPeriod"/>
              <a:tabLst>
                <a:tab pos="685800" algn="l"/>
              </a:tabLst>
            </a:pPr>
            <a:r>
              <a:rPr lang="en-US" sz="2400" smtClean="0">
                <a:cs typeface="Times New Roman" pitchFamily="18" charset="0"/>
              </a:rPr>
              <a:t>The First Triumvirate</a:t>
            </a:r>
            <a:endParaRPr lang="en-US" sz="2400" smtClean="0"/>
          </a:p>
          <a:p>
            <a:pPr marL="914400" lvl="1" indent="-457200" eaLnBrk="1" hangingPunct="1">
              <a:spcBef>
                <a:spcPct val="0"/>
              </a:spcBef>
              <a:buFont typeface="Calibri" pitchFamily="34" charset="0"/>
              <a:buAutoNum type="alphaUcPeriod"/>
              <a:tabLst>
                <a:tab pos="685800" algn="l"/>
              </a:tabLst>
            </a:pPr>
            <a:r>
              <a:rPr lang="en-US" sz="2400" smtClean="0">
                <a:cs typeface="Times New Roman" pitchFamily="18" charset="0"/>
              </a:rPr>
              <a:t>Pompey emerged as the dominate general after Sulla’s death</a:t>
            </a:r>
            <a:endParaRPr lang="en-US" sz="2400" smtClean="0"/>
          </a:p>
          <a:p>
            <a:pPr marL="914400" lvl="1" indent="-457200" eaLnBrk="1" hangingPunct="1">
              <a:spcBef>
                <a:spcPct val="0"/>
              </a:spcBef>
              <a:buFont typeface="Calibri" pitchFamily="34" charset="0"/>
              <a:buAutoNum type="alphaUcPeriod"/>
              <a:tabLst>
                <a:tab pos="685800" algn="l"/>
              </a:tabLst>
            </a:pPr>
            <a:r>
              <a:rPr lang="en-US" sz="2400" smtClean="0">
                <a:cs typeface="Times New Roman" pitchFamily="18" charset="0"/>
              </a:rPr>
              <a:t>Julius Caesar emerged as the dominate politician</a:t>
            </a:r>
            <a:endParaRPr lang="en-US" sz="2400" smtClean="0"/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cs typeface="Times New Roman" pitchFamily="18" charset="0"/>
              </a:rPr>
              <a:t>Caesar was funded by a rich Roman: Crassus</a:t>
            </a:r>
            <a:endParaRPr lang="en-US" smtClean="0"/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cs typeface="Times New Roman" pitchFamily="18" charset="0"/>
              </a:rPr>
              <a:t>The three (Pompey, Caesar, and Crassus) rule Rome as a three member consul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4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3792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 descr="julius_caes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19764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pomp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533400"/>
            <a:ext cx="2628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Grp="1" noChangeArrowheads="1"/>
          </p:cNvSpPr>
          <p:nvPr>
            <p:ph/>
          </p:nvPr>
        </p:nvSpPr>
        <p:spPr>
          <a:xfrm>
            <a:off x="0" y="4119563"/>
            <a:ext cx="9144000" cy="2308225"/>
          </a:xfrm>
        </p:spPr>
        <p:txBody>
          <a:bodyPr anchor="ctr">
            <a:spAutoFit/>
          </a:bodyPr>
          <a:lstStyle/>
          <a:p>
            <a:pPr marL="914400" lvl="1" indent="-457200" eaLnBrk="1" hangingPunct="1">
              <a:spcBef>
                <a:spcPct val="0"/>
              </a:spcBef>
              <a:buFont typeface="Calibri" pitchFamily="34" charset="0"/>
              <a:buAutoNum type="alphaUcPeriod" startAt="3"/>
              <a:tabLst>
                <a:tab pos="1143000" algn="l"/>
              </a:tabLst>
            </a:pPr>
            <a:r>
              <a:rPr lang="en-US" sz="2400" smtClean="0">
                <a:cs typeface="Times New Roman" pitchFamily="18" charset="0"/>
              </a:rPr>
              <a:t>Caesar lacks military experience</a:t>
            </a:r>
            <a:endParaRPr lang="en-US" sz="2400" smtClean="0"/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1143000" algn="l"/>
              </a:tabLst>
            </a:pPr>
            <a:r>
              <a:rPr lang="en-US" smtClean="0">
                <a:cs typeface="Times New Roman" pitchFamily="18" charset="0"/>
              </a:rPr>
              <a:t>Takes Pompey’s army and sets out to conquer Gaul</a:t>
            </a:r>
            <a:endParaRPr lang="en-US" smtClean="0"/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1143000" algn="l"/>
              </a:tabLst>
            </a:pPr>
            <a:r>
              <a:rPr lang="en-US" smtClean="0">
                <a:cs typeface="Times New Roman" pitchFamily="18" charset="0"/>
              </a:rPr>
              <a:t>Crassus died leaving Pompey in control of Rome</a:t>
            </a:r>
            <a:endParaRPr lang="en-US" smtClean="0"/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1143000" algn="l"/>
              </a:tabLst>
            </a:pPr>
            <a:r>
              <a:rPr lang="en-US" smtClean="0">
                <a:cs typeface="Times New Roman" pitchFamily="18" charset="0"/>
              </a:rPr>
              <a:t>Caesar gained popularity winning many victories</a:t>
            </a:r>
            <a:endParaRPr lang="en-US" smtClean="0"/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1143000" algn="l"/>
              </a:tabLst>
            </a:pPr>
            <a:r>
              <a:rPr lang="en-US" smtClean="0">
                <a:cs typeface="Times New Roman" pitchFamily="18" charset="0"/>
              </a:rPr>
              <a:t>Pompey grew jealous / married Caesar’s daughter</a:t>
            </a:r>
            <a:endParaRPr lang="en-US" smtClean="0"/>
          </a:p>
          <a:p>
            <a:pPr marL="1828800" lvl="3" indent="-457200" eaLnBrk="1" hangingPunct="1">
              <a:spcBef>
                <a:spcPct val="0"/>
              </a:spcBef>
              <a:buFont typeface="Calibri" pitchFamily="34" charset="0"/>
              <a:buAutoNum type="alphaLcPeriod"/>
              <a:tabLst>
                <a:tab pos="1143000" algn="l"/>
              </a:tabLst>
            </a:pPr>
            <a:r>
              <a:rPr lang="en-US" sz="2400" smtClean="0">
                <a:cs typeface="Times New Roman" pitchFamily="18" charset="0"/>
              </a:rPr>
              <a:t>Ordered Caesar to disband his army and return to Rome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2458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990600"/>
            <a:ext cx="3581400" cy="3962400"/>
          </a:xfrm>
        </p:spPr>
        <p:txBody>
          <a:bodyPr/>
          <a:lstStyle/>
          <a:p>
            <a:pPr marL="742950" lvl="3" indent="-742950" eaLnBrk="1" hangingPunct="1">
              <a:buFont typeface="Calibri" pitchFamily="34" charset="0"/>
              <a:buAutoNum type="alphaUcPeriod" startAt="4"/>
            </a:pPr>
            <a:r>
              <a:rPr lang="en-US" sz="3600" smtClean="0">
                <a:cs typeface="Times New Roman" pitchFamily="18" charset="0"/>
              </a:rPr>
              <a:t>Caesar refused &amp; crossed the Rubicon River w/ his army and occupied Rome</a:t>
            </a:r>
            <a:endParaRPr lang="en-US" sz="3600" smtClean="0"/>
          </a:p>
          <a:p>
            <a:pPr eaLnBrk="1" hangingPunct="1"/>
            <a:endParaRPr lang="en-US" smtClean="0"/>
          </a:p>
        </p:txBody>
      </p:sp>
      <p:pic>
        <p:nvPicPr>
          <p:cNvPr id="39938" name="Picture 5" descr="ita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5657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rot="835096">
            <a:off x="2859088" y="2162175"/>
            <a:ext cx="3500437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Rubicon River</a:t>
            </a:r>
          </a:p>
        </p:txBody>
      </p:sp>
    </p:spTree>
    <p:extLst>
      <p:ext uri="{BB962C8B-B14F-4D97-AF65-F5344CB8AC3E}">
        <p14:creationId xmlns:p14="http://schemas.microsoft.com/office/powerpoint/2010/main" val="8662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 descr="pomp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08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Cleopatra(Hooper)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6"/>
          <p:cNvSpPr>
            <a:spLocks noGrp="1" noChangeArrowheads="1"/>
          </p:cNvSpPr>
          <p:nvPr>
            <p:ph/>
          </p:nvPr>
        </p:nvSpPr>
        <p:spPr>
          <a:xfrm>
            <a:off x="-1371600" y="3071813"/>
            <a:ext cx="10515600" cy="3786187"/>
          </a:xfrm>
        </p:spPr>
        <p:txBody>
          <a:bodyPr anchor="ctr">
            <a:spAutoFit/>
          </a:bodyPr>
          <a:lstStyle/>
          <a:p>
            <a:pPr marL="2286000" lvl="3" indent="-914400" eaLnBrk="1" hangingPunct="1">
              <a:spcBef>
                <a:spcPct val="0"/>
              </a:spcBef>
              <a:buFont typeface="Calibri" pitchFamily="34" charset="0"/>
              <a:buAutoNum type="alphaUcPeriod" startAt="5"/>
              <a:tabLst>
                <a:tab pos="1143000" algn="l"/>
              </a:tabLst>
            </a:pPr>
            <a:r>
              <a:rPr lang="en-US" sz="4800" smtClean="0">
                <a:solidFill>
                  <a:schemeClr val="bg1"/>
                </a:solidFill>
                <a:cs typeface="Times New Roman" pitchFamily="18" charset="0"/>
              </a:rPr>
              <a:t>Pompey fled to Greece and eventually Egypt. (Egypt was in the middle of a civil war between Cleopatra and her younger brother.)</a:t>
            </a:r>
            <a:endParaRPr lang="en-US" sz="48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aes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244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5" descr="Cleopatra(Hooper)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295400"/>
            <a:ext cx="24384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5"/>
          <p:cNvSpPr>
            <a:spLocks noGrp="1" noChangeArrowheads="1"/>
          </p:cNvSpPr>
          <p:nvPr>
            <p:ph/>
          </p:nvPr>
        </p:nvSpPr>
        <p:spPr>
          <a:xfrm>
            <a:off x="1371600" y="-36513"/>
            <a:ext cx="5257800" cy="6894513"/>
          </a:xfrm>
        </p:spPr>
        <p:txBody>
          <a:bodyPr anchor="ctr">
            <a:spAutoFit/>
          </a:bodyPr>
          <a:lstStyle/>
          <a:p>
            <a:pPr marL="514350" indent="-514350" eaLnBrk="1" hangingPunct="1">
              <a:spcBef>
                <a:spcPct val="0"/>
              </a:spcBef>
              <a:buFont typeface="+mj-lt"/>
              <a:buAutoNum type="romanUcPeriod" startAt="2"/>
              <a:tabLst>
                <a:tab pos="1143000" algn="l"/>
              </a:tabLst>
              <a:defRPr/>
            </a:pPr>
            <a:r>
              <a:rPr lang="en-US" sz="2600" b="1" u="sng" dirty="0" smtClean="0">
                <a:solidFill>
                  <a:schemeClr val="bg1"/>
                </a:solidFill>
                <a:cs typeface="Times New Roman" pitchFamily="18" charset="0"/>
              </a:rPr>
              <a:t>Caesar’s Rise and Fall</a:t>
            </a:r>
            <a:endParaRPr lang="en-US" sz="2600" b="1" u="sng" dirty="0" smtClean="0">
              <a:solidFill>
                <a:schemeClr val="bg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  <a:tabLst>
                <a:tab pos="1143000" algn="l"/>
              </a:tabLst>
              <a:defRPr/>
            </a:pP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Caesar sought a truce with Pompey and traveled to Egypt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+mj-lt"/>
              <a:buAutoNum type="arabicPeriod"/>
              <a:tabLst>
                <a:tab pos="1143000" algn="l"/>
              </a:tabLst>
              <a:defRPr/>
            </a:pP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The younger brother greeted Caesar and gives him Pompey’s head attempting to gain Caesar as an ally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+mj-lt"/>
              <a:buAutoNum type="arabicPeriod"/>
              <a:tabLst>
                <a:tab pos="1143000" algn="l"/>
              </a:tabLst>
              <a:defRPr/>
            </a:pP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Caesar becomes furious – sides with Cleopatra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1828800" lvl="3" indent="-457200" eaLnBrk="1" hangingPunct="1">
              <a:spcBef>
                <a:spcPct val="0"/>
              </a:spcBef>
              <a:buFont typeface="+mj-lt"/>
              <a:buAutoNum type="alphaLcPeriod"/>
              <a:tabLst>
                <a:tab pos="1143000" algn="l"/>
              </a:tabLst>
              <a:defRPr/>
            </a:pP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Stays in Egypt 3 years and has a child with Cleopatra</a:t>
            </a:r>
          </a:p>
          <a:p>
            <a:pPr marL="1257300" lvl="2" indent="-457200" eaLnBrk="1" hangingPunct="1">
              <a:spcBef>
                <a:spcPct val="0"/>
              </a:spcBef>
              <a:buFont typeface="+mj-lt"/>
              <a:buAutoNum type="alphaUcPeriod" startAt="2"/>
              <a:tabLst>
                <a:tab pos="1143000" algn="l"/>
              </a:tabLst>
              <a:defRPr/>
            </a:pP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Returns to Rome with Cleopatra and Child (Already had a wife in Rome)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romanhist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57200"/>
            <a:ext cx="449580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5"/>
          <p:cNvSpPr>
            <a:spLocks noGrp="1" noChangeArrowheads="1"/>
          </p:cNvSpPr>
          <p:nvPr>
            <p:ph/>
          </p:nvPr>
        </p:nvSpPr>
        <p:spPr>
          <a:xfrm>
            <a:off x="-304800" y="1430338"/>
            <a:ext cx="4953000" cy="3540125"/>
          </a:xfrm>
        </p:spPr>
        <p:txBody>
          <a:bodyPr anchor="ctr">
            <a:spAutoFit/>
          </a:bodyPr>
          <a:lstStyle/>
          <a:p>
            <a:pPr marL="971550" lvl="1" indent="-514350" eaLnBrk="1" hangingPunct="1">
              <a:spcBef>
                <a:spcPct val="0"/>
              </a:spcBef>
              <a:buFont typeface="Calibri" pitchFamily="34" charset="0"/>
              <a:buAutoNum type="alphaUcPeriod" startAt="3"/>
              <a:tabLst>
                <a:tab pos="685800" algn="l"/>
              </a:tabLst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Senate appointed Caesar dictator for life</a:t>
            </a:r>
          </a:p>
          <a:p>
            <a:pPr marL="1371600" lvl="2" indent="-51435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2800" smtClean="0">
                <a:solidFill>
                  <a:schemeClr val="bg1"/>
                </a:solidFill>
                <a:cs typeface="Times New Roman" pitchFamily="18" charset="0"/>
              </a:rPr>
              <a:t>Caesar made many reforms that upset the Patricians (Including land reform)</a:t>
            </a:r>
          </a:p>
          <a:p>
            <a:pPr marL="971550" lvl="1" indent="-514350" eaLnBrk="1" hangingPunct="1">
              <a:spcBef>
                <a:spcPct val="0"/>
              </a:spcBef>
              <a:buFont typeface="Calibri" pitchFamily="34" charset="0"/>
              <a:buAutoNum type="alphaUcPeriod" startAt="3"/>
              <a:tabLst>
                <a:tab pos="685800" algn="l"/>
              </a:tabLst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Assassinated on March 15, 44 B.C.</a:t>
            </a: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2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000" smtClean="0">
                <a:latin typeface="Castellar" pitchFamily="18" charset="0"/>
              </a:rPr>
              <a:t>The roman republic at Caesar‘s death</a:t>
            </a:r>
          </a:p>
        </p:txBody>
      </p:sp>
      <p:pic>
        <p:nvPicPr>
          <p:cNvPr id="45058" name="Picture 2" descr="http://www.usu.edu/markdamen/ClasDram/images/12/10map04romanrepubl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1724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0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octavian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0"/>
            <a:ext cx="2336800" cy="3473450"/>
          </a:xfrm>
        </p:spPr>
      </p:pic>
      <p:pic>
        <p:nvPicPr>
          <p:cNvPr id="46082" name="Picture 3" descr="lepid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3622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Marcan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0" y="3795713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romanUcPeriod" startAt="3"/>
              <a:tabLst>
                <a:tab pos="685800" algn="l"/>
              </a:tabLst>
            </a:pPr>
            <a:r>
              <a:rPr lang="en-US" sz="2700">
                <a:solidFill>
                  <a:prstClr val="black"/>
                </a:solidFill>
                <a:cs typeface="Times New Roman" pitchFamily="18" charset="0"/>
              </a:rPr>
              <a:t>The Second Triumvirate</a:t>
            </a:r>
            <a:endParaRPr lang="en-US" sz="2700">
              <a:solidFill>
                <a:prstClr val="black"/>
              </a:solidFill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UcPeriod"/>
              <a:tabLst>
                <a:tab pos="685800" algn="l"/>
              </a:tabLst>
            </a:pPr>
            <a:r>
              <a:rPr lang="en-US" sz="2700">
                <a:solidFill>
                  <a:prstClr val="black"/>
                </a:solidFill>
                <a:cs typeface="Times New Roman" pitchFamily="18" charset="0"/>
              </a:rPr>
              <a:t>Mark Antony, Octavian, and Lepidus vow to avenge Caesar</a:t>
            </a:r>
          </a:p>
          <a:p>
            <a:pPr marL="1428750" lvl="2" indent="-514350" eaLnBrk="0" fontAlgn="base" hangingPunct="0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LcPeriod"/>
              <a:tabLst>
                <a:tab pos="685800" algn="l"/>
              </a:tabLst>
            </a:pPr>
            <a:r>
              <a:rPr lang="en-US" sz="2700">
                <a:solidFill>
                  <a:prstClr val="black"/>
                </a:solidFill>
                <a:cs typeface="Times New Roman" pitchFamily="18" charset="0"/>
              </a:rPr>
              <a:t>Kill more than 100 senators and 2,000 businessmen</a:t>
            </a:r>
            <a:endParaRPr lang="en-US" sz="2700">
              <a:solidFill>
                <a:prstClr val="black"/>
              </a:solidFill>
            </a:endParaRPr>
          </a:p>
          <a:p>
            <a:pPr marL="1428750" lvl="2" indent="-514350" eaLnBrk="0" fontAlgn="base" hangingPunct="0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LcPeriod"/>
              <a:tabLst>
                <a:tab pos="685800" algn="l"/>
              </a:tabLst>
            </a:pPr>
            <a:r>
              <a:rPr lang="en-US" sz="2700">
                <a:solidFill>
                  <a:prstClr val="black"/>
                </a:solidFill>
                <a:cs typeface="Times New Roman" pitchFamily="18" charset="0"/>
              </a:rPr>
              <a:t>Following their revenge the 2</a:t>
            </a:r>
            <a:r>
              <a:rPr lang="en-US" sz="2700" baseline="30000">
                <a:solidFill>
                  <a:prstClr val="black"/>
                </a:solidFill>
                <a:cs typeface="Times New Roman" pitchFamily="18" charset="0"/>
              </a:rPr>
              <a:t>nd</a:t>
            </a:r>
            <a:r>
              <a:rPr lang="en-US" sz="2700">
                <a:solidFill>
                  <a:prstClr val="black"/>
                </a:solidFill>
                <a:cs typeface="Times New Roman" pitchFamily="18" charset="0"/>
              </a:rPr>
              <a:t> Tri. cannot rule jointly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UcPeriod" startAt="2"/>
              <a:tabLst>
                <a:tab pos="685800" algn="l"/>
              </a:tabLst>
            </a:pPr>
            <a:r>
              <a:rPr lang="en-US" sz="2700">
                <a:solidFill>
                  <a:prstClr val="black"/>
                </a:solidFill>
                <a:cs typeface="Times New Roman" pitchFamily="18" charset="0"/>
              </a:rPr>
              <a:t>Octavian defeats Lepidus</a:t>
            </a:r>
            <a:r>
              <a:rPr lang="en-US" sz="270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0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octav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Marcan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5"/>
          <p:cNvSpPr>
            <a:spLocks noGrp="1" noChangeArrowheads="1"/>
          </p:cNvSpPr>
          <p:nvPr>
            <p:ph/>
          </p:nvPr>
        </p:nvSpPr>
        <p:spPr>
          <a:xfrm>
            <a:off x="0" y="3619500"/>
            <a:ext cx="9144000" cy="3048000"/>
          </a:xfrm>
        </p:spPr>
        <p:txBody>
          <a:bodyPr anchor="ctr">
            <a:spAutoFit/>
          </a:bodyPr>
          <a:lstStyle/>
          <a:p>
            <a:pPr marL="914400" lvl="1" indent="-457200" eaLnBrk="1" hangingPunct="1">
              <a:spcBef>
                <a:spcPct val="0"/>
              </a:spcBef>
              <a:buFont typeface="Calibri" pitchFamily="34" charset="0"/>
              <a:buAutoNum type="alphaUcPeriod" startAt="3"/>
              <a:tabLst>
                <a:tab pos="1143000" algn="l"/>
              </a:tabLst>
            </a:pPr>
            <a:r>
              <a:rPr lang="en-US" sz="2400" smtClean="0">
                <a:cs typeface="Times New Roman" pitchFamily="18" charset="0"/>
              </a:rPr>
              <a:t>Mark Antony</a:t>
            </a:r>
            <a:endParaRPr lang="en-US" sz="2400" smtClean="0"/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1143000" algn="l"/>
              </a:tabLst>
            </a:pPr>
            <a:r>
              <a:rPr lang="en-US" smtClean="0">
                <a:cs typeface="Times New Roman" pitchFamily="18" charset="0"/>
              </a:rPr>
              <a:t>Marries Octavian’s sister (Octavia) as a sign of loyalty</a:t>
            </a:r>
            <a:endParaRPr lang="en-US" smtClean="0"/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1143000" algn="l"/>
              </a:tabLst>
            </a:pPr>
            <a:r>
              <a:rPr lang="en-US" smtClean="0">
                <a:cs typeface="Times New Roman" pitchFamily="18" charset="0"/>
              </a:rPr>
              <a:t>Has an affair with Cleopatra divorces Octavia</a:t>
            </a:r>
            <a:endParaRPr lang="en-US" smtClean="0"/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1143000" algn="l"/>
              </a:tabLst>
            </a:pPr>
            <a:r>
              <a:rPr lang="en-US" smtClean="0">
                <a:cs typeface="Times New Roman" pitchFamily="18" charset="0"/>
              </a:rPr>
              <a:t>Octavian defeats Antony at the Battle of Actium</a:t>
            </a:r>
            <a:endParaRPr lang="en-US" smtClean="0"/>
          </a:p>
          <a:p>
            <a:pPr marL="1828800" lvl="3" indent="-457200" eaLnBrk="1" hangingPunct="1">
              <a:spcBef>
                <a:spcPct val="0"/>
              </a:spcBef>
              <a:buFont typeface="Calibri" pitchFamily="34" charset="0"/>
              <a:buAutoNum type="alphaLcPeriod"/>
              <a:tabLst>
                <a:tab pos="1143000" algn="l"/>
              </a:tabLst>
            </a:pPr>
            <a:r>
              <a:rPr lang="en-US" sz="2400" smtClean="0">
                <a:cs typeface="Times New Roman" pitchFamily="18" charset="0"/>
              </a:rPr>
              <a:t>Cleopatra flees in the middle of the battle</a:t>
            </a:r>
            <a:endParaRPr lang="en-US" sz="2400" smtClean="0"/>
          </a:p>
          <a:p>
            <a:pPr marL="1828800" lvl="3" indent="-457200" eaLnBrk="1" hangingPunct="1">
              <a:spcBef>
                <a:spcPct val="0"/>
              </a:spcBef>
              <a:buFont typeface="Calibri" pitchFamily="34" charset="0"/>
              <a:buAutoNum type="alphaLcPeriod"/>
              <a:tabLst>
                <a:tab pos="1143000" algn="l"/>
              </a:tabLst>
            </a:pPr>
            <a:r>
              <a:rPr lang="en-US" sz="2400" smtClean="0">
                <a:cs typeface="Times New Roman" pitchFamily="18" charset="0"/>
              </a:rPr>
              <a:t>Antony abandoned his troops to follow her</a:t>
            </a:r>
            <a:endParaRPr lang="en-US" sz="2400" smtClean="0"/>
          </a:p>
          <a:p>
            <a:pPr marL="1828800" lvl="3" indent="-457200" eaLnBrk="1" hangingPunct="1">
              <a:spcBef>
                <a:spcPct val="0"/>
              </a:spcBef>
              <a:buFont typeface="Calibri" pitchFamily="34" charset="0"/>
              <a:buAutoNum type="alphaLcPeriod"/>
              <a:tabLst>
                <a:tab pos="1143000" algn="l"/>
              </a:tabLst>
            </a:pPr>
            <a:r>
              <a:rPr lang="en-US" sz="2400" smtClean="0">
                <a:cs typeface="Times New Roman" pitchFamily="18" charset="0"/>
              </a:rPr>
              <a:t>Both commit suicide in a Romeo and Juliet scenario</a:t>
            </a:r>
          </a:p>
          <a:p>
            <a:pPr marL="1828800" lvl="3" indent="-457200" eaLnBrk="1" hangingPunct="1">
              <a:spcBef>
                <a:spcPct val="0"/>
              </a:spcBef>
              <a:buFont typeface="Calibri" pitchFamily="34" charset="0"/>
              <a:buAutoNum type="alphaLcPeriod"/>
              <a:tabLst>
                <a:tab pos="1143000" algn="l"/>
              </a:tabLst>
            </a:pPr>
            <a:r>
              <a:rPr lang="en-US" sz="2400" smtClean="0">
                <a:cs typeface="Times New Roman" pitchFamily="18" charset="0"/>
              </a:rPr>
              <a:t>Octavian makes Egypt another province of Rome</a:t>
            </a:r>
            <a:r>
              <a:rPr lang="en-US" sz="2400" smtClean="0"/>
              <a:t> </a:t>
            </a:r>
            <a:endParaRPr lang="en-US" sz="2400" smtClean="0"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TChLCg3h4UtktNy2XXfw7k6Pj1cg4FDTkqJj8X1INEnZJrvHZoIyU_ZMXU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75" y="370681"/>
            <a:ext cx="2481661" cy="24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9" name="Picture 5" descr="Cleopatra(Hooper)Medium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0505" y="-48202"/>
            <a:ext cx="25146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ghtning Bolt 2"/>
          <p:cNvSpPr/>
          <p:nvPr/>
        </p:nvSpPr>
        <p:spPr>
          <a:xfrm>
            <a:off x="2514600" y="0"/>
            <a:ext cx="1219200" cy="3657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208 L 0.16667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augus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43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6"/>
          <p:cNvSpPr>
            <a:spLocks noGrp="1" noChangeArrowheads="1"/>
          </p:cNvSpPr>
          <p:nvPr>
            <p:ph/>
          </p:nvPr>
        </p:nvSpPr>
        <p:spPr>
          <a:xfrm>
            <a:off x="4648200" y="58738"/>
            <a:ext cx="4267200" cy="6494462"/>
          </a:xfrm>
        </p:spPr>
        <p:txBody>
          <a:bodyPr anchor="ctr">
            <a:spAutoFit/>
          </a:bodyPr>
          <a:lstStyle/>
          <a:p>
            <a:pPr marL="514350" indent="-514350" eaLnBrk="1" hangingPunct="1">
              <a:spcBef>
                <a:spcPct val="0"/>
              </a:spcBef>
              <a:buFont typeface="Calibri" pitchFamily="34" charset="0"/>
              <a:buAutoNum type="alphaUcPeriod" startAt="4"/>
              <a:tabLst>
                <a:tab pos="685800" algn="l"/>
              </a:tabLst>
            </a:pPr>
            <a:r>
              <a:rPr lang="en-US" smtClean="0">
                <a:cs typeface="Times New Roman" pitchFamily="18" charset="0"/>
              </a:rPr>
              <a:t>Octavian becomes the First Emperor</a:t>
            </a:r>
            <a:endParaRPr lang="en-US" smtClean="0"/>
          </a:p>
          <a:p>
            <a:pPr marL="971550" lvl="1" indent="-51435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3200" smtClean="0">
                <a:cs typeface="Times New Roman" pitchFamily="18" charset="0"/>
              </a:rPr>
              <a:t>Rules wisely as the “first citizen”</a:t>
            </a:r>
            <a:endParaRPr lang="en-US" sz="3200" smtClean="0"/>
          </a:p>
          <a:p>
            <a:pPr marL="971550" lvl="1" indent="-51435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3200" smtClean="0">
                <a:cs typeface="Times New Roman" pitchFamily="18" charset="0"/>
              </a:rPr>
              <a:t>Given the title of Augutus – “exalted one”</a:t>
            </a:r>
            <a:endParaRPr lang="en-US" sz="3200" smtClean="0"/>
          </a:p>
          <a:p>
            <a:pPr marL="1428750" lvl="2" indent="-514350" eaLnBrk="1" hangingPunct="1">
              <a:spcBef>
                <a:spcPct val="0"/>
              </a:spcBef>
              <a:buFont typeface="Calibri" pitchFamily="34" charset="0"/>
              <a:buAutoNum type="alphaLcPeriod"/>
              <a:tabLst>
                <a:tab pos="685800" algn="l"/>
              </a:tabLst>
            </a:pPr>
            <a:r>
              <a:rPr lang="en-US" sz="3200" smtClean="0">
                <a:cs typeface="Times New Roman" pitchFamily="18" charset="0"/>
              </a:rPr>
              <a:t>Marks the beginning of the empire</a:t>
            </a:r>
          </a:p>
          <a:p>
            <a:pPr marL="514350" indent="-514350" eaLnBrk="1" hangingPunct="1">
              <a:spcBef>
                <a:spcPct val="0"/>
              </a:spcBef>
              <a:buFont typeface="Calibri" pitchFamily="34" charset="0"/>
              <a:buAutoNum type="alphaUcPeriod" startAt="4"/>
              <a:tabLst>
                <a:tab pos="685800" algn="l"/>
              </a:tabLst>
            </a:pPr>
            <a:r>
              <a:rPr lang="en-US" smtClean="0">
                <a:cs typeface="Times New Roman" pitchFamily="18" charset="0"/>
              </a:rPr>
              <a:t>The senate and the assembly still met although powerless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0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4179888"/>
            <a:ext cx="9144000" cy="2676525"/>
          </a:xfrm>
        </p:spPr>
        <p:txBody>
          <a:bodyPr anchor="ctr">
            <a:spAutoFit/>
          </a:bodyPr>
          <a:lstStyle/>
          <a:p>
            <a:pPr marL="514350" indent="-514350" eaLnBrk="1" hangingPunct="1">
              <a:spcBef>
                <a:spcPct val="0"/>
              </a:spcBef>
              <a:buFont typeface="Calibri" pitchFamily="34" charset="0"/>
              <a:buAutoNum type="romanUcPeriod"/>
              <a:tabLst>
                <a:tab pos="685800" algn="l"/>
              </a:tabLst>
            </a:pPr>
            <a:r>
              <a:rPr lang="en-US" sz="2400" smtClean="0">
                <a:solidFill>
                  <a:srgbClr val="FFFFFF"/>
                </a:solidFill>
                <a:cs typeface="Times New Roman" pitchFamily="18" charset="0"/>
              </a:rPr>
              <a:t>Geography</a:t>
            </a:r>
            <a:endParaRPr lang="en-US" sz="2400" smtClean="0">
              <a:solidFill>
                <a:srgbClr val="FFFFFF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Calibri" pitchFamily="34" charset="0"/>
              <a:buAutoNum type="alphaUcPeriod"/>
              <a:tabLst>
                <a:tab pos="685800" algn="l"/>
              </a:tabLst>
            </a:pPr>
            <a:r>
              <a:rPr lang="en-US" smtClean="0">
                <a:solidFill>
                  <a:srgbClr val="FFFFFF"/>
                </a:solidFill>
                <a:cs typeface="Times New Roman" pitchFamily="18" charset="0"/>
              </a:rPr>
              <a:t>Peninsula centrally linking Asia, Africa, and Europe</a:t>
            </a:r>
            <a:endParaRPr lang="en-US" smtClean="0">
              <a:solidFill>
                <a:srgbClr val="FFFFFF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2400" smtClean="0">
                <a:solidFill>
                  <a:srgbClr val="FFFFFF"/>
                </a:solidFill>
                <a:cs typeface="Times New Roman" pitchFamily="18" charset="0"/>
              </a:rPr>
              <a:t>Bordered by the Tyrrhenian Sea (west) Adriatic Sea (east)</a:t>
            </a:r>
            <a:endParaRPr lang="en-US" sz="2400" smtClean="0">
              <a:solidFill>
                <a:srgbClr val="FFFFFF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Calibri" pitchFamily="34" charset="0"/>
              <a:buAutoNum type="alphaUcPeriod"/>
              <a:tabLst>
                <a:tab pos="685800" algn="l"/>
              </a:tabLst>
            </a:pPr>
            <a:r>
              <a:rPr lang="en-US" smtClean="0">
                <a:solidFill>
                  <a:srgbClr val="FFFFFF"/>
                </a:solidFill>
                <a:cs typeface="Times New Roman" pitchFamily="18" charset="0"/>
              </a:rPr>
              <a:t>Mountainous terrain with fertile fields</a:t>
            </a:r>
            <a:endParaRPr lang="en-US" smtClean="0">
              <a:solidFill>
                <a:srgbClr val="FFFFFF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2400" smtClean="0">
                <a:solidFill>
                  <a:srgbClr val="FFFFFF"/>
                </a:solidFill>
                <a:cs typeface="Times New Roman" pitchFamily="18" charset="0"/>
              </a:rPr>
              <a:t>Separated from Europe by the Alps</a:t>
            </a:r>
            <a:endParaRPr lang="en-US" sz="2400" smtClean="0">
              <a:solidFill>
                <a:srgbClr val="FFFFFF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2400" smtClean="0">
                <a:solidFill>
                  <a:srgbClr val="FFFFFF"/>
                </a:solidFill>
                <a:cs typeface="Times New Roman" pitchFamily="18" charset="0"/>
              </a:rPr>
              <a:t>Many passes prevent isolation</a:t>
            </a: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68" y="-152400"/>
            <a:ext cx="45243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3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667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6600" smtClean="0">
                <a:latin typeface="Castellar" pitchFamily="18" charset="0"/>
              </a:rPr>
              <a:t>The rise of christianity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ro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7818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4"/>
          <p:cNvSpPr>
            <a:spLocks noGrp="1" noChangeArrowheads="1"/>
          </p:cNvSpPr>
          <p:nvPr>
            <p:ph/>
          </p:nvPr>
        </p:nvSpPr>
        <p:spPr>
          <a:xfrm>
            <a:off x="381000" y="4238625"/>
            <a:ext cx="8229600" cy="2308225"/>
          </a:xfrm>
        </p:spPr>
        <p:txBody>
          <a:bodyPr anchor="ctr">
            <a:spAutoFit/>
          </a:bodyPr>
          <a:lstStyle/>
          <a:p>
            <a:pPr marL="514350" indent="-514350" eaLnBrk="1" hangingPunct="1">
              <a:spcBef>
                <a:spcPct val="0"/>
              </a:spcBef>
              <a:buFont typeface="Calibri" pitchFamily="34" charset="0"/>
              <a:buAutoNum type="romanUcPeriod"/>
              <a:tabLst>
                <a:tab pos="685800" algn="l"/>
              </a:tabLst>
            </a:pPr>
            <a:r>
              <a:rPr lang="en-US" sz="2400" smtClean="0">
                <a:solidFill>
                  <a:schemeClr val="bg1"/>
                </a:solidFill>
                <a:cs typeface="Times New Roman" pitchFamily="18" charset="0"/>
              </a:rPr>
              <a:t>Rome Controls Judea</a:t>
            </a:r>
            <a:endParaRPr lang="en-US" sz="2400" smtClean="0">
              <a:solidFill>
                <a:schemeClr val="bg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Calibri" pitchFamily="34" charset="0"/>
              <a:buAutoNum type="alphaUcPeriod"/>
              <a:tabLst>
                <a:tab pos="685800" algn="l"/>
              </a:tabLst>
            </a:pPr>
            <a:r>
              <a:rPr lang="en-US" sz="2400" smtClean="0">
                <a:solidFill>
                  <a:schemeClr val="bg1"/>
                </a:solidFill>
                <a:cs typeface="Times New Roman" pitchFamily="18" charset="0"/>
              </a:rPr>
              <a:t>Jewish kingdom came under Roman control in 63 B.C.</a:t>
            </a:r>
            <a:endParaRPr lang="en-US" sz="2400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Allowed to be an independent kingdom</a:t>
            </a:r>
            <a:endParaRPr lang="en-US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A.D. 6 became the Province of Judea</a:t>
            </a:r>
            <a:endParaRPr lang="en-US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Jews believed a Messiah would restore the kingdom of God</a:t>
            </a:r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31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jesus-pantocr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65150"/>
            <a:ext cx="42672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4"/>
          <p:cNvSpPr>
            <a:spLocks noGrp="1" noChangeArrowheads="1"/>
          </p:cNvSpPr>
          <p:nvPr>
            <p:ph/>
          </p:nvPr>
        </p:nvSpPr>
        <p:spPr>
          <a:xfrm>
            <a:off x="-533400" y="-82550"/>
            <a:ext cx="5410200" cy="6986588"/>
          </a:xfrm>
        </p:spPr>
        <p:txBody>
          <a:bodyPr anchor="ctr">
            <a:spAutoFit/>
          </a:bodyPr>
          <a:lstStyle/>
          <a:p>
            <a:pPr marL="971550" lvl="1" indent="-514350" eaLnBrk="1" hangingPunct="1">
              <a:spcBef>
                <a:spcPct val="0"/>
              </a:spcBef>
              <a:buFont typeface="Calibri" pitchFamily="34" charset="0"/>
              <a:buAutoNum type="romanUcPeriod" startAt="2"/>
              <a:tabLst>
                <a:tab pos="1189038" algn="l"/>
              </a:tabLst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Jesus</a:t>
            </a:r>
            <a:endParaRPr lang="en-US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lphaUcPeriod"/>
              <a:tabLst>
                <a:tab pos="1189038" algn="l"/>
              </a:tabLst>
            </a:pPr>
            <a:r>
              <a:rPr lang="en-US" sz="2800" smtClean="0">
                <a:solidFill>
                  <a:schemeClr val="bg1"/>
                </a:solidFill>
                <a:cs typeface="Times New Roman" pitchFamily="18" charset="0"/>
              </a:rPr>
              <a:t>Born a Jew approximately 6-4 B.C.</a:t>
            </a:r>
            <a:endParaRPr lang="en-US" sz="2800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lphaUcPeriod"/>
              <a:tabLst>
                <a:tab pos="1189038" algn="l"/>
              </a:tabLst>
            </a:pPr>
            <a:r>
              <a:rPr lang="en-US" sz="2800" smtClean="0">
                <a:solidFill>
                  <a:schemeClr val="bg1"/>
                </a:solidFill>
                <a:cs typeface="Times New Roman" pitchFamily="18" charset="0"/>
              </a:rPr>
              <a:t>Began a public ministry around the age of 30</a:t>
            </a:r>
            <a:endParaRPr lang="en-US" sz="2800" smtClean="0">
              <a:solidFill>
                <a:schemeClr val="bg1"/>
              </a:solidFill>
            </a:endParaRPr>
          </a:p>
          <a:p>
            <a:pPr marL="1371600" lvl="2" indent="-457200" eaLnBrk="1" hangingPunct="1">
              <a:spcBef>
                <a:spcPct val="0"/>
              </a:spcBef>
              <a:buFont typeface="Calibri" pitchFamily="34" charset="0"/>
              <a:buAutoNum type="alphaUcPeriod"/>
              <a:tabLst>
                <a:tab pos="1189038" algn="l"/>
              </a:tabLst>
            </a:pPr>
            <a:r>
              <a:rPr lang="en-US" sz="2800" smtClean="0">
                <a:solidFill>
                  <a:schemeClr val="bg1"/>
                </a:solidFill>
                <a:cs typeface="Times New Roman" pitchFamily="18" charset="0"/>
              </a:rPr>
              <a:t>Preached, taught, did good deeds &amp; miracles for 3 years</a:t>
            </a:r>
            <a:endParaRPr lang="en-US" sz="2800" smtClean="0">
              <a:solidFill>
                <a:schemeClr val="bg1"/>
              </a:solidFill>
            </a:endParaRPr>
          </a:p>
          <a:p>
            <a:pPr marL="1828800" lvl="3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1189038" algn="l"/>
              </a:tabLst>
            </a:pPr>
            <a:r>
              <a:rPr lang="en-US" sz="2800" smtClean="0">
                <a:solidFill>
                  <a:schemeClr val="bg1"/>
                </a:solidFill>
                <a:cs typeface="Times New Roman" pitchFamily="18" charset="0"/>
              </a:rPr>
              <a:t>Teachings are based on Jewish tradition, but include non-Jewish elements</a:t>
            </a:r>
          </a:p>
          <a:p>
            <a:pPr marL="1828800" lvl="3" indent="-45720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1189038" algn="l"/>
              </a:tabLst>
            </a:pPr>
            <a:r>
              <a:rPr lang="en-US" sz="2800" smtClean="0">
                <a:solidFill>
                  <a:schemeClr val="bg1"/>
                </a:solidFill>
                <a:cs typeface="Times New Roman" pitchFamily="18" charset="0"/>
              </a:rPr>
              <a:t>Love of all, forgiveness of sins, individual relationship w/ God, &amp; nonviolence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0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/>
          </p:nvPr>
        </p:nvSpPr>
        <p:spPr>
          <a:xfrm>
            <a:off x="-914400" y="4495800"/>
            <a:ext cx="10058400" cy="2362200"/>
          </a:xfrm>
        </p:spPr>
        <p:txBody>
          <a:bodyPr/>
          <a:lstStyle/>
          <a:p>
            <a:pPr marL="1371600" lvl="2" indent="-457200" eaLnBrk="1" hangingPunct="1">
              <a:buFont typeface="Calibri" pitchFamily="34" charset="0"/>
              <a:buAutoNum type="alphaUcPeriod" startAt="4"/>
            </a:pPr>
            <a:r>
              <a:rPr lang="en-US" sz="2800" smtClean="0">
                <a:solidFill>
                  <a:schemeClr val="bg1"/>
                </a:solidFill>
              </a:rPr>
              <a:t>Arrested by Jewish officials for blasphemy</a:t>
            </a:r>
          </a:p>
          <a:p>
            <a:pPr marL="1371600" lvl="2" indent="-457200" eaLnBrk="1" hangingPunct="1">
              <a:buFont typeface="Calibri" pitchFamily="34" charset="0"/>
              <a:buAutoNum type="alphaUcPeriod" startAt="4"/>
            </a:pPr>
            <a:r>
              <a:rPr lang="en-US" sz="2800" smtClean="0">
                <a:solidFill>
                  <a:schemeClr val="bg1"/>
                </a:solidFill>
              </a:rPr>
              <a:t>Convicted &amp; crucified by the Roman governor Pontius Pilate</a:t>
            </a:r>
          </a:p>
          <a:p>
            <a:pPr marL="1371600" lvl="2" indent="-457200" eaLnBrk="1" hangingPunct="1">
              <a:buFont typeface="Calibri" pitchFamily="34" charset="0"/>
              <a:buAutoNum type="alphaUcPeriod" startAt="4"/>
            </a:pPr>
            <a:r>
              <a:rPr lang="en-US" sz="2800" smtClean="0">
                <a:solidFill>
                  <a:schemeClr val="bg1"/>
                </a:solidFill>
              </a:rPr>
              <a:t>Christians believe he rose from the dead and ascended into heaven and will return to Earth to save humanity. </a:t>
            </a:r>
          </a:p>
        </p:txBody>
      </p:sp>
      <p:pic>
        <p:nvPicPr>
          <p:cNvPr id="53250" name="Picture 3" descr="crucifix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019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557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/>
          </p:nvPr>
        </p:nvSpPr>
        <p:spPr>
          <a:xfrm>
            <a:off x="3505200" y="0"/>
            <a:ext cx="5638800" cy="6172200"/>
          </a:xfrm>
        </p:spPr>
        <p:txBody>
          <a:bodyPr/>
          <a:lstStyle/>
          <a:p>
            <a:pPr marL="971550" lvl="1" indent="-514350" eaLnBrk="1" hangingPunct="1">
              <a:buFont typeface="+mj-lt"/>
              <a:buAutoNum type="romanUcPeriod" startAt="3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Spread of Christianity</a:t>
            </a:r>
          </a:p>
          <a:p>
            <a:pPr marL="1371600" lvl="2" indent="-457200" eaLnBrk="1" hangingPunct="1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12 Disciples begin teaching following resurrection</a:t>
            </a:r>
          </a:p>
          <a:p>
            <a:pPr marL="1828800" lvl="3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Begins as a new Jewish denomination</a:t>
            </a:r>
          </a:p>
          <a:p>
            <a:pPr marL="1371600" lvl="2" indent="-457200" eaLnBrk="1" hangingPunct="1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Paul’s Mission</a:t>
            </a:r>
          </a:p>
          <a:p>
            <a:pPr marL="1828800" lvl="3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Persecuted Christians early in his life</a:t>
            </a:r>
          </a:p>
          <a:p>
            <a:pPr marL="1828800" lvl="3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Devoted life to Christianity after seeing a vision of Jesus</a:t>
            </a:r>
          </a:p>
          <a:p>
            <a:pPr marL="2286000" lvl="4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Spreads the Christian message to Jews and Gentiles</a:t>
            </a:r>
          </a:p>
          <a:p>
            <a:pPr marL="1257300" lvl="2" indent="-342900" eaLnBrk="1" hangingPunct="1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Common language and Roman roads facilitate spread</a:t>
            </a:r>
          </a:p>
        </p:txBody>
      </p:sp>
      <p:pic>
        <p:nvPicPr>
          <p:cNvPr id="54274" name="Picture 3" descr="drev_y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4663"/>
            <a:ext cx="4010025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782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/>
          </p:nvPr>
        </p:nvSpPr>
        <p:spPr>
          <a:xfrm>
            <a:off x="-457200" y="3505200"/>
            <a:ext cx="9601200" cy="3352800"/>
          </a:xfrm>
        </p:spPr>
        <p:txBody>
          <a:bodyPr/>
          <a:lstStyle/>
          <a:p>
            <a:pPr marL="971550" lvl="1" indent="-514350" eaLnBrk="1" hangingPunct="1">
              <a:buFont typeface="Calibri" pitchFamily="34" charset="0"/>
              <a:buAutoNum type="romanUcPeriod" startAt="4"/>
            </a:pPr>
            <a:r>
              <a:rPr lang="en-US" sz="2400" smtClean="0">
                <a:solidFill>
                  <a:schemeClr val="bg1"/>
                </a:solidFill>
              </a:rPr>
              <a:t>Persecution of Jews and Christians</a:t>
            </a:r>
          </a:p>
          <a:p>
            <a:pPr marL="1371600" lvl="2" indent="-457200" eaLnBrk="1" hangingPunct="1">
              <a:buFont typeface="Calibri" pitchFamily="34" charset="0"/>
              <a:buAutoNum type="alphaUcPeriod"/>
            </a:pPr>
            <a:r>
              <a:rPr lang="en-US" smtClean="0">
                <a:solidFill>
                  <a:schemeClr val="bg1"/>
                </a:solidFill>
              </a:rPr>
              <a:t>The Jewish Rebellion</a:t>
            </a:r>
          </a:p>
          <a:p>
            <a:pPr marL="1828800" lvl="3" indent="-457200" eaLnBrk="1" hangingPunct="1">
              <a:buFont typeface="Calibri" pitchFamily="34" charset="0"/>
              <a:buAutoNum type="arabicPeriod"/>
            </a:pPr>
            <a:r>
              <a:rPr lang="en-US" sz="2400" smtClean="0">
                <a:solidFill>
                  <a:schemeClr val="bg1"/>
                </a:solidFill>
              </a:rPr>
              <a:t>In 66 A.D. the Jews revolted against Roman Rule</a:t>
            </a:r>
          </a:p>
          <a:p>
            <a:pPr marL="2286000" lvl="4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chemeClr val="bg1"/>
                </a:solidFill>
              </a:rPr>
              <a:t>Rome stormed Jerusalem in 70 A.D. and burned the Jewish Temple to the ground</a:t>
            </a:r>
          </a:p>
          <a:p>
            <a:pPr marL="2286000" lvl="4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chemeClr val="bg1"/>
                </a:solidFill>
              </a:rPr>
              <a:t>500,000 Jews killed during the rebellion</a:t>
            </a:r>
          </a:p>
          <a:p>
            <a:pPr marL="1371600" lvl="2" indent="-457200" eaLnBrk="1" hangingPunct="1">
              <a:buFont typeface="Calibri" pitchFamily="34" charset="0"/>
              <a:buAutoNum type="alphaUcPeriod"/>
            </a:pPr>
            <a:r>
              <a:rPr lang="en-US" smtClean="0">
                <a:solidFill>
                  <a:schemeClr val="bg1"/>
                </a:solidFill>
              </a:rPr>
              <a:t>Jews are driven from their homeland (the Diaspora) and would not return for more than 1,800 years</a:t>
            </a:r>
          </a:p>
        </p:txBody>
      </p:sp>
      <p:pic>
        <p:nvPicPr>
          <p:cNvPr id="56322" name="Picture 2" descr="http://3.bp.blogspot.com/_FOIrYyQawGI/STmsM_qIxxI/AAAAAAAABWU/p-w_Kc2bKxE/s1600/Jerusalem70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2484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76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/>
          </p:nvPr>
        </p:nvSpPr>
        <p:spPr>
          <a:xfrm>
            <a:off x="-838200" y="4038600"/>
            <a:ext cx="9982200" cy="2133600"/>
          </a:xfrm>
        </p:spPr>
        <p:txBody>
          <a:bodyPr/>
          <a:lstStyle/>
          <a:p>
            <a:pPr marL="1428750" lvl="2" indent="-514350" eaLnBrk="1" hangingPunct="1">
              <a:buFont typeface="+mj-lt"/>
              <a:buAutoNum type="alphaUcPeriod" startAt="3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Christians refused to worship Roman gods and emperors</a:t>
            </a:r>
          </a:p>
          <a:p>
            <a:pPr marL="1885950" lvl="3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Romans see this as a threat to traditional values</a:t>
            </a:r>
          </a:p>
          <a:p>
            <a:pPr marL="1371600" lvl="2" indent="-457200" eaLnBrk="1" hangingPunct="1">
              <a:buFont typeface="+mj-lt"/>
              <a:buAutoNum type="alphaUcPeriod" startAt="4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Thousands of Roman Christians were martyred for their beliefs – crucified, burned, or killed in gladiator games </a:t>
            </a:r>
          </a:p>
        </p:txBody>
      </p:sp>
      <p:pic>
        <p:nvPicPr>
          <p:cNvPr id="57346" name="Picture 5" descr="http://www.roman-colosseum.info/images/christian-martyrs-colosseum-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60960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n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600"/>
            <a:ext cx="2514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749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/>
          </p:nvPr>
        </p:nvSpPr>
        <p:spPr>
          <a:xfrm>
            <a:off x="0" y="3581400"/>
            <a:ext cx="9144000" cy="30480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romanUcPeriod" startAt="5"/>
            </a:pPr>
            <a:r>
              <a:rPr lang="en-US" sz="2400" smtClean="0">
                <a:solidFill>
                  <a:schemeClr val="bg1"/>
                </a:solidFill>
              </a:rPr>
              <a:t>A World Religion</a:t>
            </a:r>
          </a:p>
          <a:p>
            <a:pPr marL="914400" lvl="1" indent="-457200" eaLnBrk="1" hangingPunct="1">
              <a:buFont typeface="Calibri" pitchFamily="34" charset="0"/>
              <a:buAutoNum type="alphaUcPeriod"/>
            </a:pPr>
            <a:r>
              <a:rPr lang="en-US" sz="2400" smtClean="0">
                <a:solidFill>
                  <a:schemeClr val="bg1"/>
                </a:solidFill>
              </a:rPr>
              <a:t>Constantine Accepts Christianity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A.D. 312 three generals are competing for control of Rome</a:t>
            </a:r>
          </a:p>
          <a:p>
            <a:pPr marL="1828800" lvl="3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chemeClr val="bg1"/>
                </a:solidFill>
              </a:rPr>
              <a:t>Constantine prayed before the Battle of Milvian Bridge</a:t>
            </a:r>
          </a:p>
          <a:p>
            <a:pPr marL="1828800" lvl="3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chemeClr val="bg1"/>
                </a:solidFill>
              </a:rPr>
              <a:t>Saw a vision of a cross with the words “in this sign conquer” inscribed on it</a:t>
            </a:r>
          </a:p>
          <a:p>
            <a:pPr marL="1828800" lvl="3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chemeClr val="bg1"/>
                </a:solidFill>
              </a:rPr>
              <a:t>Orders troops to paint crosses on their shields – they win</a:t>
            </a:r>
          </a:p>
        </p:txBody>
      </p:sp>
      <p:pic>
        <p:nvPicPr>
          <p:cNvPr id="58370" name="Picture 3" descr="rom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57912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7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theodosi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463" y="0"/>
            <a:ext cx="5443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5"/>
          <p:cNvSpPr>
            <a:spLocks noGrp="1" noChangeArrowheads="1"/>
          </p:cNvSpPr>
          <p:nvPr>
            <p:ph/>
          </p:nvPr>
        </p:nvSpPr>
        <p:spPr>
          <a:xfrm>
            <a:off x="-990600" y="1295400"/>
            <a:ext cx="4724400" cy="3540125"/>
          </a:xfrm>
        </p:spPr>
        <p:txBody>
          <a:bodyPr anchor="ctr">
            <a:spAutoFit/>
          </a:bodyPr>
          <a:lstStyle/>
          <a:p>
            <a:pPr marL="1428750" lvl="2" indent="-514350" eaLnBrk="1" hangingPunct="1">
              <a:spcBef>
                <a:spcPct val="0"/>
              </a:spcBef>
              <a:buFont typeface="Calibri" pitchFamily="34" charset="0"/>
              <a:buAutoNum type="arabicPeriod" startAt="2"/>
              <a:tabLst>
                <a:tab pos="685800" algn="l"/>
              </a:tabLst>
            </a:pPr>
            <a:r>
              <a:rPr lang="en-US" sz="2800" smtClean="0">
                <a:solidFill>
                  <a:schemeClr val="bg1"/>
                </a:solidFill>
                <a:cs typeface="Times New Roman" pitchFamily="18" charset="0"/>
              </a:rPr>
              <a:t>A.D. 313 issued the Edict of Milan – legalizes Christianity</a:t>
            </a:r>
            <a:endParaRPr lang="en-US" sz="2800" smtClean="0">
              <a:solidFill>
                <a:schemeClr val="bg1"/>
              </a:solidFill>
            </a:endParaRPr>
          </a:p>
          <a:p>
            <a:pPr marL="1428750" lvl="2" indent="-514350" eaLnBrk="1" hangingPunct="1">
              <a:spcBef>
                <a:spcPct val="0"/>
              </a:spcBef>
              <a:buFont typeface="Calibri" pitchFamily="34" charset="0"/>
              <a:buAutoNum type="arabicPeriod" startAt="2"/>
              <a:tabLst>
                <a:tab pos="685800" algn="l"/>
              </a:tabLst>
            </a:pPr>
            <a:r>
              <a:rPr lang="en-US" sz="2800" smtClean="0">
                <a:solidFill>
                  <a:schemeClr val="bg1"/>
                </a:solidFill>
                <a:cs typeface="Times New Roman" pitchFamily="18" charset="0"/>
              </a:rPr>
              <a:t>A.D. 380 the Emperor Theodosius made Christianity the official Roman religion</a:t>
            </a:r>
            <a:endParaRPr lang="en-US" sz="28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/>
          </p:nvPr>
        </p:nvSpPr>
        <p:spPr>
          <a:xfrm>
            <a:off x="3657600" y="228600"/>
            <a:ext cx="5486400" cy="6278563"/>
          </a:xfrm>
        </p:spPr>
        <p:txBody>
          <a:bodyPr/>
          <a:lstStyle/>
          <a:p>
            <a:pPr marL="971550" lvl="1" indent="-514350" eaLnBrk="1" hangingPunct="1">
              <a:buFont typeface="+mj-lt"/>
              <a:buAutoNum type="alphaUcPeriod" startAt="2"/>
              <a:defRPr/>
            </a:pPr>
            <a:r>
              <a:rPr lang="en-US" dirty="0" smtClean="0">
                <a:solidFill>
                  <a:schemeClr val="bg1"/>
                </a:solidFill>
              </a:rPr>
              <a:t>The Early Christian Church</a:t>
            </a:r>
          </a:p>
          <a:p>
            <a:pPr marL="1428750" lvl="2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Priests led each local community of Christians</a:t>
            </a:r>
          </a:p>
          <a:p>
            <a:pPr marL="1428750" lvl="2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Bishops oversaw several churches within one region</a:t>
            </a:r>
          </a:p>
          <a:p>
            <a:pPr marL="1428750" lvl="2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The Bishop of Rome was established as the Pope</a:t>
            </a:r>
          </a:p>
          <a:p>
            <a:pPr marL="1885950" lvl="3" indent="-514350" eaLnBrk="1" hangingPunct="1">
              <a:buFont typeface="+mj-lt"/>
              <a:buAutoNum type="alphaL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The Apostle Peter was the first Pope</a:t>
            </a:r>
          </a:p>
          <a:p>
            <a:pPr marL="1314450" lvl="2" indent="-457200" eaLnBrk="1" hangingPunct="1"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Petrine</a:t>
            </a:r>
            <a:r>
              <a:rPr lang="en-US" sz="2800" dirty="0" smtClean="0">
                <a:solidFill>
                  <a:schemeClr val="bg1"/>
                </a:solidFill>
              </a:rPr>
              <a:t> Doctrine – states that the Pope has authority over all Christian churches</a:t>
            </a:r>
          </a:p>
        </p:txBody>
      </p:sp>
      <p:pic>
        <p:nvPicPr>
          <p:cNvPr id="60418" name="Picture 2" descr="http://imagecache5.art.com/p/LRG/17/1752/1ZO3D00Z/saint-peter-the-first-pope-depicted-clutching-the-keys-of-the-kingdom-given-him-by-j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03860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07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6"/>
          <p:cNvSpPr>
            <a:spLocks noGrp="1"/>
          </p:cNvSpPr>
          <p:nvPr>
            <p:ph/>
          </p:nvPr>
        </p:nvSpPr>
        <p:spPr>
          <a:xfrm>
            <a:off x="0" y="0"/>
            <a:ext cx="5105400" cy="6858000"/>
          </a:xfrm>
        </p:spPr>
        <p:txBody>
          <a:bodyPr/>
          <a:lstStyle/>
          <a:p>
            <a:pPr marL="571500" indent="-571500" eaLnBrk="1" hangingPunct="1">
              <a:buFont typeface="Calibri" pitchFamily="34" charset="0"/>
              <a:buAutoNum type="romanUcPeriod" startAt="2"/>
            </a:pPr>
            <a:r>
              <a:rPr lang="en-US" sz="2800" dirty="0" smtClean="0">
                <a:solidFill>
                  <a:srgbClr val="FFFFFF"/>
                </a:solidFill>
              </a:rPr>
              <a:t>The Roman Republic</a:t>
            </a:r>
          </a:p>
          <a:p>
            <a:pPr marL="971550" lvl="1" indent="-514350" eaLnBrk="1" hangingPunct="1">
              <a:buFont typeface="Calibri" pitchFamily="34" charset="0"/>
              <a:buAutoNum type="alphaUcPeriod"/>
            </a:pPr>
            <a:r>
              <a:rPr lang="en-US" dirty="0" smtClean="0">
                <a:solidFill>
                  <a:srgbClr val="FFFFFF"/>
                </a:solidFill>
              </a:rPr>
              <a:t>Rome was a small city-state in Italy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FF"/>
                </a:solidFill>
              </a:rPr>
              <a:t>Native Romans were ruled by a foreign (Etruscan) King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FF"/>
                </a:solidFill>
              </a:rPr>
              <a:t>Overthrew the king in 509 B.C.E.</a:t>
            </a:r>
          </a:p>
          <a:p>
            <a:pPr marL="1828800" lvl="3" indent="-45720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FF"/>
                </a:solidFill>
              </a:rPr>
              <a:t>Established a democratic republic</a:t>
            </a:r>
          </a:p>
          <a:p>
            <a:pPr marL="1828800" lvl="3" indent="-457200" eaLnBrk="1" hangingPunct="1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FF"/>
                </a:solidFill>
              </a:rPr>
              <a:t>In times of crisis a dictator with absolute power would be elected for 6 months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1862"/>
            <a:ext cx="4191000" cy="396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6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/>
          </p:nvPr>
        </p:nvSpPr>
        <p:spPr>
          <a:xfrm>
            <a:off x="-838200" y="304800"/>
            <a:ext cx="5486400" cy="6202363"/>
          </a:xfrm>
        </p:spPr>
        <p:txBody>
          <a:bodyPr/>
          <a:lstStyle/>
          <a:p>
            <a:pPr marL="1371600" lvl="2" indent="-457200" eaLnBrk="1" hangingPunct="1">
              <a:buFont typeface="+mj-lt"/>
              <a:buAutoNum type="alphaUcPeriod" startAt="3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Conflicts among early churches led to the establishment of the Christian Bible</a:t>
            </a:r>
          </a:p>
          <a:p>
            <a:pPr marL="1828800" lvl="3" indent="-457200" eaLnBrk="1" hangingPunct="1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A.D. 325 Church leaders composed the Nicene Creed</a:t>
            </a:r>
          </a:p>
          <a:p>
            <a:pPr marL="1371600" lvl="2" indent="-457200" eaLnBrk="1" hangingPunct="1">
              <a:buFont typeface="+mj-lt"/>
              <a:buAutoNum type="alphaUcPeriod" startAt="3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St. Augustine Bishop of Hippo – Humans need the “grace of God” to be saved</a:t>
            </a:r>
          </a:p>
          <a:p>
            <a:pPr lvl="3" eaLnBrk="1" hangingPunct="1">
              <a:buFont typeface="+mj-lt"/>
              <a:buAutoNum type="arabicPeriod"/>
              <a:defRPr/>
            </a:pPr>
            <a:r>
              <a:rPr lang="en-US" sz="2800" b="1" i="1" dirty="0" smtClean="0">
                <a:solidFill>
                  <a:schemeClr val="bg1"/>
                </a:solidFill>
              </a:rPr>
              <a:t>The City of God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– Earthly cities would be destroyed but the city of God could never be destroyed</a:t>
            </a:r>
          </a:p>
        </p:txBody>
      </p:sp>
      <p:pic>
        <p:nvPicPr>
          <p:cNvPr id="61442" name="Picture 2" descr="http://www.aidanharticons.com/saints/western_saints_large/St%20Augustine%20of%20Canterbu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4191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470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3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362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6600" smtClean="0">
                <a:latin typeface="Castellar" pitchFamily="18" charset="0"/>
              </a:rPr>
              <a:t>The Fall of the Roman Empire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/>
          </p:nvPr>
        </p:nvSpPr>
        <p:spPr>
          <a:xfrm>
            <a:off x="4800600" y="1600200"/>
            <a:ext cx="4343400" cy="3429000"/>
          </a:xfrm>
        </p:spPr>
        <p:txBody>
          <a:bodyPr/>
          <a:lstStyle/>
          <a:p>
            <a:pPr marL="571500" indent="-571500" eaLnBrk="1" hangingPunct="1">
              <a:buFont typeface="Calibri" pitchFamily="34" charset="0"/>
              <a:buAutoNum type="romanUcPeriod"/>
            </a:pPr>
            <a:r>
              <a:rPr lang="en-US" smtClean="0">
                <a:solidFill>
                  <a:schemeClr val="bg1"/>
                </a:solidFill>
              </a:rPr>
              <a:t>The Rule of Augustus</a:t>
            </a:r>
          </a:p>
          <a:p>
            <a:pPr marL="971550" lvl="1" indent="-514350" eaLnBrk="1" hangingPunct="1">
              <a:buFont typeface="Calibri" pitchFamily="34" charset="0"/>
              <a:buAutoNum type="alphaUcPeriod"/>
            </a:pPr>
            <a:r>
              <a:rPr lang="en-US" sz="3200" smtClean="0">
                <a:solidFill>
                  <a:schemeClr val="bg1"/>
                </a:solidFill>
              </a:rPr>
              <a:t>The Pax Romana (Roman Peace) / 27 B.C. – 180 A.D.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Period of peace and prosperity</a:t>
            </a:r>
          </a:p>
        </p:txBody>
      </p:sp>
      <p:pic>
        <p:nvPicPr>
          <p:cNvPr id="63490" name="Picture 3" descr="augus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0"/>
            <a:ext cx="482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5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/>
          </p:nvPr>
        </p:nvSpPr>
        <p:spPr>
          <a:xfrm>
            <a:off x="0" y="4648200"/>
            <a:ext cx="9144000" cy="2209800"/>
          </a:xfrm>
        </p:spPr>
        <p:txBody>
          <a:bodyPr/>
          <a:lstStyle/>
          <a:p>
            <a:pPr marL="971550" lvl="1" indent="-514350" eaLnBrk="1" hangingPunct="1">
              <a:buFont typeface="Calibri" pitchFamily="34" charset="0"/>
              <a:buAutoNum type="alphaUcPeriod" startAt="2"/>
            </a:pPr>
            <a:r>
              <a:rPr lang="en-US" smtClean="0">
                <a:solidFill>
                  <a:schemeClr val="bg1"/>
                </a:solidFill>
              </a:rPr>
              <a:t>Constructed a massive system of roads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2800" smtClean="0">
                <a:solidFill>
                  <a:schemeClr val="bg1"/>
                </a:solidFill>
              </a:rPr>
              <a:t>Improve both trade and communication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2800" smtClean="0">
                <a:solidFill>
                  <a:schemeClr val="bg1"/>
                </a:solidFill>
              </a:rPr>
              <a:t>Created a need for civil service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2800" smtClean="0">
                <a:solidFill>
                  <a:schemeClr val="bg1"/>
                </a:solidFill>
              </a:rPr>
              <a:t>Provided jobs for freed slaves to be paid with taxes</a:t>
            </a:r>
          </a:p>
        </p:txBody>
      </p:sp>
      <p:pic>
        <p:nvPicPr>
          <p:cNvPr id="64514" name="Picture 3" descr="ro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2390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5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/>
          </p:nvPr>
        </p:nvSpPr>
        <p:spPr>
          <a:xfrm>
            <a:off x="4343400" y="609600"/>
            <a:ext cx="4648200" cy="4800600"/>
          </a:xfrm>
        </p:spPr>
        <p:txBody>
          <a:bodyPr/>
          <a:lstStyle/>
          <a:p>
            <a:pPr marL="971550" lvl="1" indent="-514350" eaLnBrk="1" hangingPunct="1">
              <a:buFont typeface="Calibri" pitchFamily="34" charset="0"/>
              <a:buAutoNum type="alphaUcPeriod" startAt="3"/>
            </a:pPr>
            <a:r>
              <a:rPr lang="en-US" sz="3200" smtClean="0">
                <a:solidFill>
                  <a:schemeClr val="bg1"/>
                </a:solidFill>
              </a:rPr>
              <a:t>The Problem of Succession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A method for choosing a new emperor was never established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Death of Emperor often decided by civil war</a:t>
            </a:r>
          </a:p>
        </p:txBody>
      </p:sp>
      <p:pic>
        <p:nvPicPr>
          <p:cNvPr id="65538" name="Picture 3" descr="augus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4876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9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/>
          </p:nvPr>
        </p:nvSpPr>
        <p:spPr>
          <a:xfrm>
            <a:off x="0" y="3657600"/>
            <a:ext cx="9144000" cy="3200400"/>
          </a:xfrm>
        </p:spPr>
        <p:txBody>
          <a:bodyPr/>
          <a:lstStyle/>
          <a:p>
            <a:pPr marL="971550" lvl="1" indent="-514350" eaLnBrk="1" hangingPunct="1">
              <a:buFont typeface="Calibri" pitchFamily="34" charset="0"/>
              <a:buAutoNum type="alphaUcPeriod" startAt="4"/>
            </a:pPr>
            <a:r>
              <a:rPr lang="en-US" sz="2400" smtClean="0">
                <a:solidFill>
                  <a:schemeClr val="bg1"/>
                </a:solidFill>
              </a:rPr>
              <a:t>Crisis of the Third Century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Economic Decay – Pirates on the Mediterranean and Barbarians north of the Danube disrupt trade – high inflation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Military Decay – Loyalty replaced by greed, mercenaries hired into the army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Political Decay – People lost interest in politics, many refused to pay taxes, officials had to repay any lost taxes out of pocket</a:t>
            </a:r>
          </a:p>
        </p:txBody>
      </p:sp>
      <p:pic>
        <p:nvPicPr>
          <p:cNvPr id="66562" name="Picture 3" descr="0303MC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9530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0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/>
          </p:nvPr>
        </p:nvSpPr>
        <p:spPr>
          <a:xfrm>
            <a:off x="0" y="762000"/>
            <a:ext cx="5486400" cy="5410200"/>
          </a:xfrm>
        </p:spPr>
        <p:txBody>
          <a:bodyPr/>
          <a:lstStyle/>
          <a:p>
            <a:pPr marL="571500" indent="-571500" eaLnBrk="1" hangingPunct="1">
              <a:buFont typeface="Calibri" pitchFamily="34" charset="0"/>
              <a:buAutoNum type="romanUcPeriod" startAt="3"/>
            </a:pPr>
            <a:r>
              <a:rPr lang="en-US" smtClean="0">
                <a:solidFill>
                  <a:schemeClr val="bg1"/>
                </a:solidFill>
              </a:rPr>
              <a:t>Diocletian</a:t>
            </a:r>
          </a:p>
          <a:p>
            <a:pPr marL="971550" lvl="1" indent="-514350" eaLnBrk="1" hangingPunct="1">
              <a:buFont typeface="Calibri" pitchFamily="34" charset="0"/>
              <a:buAutoNum type="alphaUcPeriod"/>
            </a:pPr>
            <a:r>
              <a:rPr lang="en-US" sz="3200" smtClean="0">
                <a:solidFill>
                  <a:schemeClr val="bg1"/>
                </a:solidFill>
              </a:rPr>
              <a:t>Issued reforms to end the Crisis of the Third Century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Enlarged army to better defend borders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Fixed prices to control inflation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Persecuted Christians to restore traditional values</a:t>
            </a:r>
          </a:p>
        </p:txBody>
      </p:sp>
      <p:pic>
        <p:nvPicPr>
          <p:cNvPr id="67586" name="Picture 3" descr="Dioclet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350" y="1143000"/>
            <a:ext cx="3676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1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/>
          </p:nvPr>
        </p:nvSpPr>
        <p:spPr>
          <a:xfrm>
            <a:off x="0" y="4343400"/>
            <a:ext cx="9144000" cy="2362200"/>
          </a:xfrm>
        </p:spPr>
        <p:txBody>
          <a:bodyPr/>
          <a:lstStyle/>
          <a:p>
            <a:pPr marL="971550" lvl="1" indent="-514350" eaLnBrk="1" hangingPunct="1">
              <a:buFont typeface="Calibri" pitchFamily="34" charset="0"/>
              <a:buAutoNum type="alphaUcPeriod" startAt="2"/>
            </a:pPr>
            <a:r>
              <a:rPr lang="en-US" smtClean="0">
                <a:solidFill>
                  <a:schemeClr val="bg1"/>
                </a:solidFill>
              </a:rPr>
              <a:t>Divides empire into an eastern and western halves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2800" smtClean="0">
                <a:solidFill>
                  <a:schemeClr val="bg1"/>
                </a:solidFill>
              </a:rPr>
              <a:t>Western uses Latin; Eastern uses Greek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2800" smtClean="0">
                <a:solidFill>
                  <a:schemeClr val="bg1"/>
                </a:solidFill>
              </a:rPr>
              <a:t>Diocletian takes control of the richer Eastern portion</a:t>
            </a:r>
          </a:p>
          <a:p>
            <a:pPr marL="971550" lvl="1" indent="-514350" eaLnBrk="1" hangingPunct="1">
              <a:buFont typeface="Calibri" pitchFamily="34" charset="0"/>
              <a:buAutoNum type="alphaUcPeriod" startAt="2"/>
            </a:pPr>
            <a:r>
              <a:rPr lang="en-US" smtClean="0">
                <a:solidFill>
                  <a:schemeClr val="bg1"/>
                </a:solidFill>
              </a:rPr>
              <a:t>Retired in 305 A.D. – Civil War broke out immediately</a:t>
            </a:r>
          </a:p>
        </p:txBody>
      </p:sp>
      <p:pic>
        <p:nvPicPr>
          <p:cNvPr id="68610" name="Picture 3" descr="0304MC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7515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2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1"/>
          <p:cNvSpPr>
            <a:spLocks noGrp="1"/>
          </p:cNvSpPr>
          <p:nvPr>
            <p:ph/>
          </p:nvPr>
        </p:nvSpPr>
        <p:spPr>
          <a:xfrm>
            <a:off x="3810000" y="457200"/>
            <a:ext cx="5334000" cy="5257800"/>
          </a:xfrm>
        </p:spPr>
        <p:txBody>
          <a:bodyPr/>
          <a:lstStyle/>
          <a:p>
            <a:pPr marL="571500" indent="-571500" eaLnBrk="1" hangingPunct="1">
              <a:buFont typeface="Calibri" pitchFamily="34" charset="0"/>
              <a:buAutoNum type="romanUcPeriod" startAt="4"/>
            </a:pPr>
            <a:r>
              <a:rPr lang="en-US" smtClean="0">
                <a:solidFill>
                  <a:schemeClr val="bg1"/>
                </a:solidFill>
              </a:rPr>
              <a:t>Constantine – (See Rome Notes Part 4) for his impact on Christianity)</a:t>
            </a:r>
          </a:p>
          <a:p>
            <a:pPr marL="971550" lvl="1" indent="-514350" eaLnBrk="1" hangingPunct="1">
              <a:buFont typeface="Calibri" pitchFamily="34" charset="0"/>
              <a:buAutoNum type="alphaUcPeriod"/>
            </a:pPr>
            <a:r>
              <a:rPr lang="en-US" sz="3200" smtClean="0">
                <a:solidFill>
                  <a:schemeClr val="bg1"/>
                </a:solidFill>
              </a:rPr>
              <a:t>Moves the capital from Rome to Byzantium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Renames Byzantium, Constantinople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Allows for a Christian city to replace pagan Rome</a:t>
            </a:r>
          </a:p>
        </p:txBody>
      </p:sp>
      <p:pic>
        <p:nvPicPr>
          <p:cNvPr id="69634" name="Picture 2" descr="http://www.hennessy.id.au/quentingeorge/archives/constant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38306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133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1"/>
          <p:cNvSpPr>
            <a:spLocks noGrp="1"/>
          </p:cNvSpPr>
          <p:nvPr>
            <p:ph/>
          </p:nvPr>
        </p:nvSpPr>
        <p:spPr>
          <a:xfrm>
            <a:off x="0" y="3810000"/>
            <a:ext cx="9144000" cy="30480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romanUcPeriod" startAt="4"/>
            </a:pPr>
            <a:r>
              <a:rPr lang="en-US" sz="2400" smtClean="0">
                <a:solidFill>
                  <a:schemeClr val="bg1"/>
                </a:solidFill>
              </a:rPr>
              <a:t>The End of the Western Empire</a:t>
            </a:r>
          </a:p>
          <a:p>
            <a:pPr marL="914400" lvl="1" indent="-457200" eaLnBrk="1" hangingPunct="1">
              <a:buFont typeface="Calibri" pitchFamily="34" charset="0"/>
              <a:buAutoNum type="alphaUcPeriod"/>
            </a:pPr>
            <a:r>
              <a:rPr lang="en-US" sz="2400" smtClean="0">
                <a:solidFill>
                  <a:schemeClr val="bg1"/>
                </a:solidFill>
              </a:rPr>
              <a:t>The Huns: Asian steppe nomads invade northern Europe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Germanic tribes flee from the Huns into Roman territory</a:t>
            </a:r>
          </a:p>
          <a:p>
            <a:pPr marL="1828800" lvl="3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chemeClr val="bg1"/>
                </a:solidFill>
              </a:rPr>
              <a:t>Due to lack of infrastructure Rome unable to organize an effective army</a:t>
            </a:r>
          </a:p>
          <a:p>
            <a:pPr marL="1828800" lvl="3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chemeClr val="bg1"/>
                </a:solidFill>
              </a:rPr>
              <a:t>Rome sacked by the Visigoths in A.D. 410</a:t>
            </a:r>
          </a:p>
          <a:p>
            <a:pPr marL="1828800" lvl="3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chemeClr val="bg1"/>
                </a:solidFill>
              </a:rPr>
              <a:t>Rome sacked by the Vandals in A.D. 455</a:t>
            </a:r>
          </a:p>
        </p:txBody>
      </p:sp>
      <p:pic>
        <p:nvPicPr>
          <p:cNvPr id="70658" name="Picture 2" descr="http://www.wwnorton.com/college/history/ralph/ralimage/map10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3" y="0"/>
            <a:ext cx="41735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2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/>
          </p:nvPr>
        </p:nvSpPr>
        <p:spPr>
          <a:xfrm>
            <a:off x="0" y="3810000"/>
            <a:ext cx="9144000" cy="3048000"/>
          </a:xfrm>
        </p:spPr>
        <p:txBody>
          <a:bodyPr/>
          <a:lstStyle/>
          <a:p>
            <a:pPr marL="971550" lvl="1" indent="-514350" eaLnBrk="1" hangingPunct="1">
              <a:buFont typeface="Calibri" pitchFamily="34" charset="0"/>
              <a:buAutoNum type="alphaUcPeriod" startAt="2"/>
            </a:pPr>
            <a:r>
              <a:rPr lang="en-US" b="1" u="sng" smtClean="0">
                <a:solidFill>
                  <a:srgbClr val="FFFFFF"/>
                </a:solidFill>
              </a:rPr>
              <a:t>Class Structure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rgbClr val="FFFFFF"/>
                </a:solidFill>
              </a:rPr>
              <a:t>Social Classes – Determined at birth</a:t>
            </a:r>
          </a:p>
          <a:p>
            <a:pPr marL="2286000" lvl="4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rgbClr val="FFFFFF"/>
                </a:solidFill>
              </a:rPr>
              <a:t>Patricians – upper class; authority to make laws</a:t>
            </a:r>
          </a:p>
          <a:p>
            <a:pPr marL="2286000" lvl="4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rgbClr val="FFFFFF"/>
                </a:solidFill>
              </a:rPr>
              <a:t>Plebeians – lower class; could vote; couldn’t hold office</a:t>
            </a:r>
          </a:p>
          <a:p>
            <a:pPr marL="2286000" lvl="4" indent="-457200" eaLnBrk="1" hangingPunct="1">
              <a:buFont typeface="Calibri" pitchFamily="34" charset="0"/>
              <a:buAutoNum type="alphaLcPeriod"/>
            </a:pPr>
            <a:r>
              <a:rPr lang="en-US" sz="2400" smtClean="0">
                <a:solidFill>
                  <a:srgbClr val="FFFFFF"/>
                </a:solidFill>
              </a:rPr>
              <a:t>Both required to serve in the army</a:t>
            </a:r>
          </a:p>
        </p:txBody>
      </p:sp>
      <p:pic>
        <p:nvPicPr>
          <p:cNvPr id="19458" name="Picture 2" descr="http://www.dkimages.com/discover/previews/752/805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31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6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762000"/>
            <a:ext cx="5257800" cy="5105400"/>
          </a:xfrm>
        </p:spPr>
        <p:txBody>
          <a:bodyPr/>
          <a:lstStyle/>
          <a:p>
            <a:pPr marL="971550" lvl="1" indent="-514350" eaLnBrk="1" hangingPunct="1">
              <a:buFont typeface="Calibri" pitchFamily="34" charset="0"/>
              <a:buAutoNum type="alphaUcPeriod" startAt="2"/>
            </a:pPr>
            <a:r>
              <a:rPr lang="en-US" sz="3200" smtClean="0">
                <a:solidFill>
                  <a:schemeClr val="bg1"/>
                </a:solidFill>
              </a:rPr>
              <a:t>Attila the Hun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Sacked 70 cities in the Eastern Empire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Fails to conquer Constantinople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Marches on Rome in A.D. 452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Convinced to retreat by Pope Leo I</a:t>
            </a:r>
          </a:p>
        </p:txBody>
      </p:sp>
      <p:pic>
        <p:nvPicPr>
          <p:cNvPr id="71683" name="Picture 5" descr="att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36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7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8" descr="odoac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4797425" cy="4857750"/>
          </a:xfrm>
        </p:spPr>
      </p:pic>
      <p:sp>
        <p:nvSpPr>
          <p:cNvPr id="4" name="Rectangle 3"/>
          <p:cNvSpPr/>
          <p:nvPr/>
        </p:nvSpPr>
        <p:spPr>
          <a:xfrm>
            <a:off x="4572000" y="0"/>
            <a:ext cx="45720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 startAt="3"/>
              <a:defRPr/>
            </a:pPr>
            <a:r>
              <a:rPr lang="en-US" sz="2800" dirty="0">
                <a:solidFill>
                  <a:prstClr val="white"/>
                </a:solidFill>
              </a:rPr>
              <a:t>In 476 A.D. Romulus </a:t>
            </a:r>
            <a:r>
              <a:rPr lang="en-US" sz="2800" dirty="0" err="1">
                <a:solidFill>
                  <a:prstClr val="white"/>
                </a:solidFill>
              </a:rPr>
              <a:t>Augustulus</a:t>
            </a:r>
            <a:r>
              <a:rPr lang="en-US" sz="2800" dirty="0">
                <a:solidFill>
                  <a:prstClr val="white"/>
                </a:solidFill>
              </a:rPr>
              <a:t> , the last Roman Emperor, conquered by Odoacer .</a:t>
            </a:r>
            <a:endParaRPr lang="en-US" sz="2800" dirty="0">
              <a:solidFill>
                <a:prstClr val="black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prstClr val="white"/>
                </a:solidFill>
              </a:rPr>
              <a:t>This marks the end of the Roman Empire in the West.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prstClr val="white"/>
                </a:solidFill>
              </a:rPr>
              <a:t>The Eastern Empire would survive another 1,000 years as the Byzantine Empire.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prstClr val="white"/>
                </a:solidFill>
              </a:rPr>
              <a:t>The only institution to survive in the West was the Christian  church, governed by popes.</a:t>
            </a:r>
          </a:p>
        </p:txBody>
      </p:sp>
    </p:spTree>
    <p:extLst>
      <p:ext uri="{BB962C8B-B14F-4D97-AF65-F5344CB8AC3E}">
        <p14:creationId xmlns:p14="http://schemas.microsoft.com/office/powerpoint/2010/main" val="11253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romanUcPeriod" startAt="5"/>
            </a:pPr>
            <a:r>
              <a:rPr lang="en-US" sz="2500" smtClean="0">
                <a:solidFill>
                  <a:schemeClr val="bg1"/>
                </a:solidFill>
              </a:rPr>
              <a:t>The Legacy of Rome</a:t>
            </a:r>
          </a:p>
          <a:p>
            <a:pPr marL="914400" lvl="1" indent="-457200" eaLnBrk="1" hangingPunct="1">
              <a:buFont typeface="Calibri" pitchFamily="34" charset="0"/>
              <a:buAutoNum type="alphaUcPeriod"/>
            </a:pPr>
            <a:r>
              <a:rPr lang="en-US" sz="2500" smtClean="0">
                <a:solidFill>
                  <a:schemeClr val="bg1"/>
                </a:solidFill>
              </a:rPr>
              <a:t>Greco-Roman (Classical) culture replaced Hellenism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sz="2500" smtClean="0">
                <a:solidFill>
                  <a:schemeClr val="bg1"/>
                </a:solidFill>
              </a:rPr>
              <a:t>Mosaics and frescoes decorated upper class homes</a:t>
            </a:r>
          </a:p>
          <a:p>
            <a:pPr marL="914400" lvl="1" indent="-457200" eaLnBrk="1" hangingPunct="1">
              <a:buFont typeface="Calibri" pitchFamily="34" charset="0"/>
              <a:buAutoNum type="alphaUcPeriod"/>
            </a:pPr>
            <a:r>
              <a:rPr lang="en-US" sz="2500" smtClean="0">
                <a:solidFill>
                  <a:schemeClr val="bg1"/>
                </a:solidFill>
              </a:rPr>
              <a:t>Latin became the foundation of the Romance Languages</a:t>
            </a:r>
          </a:p>
          <a:p>
            <a:pPr marL="1371600" lvl="2" indent="-457200" eaLnBrk="1" hangingPunct="1">
              <a:buFont typeface="Calibri" pitchFamily="34" charset="0"/>
              <a:buAutoNum type="arabicPeriod" startAt="2"/>
            </a:pPr>
            <a:r>
              <a:rPr lang="en-US" sz="2500" smtClean="0">
                <a:solidFill>
                  <a:schemeClr val="bg1"/>
                </a:solidFill>
              </a:rPr>
              <a:t>Half the words in the English language have Latin roots</a:t>
            </a:r>
          </a:p>
        </p:txBody>
      </p:sp>
      <p:pic>
        <p:nvPicPr>
          <p:cNvPr id="73730" name="Picture 4" descr="Pompeii_Fresco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44196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9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9144000" cy="2895600"/>
          </a:xfrm>
        </p:spPr>
        <p:txBody>
          <a:bodyPr/>
          <a:lstStyle/>
          <a:p>
            <a:pPr marL="971550" lvl="1" indent="-514350" eaLnBrk="1" hangingPunct="1">
              <a:buFont typeface="Calibri" pitchFamily="34" charset="0"/>
              <a:buAutoNum type="alphaUcPeriod" startAt="3"/>
            </a:pPr>
            <a:r>
              <a:rPr lang="en-US" sz="3200" smtClean="0">
                <a:solidFill>
                  <a:schemeClr val="bg1"/>
                </a:solidFill>
              </a:rPr>
              <a:t>Roman architecture perfected the arch</a:t>
            </a:r>
          </a:p>
          <a:p>
            <a:pPr marL="1428750" lvl="2" indent="-514350" eaLnBrk="1" hangingPunct="1">
              <a:buFont typeface="Calibri" pitchFamily="34" charset="0"/>
              <a:buAutoNum type="arabicPeriod"/>
            </a:pPr>
            <a:r>
              <a:rPr lang="en-US" sz="3200" smtClean="0">
                <a:solidFill>
                  <a:schemeClr val="bg1"/>
                </a:solidFill>
              </a:rPr>
              <a:t>Use of concrete allows for the building of bridges, aqueducts, and domes</a:t>
            </a:r>
          </a:p>
          <a:p>
            <a:pPr marL="971550" lvl="1" indent="-514350" eaLnBrk="1" hangingPunct="1">
              <a:buFont typeface="Calibri" pitchFamily="34" charset="0"/>
              <a:buAutoNum type="alphaUcPeriod" startAt="4"/>
            </a:pPr>
            <a:r>
              <a:rPr lang="en-US" sz="3200" smtClean="0">
                <a:solidFill>
                  <a:schemeClr val="bg1"/>
                </a:solidFill>
              </a:rPr>
              <a:t>Roman Law became the basis for most Western legal systems</a:t>
            </a:r>
          </a:p>
        </p:txBody>
      </p:sp>
      <p:pic>
        <p:nvPicPr>
          <p:cNvPr id="74755" name="Picture 5" descr="panthe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1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3" descr="Roman%20Bri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4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/>
          </p:nvPr>
        </p:nvSpPr>
        <p:spPr>
          <a:xfrm>
            <a:off x="3810000" y="457200"/>
            <a:ext cx="5334000" cy="6096000"/>
          </a:xfrm>
        </p:spPr>
        <p:txBody>
          <a:bodyPr/>
          <a:lstStyle/>
          <a:p>
            <a:pPr marL="609600" indent="-609600" eaLnBrk="1" hangingPunct="1">
              <a:buFont typeface="Calibri" pitchFamily="34" charset="0"/>
              <a:buAutoNum type="alphaUcPeriod" startAt="3"/>
            </a:pPr>
            <a:r>
              <a:rPr lang="en-US" sz="2400" dirty="0" smtClean="0">
                <a:solidFill>
                  <a:srgbClr val="FFFFFF"/>
                </a:solidFill>
              </a:rPr>
              <a:t>Creating a balanced government</a:t>
            </a:r>
          </a:p>
          <a:p>
            <a:pPr marL="990600" lvl="1" indent="-533400" eaLnBrk="1" hangingPunct="1">
              <a:buFont typeface="Calibri" pitchFamily="34" charset="0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Plebeians were denied many rights</a:t>
            </a:r>
          </a:p>
          <a:p>
            <a:pPr marL="1371600" lvl="2" indent="-457200" eaLnBrk="1" hangingPunct="1">
              <a:buFont typeface="Calibri" pitchFamily="34" charset="0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Refused to fight in the army until reforms are granted</a:t>
            </a:r>
          </a:p>
          <a:p>
            <a:pPr marL="1885950" lvl="3" indent="-514350" eaLnBrk="1" hangingPunct="1">
              <a:buFont typeface="Calibri" pitchFamily="34" charset="0"/>
              <a:buAutoNum type="romanLcPeriod"/>
            </a:pPr>
            <a:r>
              <a:rPr lang="en-US" sz="2400" dirty="0" smtClean="0">
                <a:solidFill>
                  <a:srgbClr val="FFFFFF"/>
                </a:solidFill>
              </a:rPr>
              <a:t>Ended debt slavery</a:t>
            </a:r>
          </a:p>
          <a:p>
            <a:pPr marL="1885950" lvl="3" indent="-514350" eaLnBrk="1" hangingPunct="1">
              <a:buFont typeface="Calibri" pitchFamily="34" charset="0"/>
              <a:buAutoNum type="romanLcPeriod"/>
            </a:pPr>
            <a:r>
              <a:rPr lang="en-US" sz="2400" dirty="0" smtClean="0">
                <a:solidFill>
                  <a:srgbClr val="FFFFFF"/>
                </a:solidFill>
              </a:rPr>
              <a:t>Allowed marriage between classes</a:t>
            </a:r>
          </a:p>
          <a:p>
            <a:pPr marL="1371600" lvl="2" indent="-457200" eaLnBrk="1" hangingPunct="1">
              <a:buFont typeface="Calibri" pitchFamily="34" charset="0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The Twelve Tables</a:t>
            </a:r>
          </a:p>
          <a:p>
            <a:pPr marL="1885950" lvl="3" indent="-514350" eaLnBrk="1" hangingPunct="1">
              <a:buFont typeface="Calibri" pitchFamily="34" charset="0"/>
              <a:buAutoNum type="romanLcPeriod"/>
            </a:pPr>
            <a:r>
              <a:rPr lang="en-US" sz="2400" dirty="0" smtClean="0">
                <a:solidFill>
                  <a:srgbClr val="FFFFFF"/>
                </a:solidFill>
              </a:rPr>
              <a:t>First Roman written code of law</a:t>
            </a:r>
          </a:p>
          <a:p>
            <a:pPr marL="1885950" lvl="3" indent="-514350" eaLnBrk="1" hangingPunct="1">
              <a:buFont typeface="Calibri" pitchFamily="34" charset="0"/>
              <a:buAutoNum type="romanLcPeriod"/>
            </a:pPr>
            <a:r>
              <a:rPr lang="en-US" sz="2400" dirty="0" smtClean="0">
                <a:solidFill>
                  <a:srgbClr val="FFFFFF"/>
                </a:solidFill>
              </a:rPr>
              <a:t>Gives both classes equal legal protection</a:t>
            </a:r>
          </a:p>
          <a:p>
            <a:pPr marL="1371600" lvl="2" indent="-457200" eaLnBrk="1" hangingPunct="1">
              <a:buFont typeface="Calibri" pitchFamily="34" charset="0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Reduces number of conflicts</a:t>
            </a:r>
          </a:p>
        </p:txBody>
      </p:sp>
      <p:pic>
        <p:nvPicPr>
          <p:cNvPr id="4" name="Picture 4" descr="12tab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714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7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/>
          </p:nvPr>
        </p:nvSpPr>
        <p:spPr>
          <a:xfrm>
            <a:off x="0" y="3733800"/>
            <a:ext cx="9144000" cy="3124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romanUcPeriod" startAt="3"/>
            </a:pPr>
            <a:r>
              <a:rPr lang="en-US" sz="2400" dirty="0" smtClean="0">
                <a:solidFill>
                  <a:schemeClr val="bg1"/>
                </a:solidFill>
              </a:rPr>
              <a:t>Rome Spreads Its Power</a:t>
            </a:r>
          </a:p>
          <a:p>
            <a:pPr marL="914400" lvl="1" indent="-457200" eaLnBrk="1" hangingPunct="1">
              <a:buFont typeface="Calibri" pitchFamily="34" charset="0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Rome Conquers Italy by </a:t>
            </a:r>
            <a:r>
              <a:rPr lang="en-US" sz="2400" dirty="0">
                <a:solidFill>
                  <a:schemeClr val="bg1"/>
                </a:solidFill>
              </a:rPr>
              <a:t>265 B.C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914400" lvl="1" indent="-457200" eaLnBrk="1" hangingPunct="1">
              <a:buFont typeface="Calibri" pitchFamily="34" charset="0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Rome’s Commercial Network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Central location allows for easy control of trade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Creates trade conflict with Carthage – The Punic Wars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Rome </a:t>
            </a:r>
            <a:r>
              <a:rPr lang="en-US" dirty="0" smtClean="0">
                <a:solidFill>
                  <a:prstClr val="white"/>
                </a:solidFill>
              </a:rPr>
              <a:t>won all </a:t>
            </a:r>
            <a:r>
              <a:rPr lang="en-US" dirty="0">
                <a:solidFill>
                  <a:prstClr val="white"/>
                </a:solidFill>
              </a:rPr>
              <a:t>three (3) Punic Wars </a:t>
            </a:r>
            <a:r>
              <a:rPr lang="en-US" dirty="0" smtClean="0">
                <a:solidFill>
                  <a:prstClr val="white"/>
                </a:solidFill>
              </a:rPr>
              <a:t>against Carthage</a:t>
            </a: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Gain control of all trade in the Mediterranean</a:t>
            </a:r>
            <a:endParaRPr lang="en-US" dirty="0">
              <a:solidFill>
                <a:prstClr val="white"/>
              </a:solidFill>
            </a:endParaRPr>
          </a:p>
          <a:p>
            <a:pPr marL="1371600" lvl="2" indent="-457200" eaLnBrk="1" hangingPunct="1">
              <a:buFont typeface="Calibri" pitchFamily="34" charset="0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914400" lvl="2" indent="0"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578" name="Picture 2" descr="http://www.uncp.edu/home/rwb/punicwar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0198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7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 startAt="3"/>
              <a:defRPr/>
            </a:pP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Consequences of the Punic Wars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Soldiers returning from wars find their farms destroyed</a:t>
            </a: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They </a:t>
            </a:r>
            <a:r>
              <a:rPr lang="en-US" sz="3200" spc="50" dirty="0" smtClean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sold </a:t>
            </a: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their farms to rich patricians</a:t>
            </a: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Patricians import slave labor from conquered lands</a:t>
            </a: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Former soldiers are now homeless and unemployed</a:t>
            </a:r>
          </a:p>
          <a:p>
            <a:pPr marL="1943100" lvl="3" indent="-571500" fontAlgn="base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  <a:defRPr/>
            </a:pP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New homeless class is called the Proletariat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Generals recruit members of the Proletariat into their armies</a:t>
            </a:r>
          </a:p>
          <a:p>
            <a:pPr marL="1371600" lvl="2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Soldiers would be paid with land from conquests</a:t>
            </a:r>
          </a:p>
          <a:p>
            <a:pPr marL="97155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spc="50" dirty="0">
                <a:ln w="0" cmpd="sng">
                  <a:solidFill>
                    <a:srgbClr val="D7ED03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Soldiers become more loyal to generals than to Rome</a:t>
            </a:r>
          </a:p>
        </p:txBody>
      </p:sp>
    </p:spTree>
    <p:extLst>
      <p:ext uri="{BB962C8B-B14F-4D97-AF65-F5344CB8AC3E}">
        <p14:creationId xmlns:p14="http://schemas.microsoft.com/office/powerpoint/2010/main" val="1054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/>
          </p:nvPr>
        </p:nvSpPr>
        <p:spPr>
          <a:xfrm>
            <a:off x="4800600" y="381000"/>
            <a:ext cx="4343400" cy="5181600"/>
          </a:xfrm>
        </p:spPr>
        <p:txBody>
          <a:bodyPr/>
          <a:lstStyle/>
          <a:p>
            <a:pPr marL="1028700" lvl="1" indent="-571500" eaLnBrk="1" hangingPunct="1">
              <a:buFont typeface="Calibri" pitchFamily="34" charset="0"/>
              <a:buAutoNum type="romanUcPeriod" startAt="4"/>
            </a:pPr>
            <a:r>
              <a:rPr lang="en-US" sz="3200" dirty="0" smtClean="0">
                <a:solidFill>
                  <a:schemeClr val="bg1"/>
                </a:solidFill>
              </a:rPr>
              <a:t>The Gracchi Brothers - Tiberius &amp; Gaius Gracchus</a:t>
            </a:r>
            <a:endParaRPr lang="en-US" dirty="0" smtClean="0">
              <a:solidFill>
                <a:schemeClr val="bg1"/>
              </a:solidFill>
            </a:endParaRPr>
          </a:p>
          <a:p>
            <a:pPr marL="1428750" lvl="2" indent="-514350" eaLnBrk="1" hangingPunct="1">
              <a:buFont typeface="Calibri" pitchFamily="34" charset="0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Roman Tribunes</a:t>
            </a:r>
          </a:p>
          <a:p>
            <a:pPr marL="1428750" lvl="2" indent="-514350" eaLnBrk="1" hangingPunct="1">
              <a:buFont typeface="Calibri" pitchFamily="34" charset="0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Both propose land redistribution reforms</a:t>
            </a:r>
          </a:p>
          <a:p>
            <a:pPr marL="1428750" lvl="2" indent="-514350" eaLnBrk="1" hangingPunct="1">
              <a:buFont typeface="Calibri" pitchFamily="34" charset="0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Both killed by the Senate</a:t>
            </a:r>
          </a:p>
        </p:txBody>
      </p:sp>
      <p:pic>
        <p:nvPicPr>
          <p:cNvPr id="34818" name="Picture 2" descr="http://dante.udallas.edu/hutchison/images/Romans/gracch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2109"/>
            <a:ext cx="55451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1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mari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32766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su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2952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Grp="1" noChangeArrowheads="1"/>
          </p:cNvSpPr>
          <p:nvPr>
            <p:ph/>
          </p:nvPr>
        </p:nvSpPr>
        <p:spPr>
          <a:xfrm>
            <a:off x="457200" y="3957073"/>
            <a:ext cx="6625916" cy="2677656"/>
          </a:xfrm>
        </p:spPr>
        <p:txBody>
          <a:bodyPr wrap="none" anchor="ctr">
            <a:spAutoFit/>
          </a:bodyPr>
          <a:lstStyle/>
          <a:p>
            <a:pPr marL="571500" indent="-571500" eaLnBrk="1" hangingPunct="1">
              <a:spcBef>
                <a:spcPct val="0"/>
              </a:spcBef>
              <a:buFont typeface="Calibri" pitchFamily="34" charset="0"/>
              <a:buAutoNum type="romanUcPeriod" startAt="5"/>
              <a:tabLst>
                <a:tab pos="68580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Problems with Dictators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971550" lvl="1" indent="-514350" eaLnBrk="1" hangingPunct="1">
              <a:spcBef>
                <a:spcPct val="0"/>
              </a:spcBef>
              <a:buFont typeface="Calibri" pitchFamily="34" charset="0"/>
              <a:buAutoNum type="alphaUcPeriod"/>
              <a:tabLst>
                <a:tab pos="685800" algn="l"/>
              </a:tabLst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Marius</a:t>
            </a:r>
          </a:p>
          <a:p>
            <a:pPr marL="1314450" lvl="2" indent="-457200" eaLnBrk="1" hangingPunct="1">
              <a:spcBef>
                <a:spcPct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Saved Rome from German invasion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971550" lvl="1" indent="-514350" eaLnBrk="1" hangingPunct="1">
              <a:spcBef>
                <a:spcPct val="0"/>
              </a:spcBef>
              <a:buFont typeface="Calibri" pitchFamily="34" charset="0"/>
              <a:buAutoNum type="alphaUcPeriod" startAt="2"/>
              <a:tabLst>
                <a:tab pos="685800" algn="l"/>
              </a:tabLst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Sulla</a:t>
            </a:r>
            <a:endParaRPr lang="en-US" dirty="0" smtClean="0">
              <a:solidFill>
                <a:schemeClr val="bg1"/>
              </a:solidFill>
            </a:endParaRPr>
          </a:p>
          <a:p>
            <a:pPr marL="1428750" lvl="2" indent="-51435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Defeated Marius in a civil war</a:t>
            </a:r>
          </a:p>
          <a:p>
            <a:pPr marL="1428750" lvl="2" indent="-514350" eaLnBrk="1" hangingPunct="1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Appointed himself dictator for life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9330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1616</Words>
  <Application>Microsoft Office PowerPoint</Application>
  <PresentationFormat>On-screen Show (4:3)</PresentationFormat>
  <Paragraphs>200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1_Office Theme</vt:lpstr>
      <vt:lpstr>Hardcover</vt:lpstr>
      <vt:lpstr>Unit 2-2 Notes The Roman Republic, Empire and Christianity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Provost, Scott - Lake Weir High School</dc:creator>
  <cp:lastModifiedBy>shawiakm</cp:lastModifiedBy>
  <cp:revision>12</cp:revision>
  <dcterms:created xsi:type="dcterms:W3CDTF">2013-09-02T18:46:24Z</dcterms:created>
  <dcterms:modified xsi:type="dcterms:W3CDTF">2013-09-05T20:49:27Z</dcterms:modified>
</cp:coreProperties>
</file>