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2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6F56E-7792-44C2-9467-85C42D389B81}" type="datetimeFigureOut">
              <a:rPr lang="en-US"/>
              <a:pPr>
                <a:defRPr/>
              </a:pPr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632EE-C10A-4FA7-852E-07E8E16D2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E4927-4A9C-455D-AA61-689AECDDDE59}" type="datetimeFigureOut">
              <a:rPr lang="en-US"/>
              <a:pPr>
                <a:defRPr/>
              </a:pPr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4D22D-049F-4D8C-98B2-6A2CA05F5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D3E0F-57E7-4AD2-AC29-CC5C4B4E5223}" type="datetimeFigureOut">
              <a:rPr lang="en-US"/>
              <a:pPr>
                <a:defRPr/>
              </a:pPr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F083D-0C19-4C8D-A5C6-2FB99BEED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72233-E0E3-44AE-BEDC-C213769A8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7B0DC-E8E6-4273-B568-2420105295C7}" type="datetimeFigureOut">
              <a:rPr lang="en-US"/>
              <a:pPr>
                <a:defRPr/>
              </a:pPr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A8E38-02DF-4F45-BA65-E3F067C92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E72A5-0DB5-4563-B81A-9595ACBEF420}" type="datetimeFigureOut">
              <a:rPr lang="en-US"/>
              <a:pPr>
                <a:defRPr/>
              </a:pPr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C2DB4-A216-4271-AA92-4EF013CFC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C0A3E-4AC9-42A7-83EF-F3B24C580BEA}" type="datetimeFigureOut">
              <a:rPr lang="en-US"/>
              <a:pPr>
                <a:defRPr/>
              </a:pPr>
              <a:t>10/6/2013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92E85-26DE-4CB7-82FC-9F1895F51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3E66A-49E3-4DFB-8C7B-C8CF5229BEEB}" type="datetimeFigureOut">
              <a:rPr lang="en-US"/>
              <a:pPr>
                <a:defRPr/>
              </a:pPr>
              <a:t>10/6/2013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B1725-E985-47FC-9EDF-D2E2F29CE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74401-8A19-428C-9C76-C2434B150E54}" type="datetimeFigureOut">
              <a:rPr lang="en-US"/>
              <a:pPr>
                <a:defRPr/>
              </a:pPr>
              <a:t>10/6/2013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E8FA5-FD28-4658-BC04-F677803B0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5883C-3D6D-4D7B-A7D4-E19D32E232CF}" type="datetimeFigureOut">
              <a:rPr lang="en-US"/>
              <a:pPr>
                <a:defRPr/>
              </a:pPr>
              <a:t>10/6/2013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03090-F67C-4E8A-A1FD-771425598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7A781-2378-4DB8-A4CF-C7E9C1C9A1F1}" type="datetimeFigureOut">
              <a:rPr lang="en-US"/>
              <a:pPr>
                <a:defRPr/>
              </a:pPr>
              <a:t>10/6/2013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D78F7-6A6E-4F08-9EF3-8C2DE2791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5A5BE-C55D-460A-9795-87F3DA720D0C}" type="datetimeFigureOut">
              <a:rPr lang="en-US"/>
              <a:pPr>
                <a:defRPr/>
              </a:pPr>
              <a:t>10/6/2013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9F22D-1DD3-4B13-80DD-5DDAA3757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27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DC6CAD-9305-4412-B5CF-B6394B588437}" type="datetimeFigureOut">
              <a:rPr lang="en-US"/>
              <a:pPr>
                <a:defRPr/>
              </a:pPr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661B2C-7AF6-4092-935F-64B8863B7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Unit </a:t>
            </a:r>
            <a:r>
              <a:rPr 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4-1</a:t>
            </a:r>
            <a:endParaRPr lang="en-US" sz="7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Western Europe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 after the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Fall of Rome</a:t>
            </a:r>
            <a:endParaRPr lang="en-US" sz="7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6" descr="http://www.themiddleages.net/people/charlemag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24200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7"/>
          <p:cNvSpPr>
            <a:spLocks noGrp="1" noChangeArrowheads="1"/>
          </p:cNvSpPr>
          <p:nvPr>
            <p:ph/>
          </p:nvPr>
        </p:nvSpPr>
        <p:spPr>
          <a:xfrm>
            <a:off x="2667000" y="1129515"/>
            <a:ext cx="6477000" cy="3970318"/>
          </a:xfrm>
        </p:spPr>
        <p:txBody>
          <a:bodyPr anchor="ctr">
            <a:spAutoFit/>
          </a:bodyPr>
          <a:lstStyle/>
          <a:p>
            <a:pPr marL="971550" lvl="1" indent="-514350">
              <a:spcBef>
                <a:spcPct val="0"/>
              </a:spcBef>
              <a:buFont typeface="Calibri" pitchFamily="34" charset="0"/>
              <a:buAutoNum type="alphaUcPeriod" startAt="3"/>
              <a:tabLst>
                <a:tab pos="1050925" algn="l"/>
              </a:tabLst>
            </a:pP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Pepin the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Short</a:t>
            </a:r>
            <a:endParaRPr lang="en-US" dirty="0" smtClean="0">
              <a:solidFill>
                <a:srgbClr val="FFFF00"/>
              </a:solidFill>
            </a:endParaRPr>
          </a:p>
          <a:p>
            <a:pPr marL="1428750" lvl="2" indent="-514350">
              <a:spcBef>
                <a:spcPct val="0"/>
              </a:spcBef>
              <a:buFont typeface="Calibri" pitchFamily="34" charset="0"/>
              <a:buAutoNum type="arabicPeriod"/>
              <a:tabLst>
                <a:tab pos="1050925" algn="l"/>
              </a:tabLst>
            </a:pP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Agreed to fight the </a:t>
            </a:r>
            <a:r>
              <a:rPr lang="en-US" sz="2800" dirty="0" err="1" smtClean="0">
                <a:solidFill>
                  <a:srgbClr val="FFFF00"/>
                </a:solidFill>
                <a:cs typeface="Times New Roman" pitchFamily="18" charset="0"/>
              </a:rPr>
              <a:t>Lombards</a:t>
            </a: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 for the Pope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1428750" lvl="2" indent="-514350">
              <a:spcBef>
                <a:spcPct val="0"/>
              </a:spcBef>
              <a:buFont typeface="Calibri" pitchFamily="34" charset="0"/>
              <a:buAutoNum type="arabicPeriod"/>
              <a:tabLst>
                <a:tab pos="1050925" algn="l"/>
              </a:tabLst>
            </a:pP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Pope </a:t>
            </a: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made </a:t>
            </a: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Pepin </a:t>
            </a: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“king by the grace of God”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1428750" lvl="2" indent="-514350">
              <a:spcBef>
                <a:spcPct val="0"/>
              </a:spcBef>
              <a:buFont typeface="Calibri" pitchFamily="34" charset="0"/>
              <a:buAutoNum type="arabicPeriod"/>
              <a:tabLst>
                <a:tab pos="1050925" algn="l"/>
              </a:tabLst>
            </a:pP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Upon his death his son </a:t>
            </a:r>
            <a:r>
              <a:rPr lang="en-US" sz="2800" dirty="0" err="1" smtClean="0">
                <a:solidFill>
                  <a:srgbClr val="FFFF00"/>
                </a:solidFill>
                <a:cs typeface="Times New Roman" pitchFamily="18" charset="0"/>
              </a:rPr>
              <a:t>Carolman</a:t>
            </a: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 became king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1885950" lvl="3" indent="-514350">
              <a:spcBef>
                <a:spcPct val="0"/>
              </a:spcBef>
              <a:buFont typeface="Calibri" pitchFamily="34" charset="0"/>
              <a:buAutoNum type="alphaLcPeriod"/>
              <a:tabLst>
                <a:tab pos="1050925" algn="l"/>
              </a:tabLst>
            </a:pP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Ruled only 3 years &amp; died – Brother Charles becomes king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/>
          </p:nvPr>
        </p:nvSpPr>
        <p:spPr>
          <a:xfrm>
            <a:off x="-381000" y="3276600"/>
            <a:ext cx="9525000" cy="3581400"/>
          </a:xfrm>
        </p:spPr>
        <p:txBody>
          <a:bodyPr/>
          <a:lstStyle/>
          <a:p>
            <a:pPr marL="914400" lvl="1" indent="-457200">
              <a:buFont typeface="Calibri" pitchFamily="34" charset="0"/>
              <a:buAutoNum type="alphaUcPeriod" startAt="4"/>
            </a:pPr>
            <a:r>
              <a:rPr lang="en-US" sz="2400" dirty="0" smtClean="0">
                <a:solidFill>
                  <a:srgbClr val="FFFF00"/>
                </a:solidFill>
              </a:rPr>
              <a:t>Charlemagne – Charles the Great</a:t>
            </a:r>
          </a:p>
          <a:p>
            <a:pPr marL="1371600" lvl="2" indent="-457200">
              <a:buFont typeface="Calibri" pitchFamily="34" charset="0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Believed he was </a:t>
            </a:r>
            <a:r>
              <a:rPr lang="en-US" dirty="0" smtClean="0">
                <a:solidFill>
                  <a:srgbClr val="FFFF00"/>
                </a:solidFill>
              </a:rPr>
              <a:t>chosen by God to </a:t>
            </a:r>
            <a:r>
              <a:rPr lang="en-US" dirty="0" smtClean="0">
                <a:solidFill>
                  <a:srgbClr val="FFFF00"/>
                </a:solidFill>
              </a:rPr>
              <a:t>spread Christianity</a:t>
            </a:r>
          </a:p>
          <a:p>
            <a:pPr marL="1828800" lvl="3" indent="-457200">
              <a:buFont typeface="Calibri" pitchFamily="34" charset="0"/>
              <a:buAutoNum type="alphaLcPeriod"/>
            </a:pPr>
            <a:r>
              <a:rPr lang="en-US" sz="2400" dirty="0" smtClean="0">
                <a:solidFill>
                  <a:srgbClr val="FFFF00"/>
                </a:solidFill>
              </a:rPr>
              <a:t>Offered conquered people baptism or death</a:t>
            </a:r>
          </a:p>
          <a:p>
            <a:pPr marL="1371600" lvl="2" indent="-457200">
              <a:buFont typeface="Calibri" pitchFamily="34" charset="0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Encourage the building of monasteries and schools</a:t>
            </a:r>
          </a:p>
          <a:p>
            <a:pPr marL="1828800" lvl="3" indent="-457200">
              <a:buFont typeface="Calibri" pitchFamily="34" charset="0"/>
              <a:buAutoNum type="alphaLcPeriod"/>
            </a:pPr>
            <a:r>
              <a:rPr lang="en-US" sz="2400" dirty="0" smtClean="0">
                <a:solidFill>
                  <a:srgbClr val="FFFF00"/>
                </a:solidFill>
              </a:rPr>
              <a:t>Encouraged Jews to enter his empire because they were literate</a:t>
            </a:r>
          </a:p>
          <a:p>
            <a:pPr marL="1371600" lvl="2" indent="-457200">
              <a:buFont typeface="Calibri" pitchFamily="34" charset="0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800 </a:t>
            </a:r>
            <a:r>
              <a:rPr lang="en-US" dirty="0" smtClean="0">
                <a:solidFill>
                  <a:srgbClr val="FFFF00"/>
                </a:solidFill>
              </a:rPr>
              <a:t>A.D. traveled </a:t>
            </a:r>
            <a:r>
              <a:rPr lang="en-US" dirty="0" smtClean="0">
                <a:solidFill>
                  <a:srgbClr val="FFFF00"/>
                </a:solidFill>
              </a:rPr>
              <a:t>to Rome to put down a series of riots</a:t>
            </a:r>
          </a:p>
          <a:p>
            <a:pPr marL="1828800" lvl="3" indent="-457200">
              <a:buFont typeface="Calibri" pitchFamily="34" charset="0"/>
              <a:buAutoNum type="alphaLcPeriod"/>
            </a:pPr>
            <a:r>
              <a:rPr lang="en-US" sz="2400" dirty="0" smtClean="0">
                <a:solidFill>
                  <a:srgbClr val="FFFF00"/>
                </a:solidFill>
              </a:rPr>
              <a:t>In return the Pope </a:t>
            </a:r>
            <a:r>
              <a:rPr lang="en-US" sz="2400" dirty="0" smtClean="0">
                <a:solidFill>
                  <a:srgbClr val="FFFF00"/>
                </a:solidFill>
              </a:rPr>
              <a:t>pronounced </a:t>
            </a:r>
            <a:r>
              <a:rPr lang="en-US" sz="2400" dirty="0" smtClean="0">
                <a:solidFill>
                  <a:srgbClr val="FFFF00"/>
                </a:solidFill>
              </a:rPr>
              <a:t>him Holy Roman Emperor </a:t>
            </a:r>
          </a:p>
        </p:txBody>
      </p:sp>
      <p:pic>
        <p:nvPicPr>
          <p:cNvPr id="24578" name="Picture 3" descr="charlemagne-statut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4419600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 </a:t>
            </a:r>
          </a:p>
        </p:txBody>
      </p:sp>
      <p:pic>
        <p:nvPicPr>
          <p:cNvPr id="25602" name="Picture 3" descr="empire_charlemag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0163"/>
            <a:ext cx="7162800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 descr="carolingian_empire_divis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132192"/>
            <a:ext cx="4419600" cy="4725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5"/>
          <p:cNvSpPr>
            <a:spLocks noGrp="1" noChangeArrowheads="1"/>
          </p:cNvSpPr>
          <p:nvPr>
            <p:ph/>
          </p:nvPr>
        </p:nvSpPr>
        <p:spPr>
          <a:xfrm>
            <a:off x="-910070" y="21104"/>
            <a:ext cx="10054070" cy="1938992"/>
          </a:xfrm>
        </p:spPr>
        <p:txBody>
          <a:bodyPr wrap="square" anchor="ctr">
            <a:spAutoFit/>
          </a:bodyPr>
          <a:lstStyle/>
          <a:p>
            <a:pPr marL="1371600" lvl="2" indent="-457200">
              <a:spcBef>
                <a:spcPct val="0"/>
              </a:spcBef>
              <a:buFont typeface="Calibri" pitchFamily="34" charset="0"/>
              <a:buNone/>
              <a:tabLst>
                <a:tab pos="503238" algn="l"/>
              </a:tabLst>
            </a:pP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E.   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After Charlemagne died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his 3 grandsons fought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to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control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the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Holy Roman Empire</a:t>
            </a:r>
            <a:endParaRPr lang="en-US" dirty="0" smtClean="0">
              <a:solidFill>
                <a:srgbClr val="FFFF00"/>
              </a:solidFill>
            </a:endParaRPr>
          </a:p>
          <a:p>
            <a:pPr marL="1828800" lvl="3" indent="-457200">
              <a:spcBef>
                <a:spcPct val="0"/>
              </a:spcBef>
              <a:buFont typeface="Calibri" pitchFamily="34" charset="0"/>
              <a:buAutoNum type="arabicPeriod"/>
              <a:tabLst>
                <a:tab pos="503238" algn="l"/>
              </a:tabLst>
            </a:pPr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The Treaty of Verdun ended the fighting by dividing the </a:t>
            </a:r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empire amongst the three.</a:t>
            </a:r>
          </a:p>
          <a:p>
            <a:pPr marL="1828800" lvl="3" indent="-457200">
              <a:spcBef>
                <a:spcPct val="0"/>
              </a:spcBef>
              <a:buFont typeface="Calibri" pitchFamily="34" charset="0"/>
              <a:buAutoNum type="arabicPeriod"/>
              <a:tabLst>
                <a:tab pos="503238" algn="l"/>
              </a:tabLst>
            </a:pPr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Created a weak and divided Europe.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pic>
        <p:nvPicPr>
          <p:cNvPr id="15363" name="Picture 3" descr="barbarian_kingdom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276600"/>
            <a:ext cx="8686800" cy="3581400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romanUcPeriod"/>
            </a:pPr>
            <a:r>
              <a:rPr lang="en-US" sz="2400" dirty="0" smtClean="0">
                <a:solidFill>
                  <a:srgbClr val="FFFF00"/>
                </a:solidFill>
              </a:rPr>
              <a:t>The Effects of the Fall</a:t>
            </a:r>
          </a:p>
          <a:p>
            <a:pPr marL="914400" lvl="1" indent="-457200">
              <a:buFont typeface="Calibri" pitchFamily="34" charset="0"/>
              <a:buAutoNum type="alphaUcPeriod"/>
            </a:pPr>
            <a:r>
              <a:rPr lang="en-US" sz="2400" dirty="0" smtClean="0">
                <a:solidFill>
                  <a:srgbClr val="FFFF00"/>
                </a:solidFill>
              </a:rPr>
              <a:t>Barbarian </a:t>
            </a:r>
            <a:r>
              <a:rPr lang="en-US" sz="2400" dirty="0" smtClean="0">
                <a:solidFill>
                  <a:srgbClr val="FFFF00"/>
                </a:solidFill>
              </a:rPr>
              <a:t>tribes fought for control of Europe</a:t>
            </a:r>
          </a:p>
          <a:p>
            <a:pPr marL="1371600" lvl="2" indent="-457200">
              <a:buFont typeface="Calibri" pitchFamily="34" charset="0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People fled from the cities to the countryside</a:t>
            </a:r>
          </a:p>
          <a:p>
            <a:pPr marL="1371600" lvl="2" indent="-457200">
              <a:buFont typeface="Calibri" pitchFamily="34" charset="0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Taxes were no longer collected</a:t>
            </a:r>
          </a:p>
          <a:p>
            <a:pPr marL="1371600" lvl="2" indent="-457200">
              <a:buFont typeface="Calibri" pitchFamily="34" charset="0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Education declined</a:t>
            </a:r>
          </a:p>
          <a:p>
            <a:pPr marL="1828800" lvl="3" indent="-457200">
              <a:buFont typeface="Calibri" pitchFamily="34" charset="0"/>
              <a:buAutoNum type="alphaLcPeriod"/>
            </a:pPr>
            <a:r>
              <a:rPr lang="en-US" sz="2400" dirty="0" smtClean="0">
                <a:solidFill>
                  <a:srgbClr val="FFFF00"/>
                </a:solidFill>
              </a:rPr>
              <a:t>Only </a:t>
            </a:r>
            <a:r>
              <a:rPr lang="en-US" sz="2400" dirty="0" smtClean="0">
                <a:solidFill>
                  <a:srgbClr val="FFFF00"/>
                </a:solidFill>
              </a:rPr>
              <a:t>Christian priests could </a:t>
            </a:r>
            <a:r>
              <a:rPr lang="en-US" sz="2400" dirty="0" smtClean="0">
                <a:solidFill>
                  <a:srgbClr val="FFFF00"/>
                </a:solidFill>
              </a:rPr>
              <a:t>read and write</a:t>
            </a:r>
          </a:p>
          <a:p>
            <a:pPr marL="1828800" lvl="3" indent="-457200">
              <a:buFont typeface="Calibri" pitchFamily="34" charset="0"/>
              <a:buAutoNum type="alphaLcPeriod"/>
            </a:pPr>
            <a:r>
              <a:rPr lang="en-US" sz="2400" dirty="0" smtClean="0">
                <a:solidFill>
                  <a:srgbClr val="FFFF00"/>
                </a:solidFill>
              </a:rPr>
              <a:t>Barbarian languages emerged </a:t>
            </a:r>
            <a:r>
              <a:rPr lang="en-US" sz="2400" dirty="0" smtClean="0">
                <a:solidFill>
                  <a:srgbClr val="FFFF00"/>
                </a:solidFill>
              </a:rPr>
              <a:t> - German, French, etc.</a:t>
            </a:r>
            <a:endParaRPr lang="en-US" sz="2400" dirty="0" smtClean="0">
              <a:solidFill>
                <a:srgbClr val="FFFF00"/>
              </a:solidFill>
            </a:endParaRPr>
          </a:p>
          <a:p>
            <a:pPr marL="1828800" lvl="3" indent="-457200">
              <a:buFont typeface="Calibri" pitchFamily="34" charset="0"/>
              <a:buAutoNum type="alphaLcPeriod"/>
            </a:pPr>
            <a:r>
              <a:rPr lang="en-US" sz="2400" dirty="0" smtClean="0">
                <a:solidFill>
                  <a:srgbClr val="FFFF00"/>
                </a:solidFill>
              </a:rPr>
              <a:t>Loss of a common language</a:t>
            </a:r>
          </a:p>
        </p:txBody>
      </p:sp>
      <p:pic>
        <p:nvPicPr>
          <p:cNvPr id="16387" name="Picture 3" descr="barbarian_kingdom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"/>
            <a:ext cx="4942812" cy="376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/>
          </p:nvPr>
        </p:nvSpPr>
        <p:spPr>
          <a:xfrm>
            <a:off x="-381000" y="381000"/>
            <a:ext cx="5181599" cy="6019800"/>
          </a:xfrm>
        </p:spPr>
        <p:txBody>
          <a:bodyPr/>
          <a:lstStyle/>
          <a:p>
            <a:pPr marL="914400" lvl="1" indent="-457200">
              <a:buFont typeface="Calibri" pitchFamily="34" charset="0"/>
              <a:buAutoNum type="alphaUcPeriod" startAt="2"/>
            </a:pPr>
            <a:r>
              <a:rPr lang="en-US" dirty="0" smtClean="0">
                <a:solidFill>
                  <a:srgbClr val="FFFF00"/>
                </a:solidFill>
              </a:rPr>
              <a:t>The Roman Catholic Church</a:t>
            </a:r>
          </a:p>
          <a:p>
            <a:pPr marL="1371600" lvl="2" indent="-457200">
              <a:buFont typeface="Calibri" pitchFamily="34" charset="0"/>
              <a:buAutoNum type="arabicPeriod"/>
            </a:pPr>
            <a:r>
              <a:rPr lang="en-US" sz="2800" dirty="0" smtClean="0">
                <a:solidFill>
                  <a:srgbClr val="FFFF00"/>
                </a:solidFill>
              </a:rPr>
              <a:t>The Catholic Church </a:t>
            </a:r>
            <a:r>
              <a:rPr lang="en-US" sz="2800" dirty="0" smtClean="0">
                <a:solidFill>
                  <a:srgbClr val="FFFF00"/>
                </a:solidFill>
              </a:rPr>
              <a:t>was </a:t>
            </a:r>
            <a:r>
              <a:rPr lang="en-US" sz="2800" dirty="0" smtClean="0">
                <a:solidFill>
                  <a:srgbClr val="FFFF00"/>
                </a:solidFill>
              </a:rPr>
              <a:t>the </a:t>
            </a:r>
            <a:r>
              <a:rPr lang="en-US" sz="2800" dirty="0" smtClean="0">
                <a:solidFill>
                  <a:srgbClr val="FFFF00"/>
                </a:solidFill>
              </a:rPr>
              <a:t>only political power after </a:t>
            </a:r>
            <a:r>
              <a:rPr lang="en-US" sz="2800" dirty="0" smtClean="0">
                <a:solidFill>
                  <a:srgbClr val="FFFF00"/>
                </a:solidFill>
              </a:rPr>
              <a:t>the fall of Rome</a:t>
            </a:r>
          </a:p>
          <a:p>
            <a:pPr marL="1371600" lvl="2" indent="-457200">
              <a:buFont typeface="Calibri" pitchFamily="34" charset="0"/>
              <a:buAutoNum type="arabicPeriod"/>
            </a:pPr>
            <a:r>
              <a:rPr lang="en-US" sz="2800" dirty="0" smtClean="0">
                <a:solidFill>
                  <a:srgbClr val="FFFF00"/>
                </a:solidFill>
              </a:rPr>
              <a:t>Catholic Missionaries spread Christianity to barbarians</a:t>
            </a:r>
          </a:p>
          <a:p>
            <a:pPr marL="1371600" lvl="2" indent="-457200">
              <a:buFont typeface="Calibri" pitchFamily="34" charset="0"/>
              <a:buAutoNum type="arabicPeriod"/>
            </a:pPr>
            <a:r>
              <a:rPr lang="en-US" sz="2800" dirty="0" smtClean="0">
                <a:solidFill>
                  <a:srgbClr val="FFFF00"/>
                </a:solidFill>
              </a:rPr>
              <a:t>Clovis, king of the Franks, became the first barbarian Christian</a:t>
            </a:r>
          </a:p>
          <a:p>
            <a:pPr lvl="3">
              <a:buFont typeface="Calibri" pitchFamily="34" charset="0"/>
              <a:buAutoNum type="alphaLcPeriod"/>
            </a:pPr>
            <a:r>
              <a:rPr lang="en-US" sz="2800" dirty="0" smtClean="0">
                <a:solidFill>
                  <a:srgbClr val="FFFF00"/>
                </a:solidFill>
              </a:rPr>
              <a:t>Forms a partnership between the Franks and the Church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782" y="381000"/>
            <a:ext cx="4393291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9144000" cy="3429000"/>
          </a:xfrm>
        </p:spPr>
        <p:txBody>
          <a:bodyPr rtlCol="0">
            <a:normAutofit/>
          </a:bodyPr>
          <a:lstStyle/>
          <a:p>
            <a:pPr marL="1371600" lvl="2" indent="-457200" fontAlgn="auto"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en-US" dirty="0" smtClean="0">
                <a:solidFill>
                  <a:srgbClr val="FFFF00"/>
                </a:solidFill>
              </a:rPr>
              <a:t>The Catholic Church built many monasteries to adapt to rural </a:t>
            </a:r>
            <a:r>
              <a:rPr lang="en-US" dirty="0" smtClean="0">
                <a:solidFill>
                  <a:srgbClr val="FFFF00"/>
                </a:solidFill>
              </a:rPr>
              <a:t>conditions</a:t>
            </a:r>
          </a:p>
          <a:p>
            <a:pPr marL="1828800" lvl="3" indent="-457200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2400" dirty="0">
                <a:solidFill>
                  <a:srgbClr val="FFFF00"/>
                </a:solidFill>
              </a:rPr>
              <a:t>Monks gave up possessions and live a life of prayer</a:t>
            </a:r>
          </a:p>
          <a:p>
            <a:pPr marL="1828800" lvl="3" indent="-457200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2400" dirty="0">
                <a:solidFill>
                  <a:srgbClr val="FFFF00"/>
                </a:solidFill>
              </a:rPr>
              <a:t>Women became nuns and lived in Convents</a:t>
            </a:r>
          </a:p>
          <a:p>
            <a:pPr marL="1828800" lvl="3" indent="-457200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2400" dirty="0">
                <a:solidFill>
                  <a:srgbClr val="FFFF00"/>
                </a:solidFill>
              </a:rPr>
              <a:t>St. Benedict established the rules for monastic living</a:t>
            </a:r>
          </a:p>
          <a:p>
            <a:pPr marL="2343150" lvl="4" indent="-514350" fontAlgn="auto"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2400" dirty="0">
                <a:solidFill>
                  <a:srgbClr val="FFFF00"/>
                </a:solidFill>
              </a:rPr>
              <a:t>His sister, </a:t>
            </a:r>
            <a:r>
              <a:rPr lang="en-US" sz="2400" dirty="0" err="1">
                <a:solidFill>
                  <a:srgbClr val="FFFF00"/>
                </a:solidFill>
              </a:rPr>
              <a:t>Scholastica</a:t>
            </a:r>
            <a:r>
              <a:rPr lang="en-US" sz="2400" dirty="0">
                <a:solidFill>
                  <a:srgbClr val="FFFF00"/>
                </a:solidFill>
              </a:rPr>
              <a:t>, modified the rules for </a:t>
            </a:r>
            <a:r>
              <a:rPr lang="en-US" sz="2400" dirty="0" smtClean="0">
                <a:solidFill>
                  <a:srgbClr val="FFFF00"/>
                </a:solidFill>
              </a:rPr>
              <a:t>women</a:t>
            </a:r>
            <a:endParaRPr lang="en-US" dirty="0" smtClean="0">
              <a:solidFill>
                <a:srgbClr val="FFFF00"/>
              </a:solidFill>
            </a:endParaRPr>
          </a:p>
          <a:p>
            <a:pPr marL="1371600" lvl="2" indent="-457200" fontAlgn="auto"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en-US" dirty="0">
                <a:solidFill>
                  <a:srgbClr val="FFFF00"/>
                </a:solidFill>
              </a:rPr>
              <a:t>Monasteries became centers of </a:t>
            </a:r>
            <a:r>
              <a:rPr lang="en-US" dirty="0" smtClean="0">
                <a:solidFill>
                  <a:srgbClr val="FFFF00"/>
                </a:solidFill>
              </a:rPr>
              <a:t>learning</a:t>
            </a:r>
            <a:endParaRPr lang="en-US" dirty="0" smtClean="0">
              <a:solidFill>
                <a:srgbClr val="FFFF00"/>
              </a:solidFill>
            </a:endParaRPr>
          </a:p>
        </p:txBody>
      </p:sp>
      <p:pic>
        <p:nvPicPr>
          <p:cNvPr id="18434" name="Picture 2" descr="http://magicstatistics.com/wp-content/uploads/St%20Benedi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982913"/>
            <a:ext cx="2819400" cy="387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http://sharonxx.files.wordpress.com/2009/02/scholasti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971800"/>
            <a:ext cx="300196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1"/>
          <p:cNvSpPr>
            <a:spLocks noGrp="1"/>
          </p:cNvSpPr>
          <p:nvPr>
            <p:ph/>
          </p:nvPr>
        </p:nvSpPr>
        <p:spPr>
          <a:xfrm>
            <a:off x="-762000" y="1219200"/>
            <a:ext cx="5562600" cy="4191000"/>
          </a:xfrm>
        </p:spPr>
        <p:txBody>
          <a:bodyPr/>
          <a:lstStyle/>
          <a:p>
            <a:pPr marL="1371600" lvl="2" indent="-457200">
              <a:buFont typeface="Calibri" pitchFamily="34" charset="0"/>
              <a:buAutoNum type="alphaUcPeriod" startAt="3"/>
            </a:pPr>
            <a:r>
              <a:rPr lang="en-US" sz="2800" dirty="0" smtClean="0">
                <a:solidFill>
                  <a:srgbClr val="FFFF00"/>
                </a:solidFill>
              </a:rPr>
              <a:t>Gregory I</a:t>
            </a:r>
          </a:p>
          <a:p>
            <a:pPr marL="1828800" lvl="3" indent="-457200">
              <a:buFont typeface="Calibri" pitchFamily="34" charset="0"/>
              <a:buAutoNum type="arabicPeriod"/>
            </a:pPr>
            <a:r>
              <a:rPr lang="en-US" sz="2800" dirty="0" smtClean="0">
                <a:solidFill>
                  <a:srgbClr val="FFFF00"/>
                </a:solidFill>
              </a:rPr>
              <a:t>1</a:t>
            </a:r>
            <a:r>
              <a:rPr lang="en-US" sz="2800" baseline="30000" dirty="0" smtClean="0">
                <a:solidFill>
                  <a:srgbClr val="FFFF00"/>
                </a:solidFill>
              </a:rPr>
              <a:t>st</a:t>
            </a:r>
            <a:r>
              <a:rPr lang="en-US" sz="2800" dirty="0" smtClean="0">
                <a:solidFill>
                  <a:srgbClr val="FFFF00"/>
                </a:solidFill>
              </a:rPr>
              <a:t> Pope to exercise both secular and religious power</a:t>
            </a:r>
          </a:p>
          <a:p>
            <a:pPr marL="1828800" lvl="3" indent="-457200">
              <a:buFont typeface="Calibri" pitchFamily="34" charset="0"/>
              <a:buAutoNum type="arabicPeriod"/>
            </a:pPr>
            <a:r>
              <a:rPr lang="en-US" sz="2800" dirty="0" smtClean="0">
                <a:solidFill>
                  <a:srgbClr val="FFFF00"/>
                </a:solidFill>
              </a:rPr>
              <a:t>Negotiated peace with many barbarians</a:t>
            </a:r>
          </a:p>
          <a:p>
            <a:pPr marL="1828800" lvl="3" indent="-457200">
              <a:buFont typeface="Calibri" pitchFamily="34" charset="0"/>
              <a:buAutoNum type="arabicPeriod"/>
            </a:pPr>
            <a:r>
              <a:rPr lang="en-US" sz="2800" dirty="0" smtClean="0">
                <a:solidFill>
                  <a:srgbClr val="FFFF00"/>
                </a:solidFill>
              </a:rPr>
              <a:t>Established a churchly kingdom throughout </a:t>
            </a:r>
            <a:r>
              <a:rPr lang="en-US" sz="2800" dirty="0" smtClean="0">
                <a:solidFill>
                  <a:srgbClr val="FFFF00"/>
                </a:solidFill>
              </a:rPr>
              <a:t>Europe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  <p:pic>
        <p:nvPicPr>
          <p:cNvPr id="19458" name="Picture 2" descr="http://liberalbaptistrev.files.wordpress.com/2009/04/pope-gregory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4413" y="0"/>
            <a:ext cx="43195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0" y="0"/>
            <a:ext cx="9144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71500" indent="-571500" eaLnBrk="0" hangingPunct="0">
              <a:buFont typeface="Calibri" pitchFamily="34" charset="0"/>
              <a:buAutoNum type="romanUcPeriod" startAt="2"/>
              <a:tabLst>
                <a:tab pos="1050925" algn="l"/>
              </a:tabLst>
            </a:pPr>
            <a:r>
              <a:rPr lang="en-US" sz="2400" dirty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An Empire Evolves</a:t>
            </a:r>
            <a:endParaRPr lang="en-US" sz="2400" dirty="0">
              <a:solidFill>
                <a:srgbClr val="FFFF00"/>
              </a:solidFill>
              <a:latin typeface="Calibri" pitchFamily="34" charset="0"/>
            </a:endParaRPr>
          </a:p>
          <a:p>
            <a:pPr marL="971550" lvl="1" indent="-514350" eaLnBrk="0" hangingPunct="0">
              <a:buFont typeface="Calibri" pitchFamily="34" charset="0"/>
              <a:buAutoNum type="alphaUcPeriod"/>
              <a:tabLst>
                <a:tab pos="1050925" algn="l"/>
              </a:tabLst>
            </a:pPr>
            <a:r>
              <a:rPr lang="en-US" sz="2400" dirty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Clovis died 511 creating chaos amongst the Franks</a:t>
            </a:r>
            <a:endParaRPr lang="en-US" sz="2400" dirty="0">
              <a:solidFill>
                <a:srgbClr val="FFFF00"/>
              </a:solidFill>
              <a:latin typeface="Calibri" pitchFamily="34" charset="0"/>
            </a:endParaRPr>
          </a:p>
          <a:p>
            <a:pPr marL="1428750" lvl="2" indent="-514350" eaLnBrk="0" hangingPunct="0">
              <a:buFont typeface="Calibri" pitchFamily="34" charset="0"/>
              <a:buAutoNum type="arabicPeriod"/>
              <a:tabLst>
                <a:tab pos="1050925" algn="l"/>
              </a:tabLst>
            </a:pPr>
            <a:r>
              <a:rPr lang="en-US" sz="2400" dirty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Clovis’ successors gave power to command armies </a:t>
            </a:r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a </a:t>
            </a:r>
            <a:r>
              <a:rPr lang="en-US" sz="2400" dirty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“Major Domo”</a:t>
            </a:r>
            <a:endParaRPr lang="en-US" sz="2400" dirty="0">
              <a:solidFill>
                <a:srgbClr val="FFFF00"/>
              </a:solidFill>
              <a:latin typeface="Calibri" pitchFamily="34" charset="0"/>
            </a:endParaRPr>
          </a:p>
          <a:p>
            <a:pPr marL="1885950" lvl="3" indent="-514350" eaLnBrk="0" hangingPunct="0">
              <a:buFont typeface="Calibri" pitchFamily="34" charset="0"/>
              <a:buAutoNum type="alphaLcPeriod"/>
              <a:tabLst>
                <a:tab pos="1050925" algn="l"/>
              </a:tabLst>
            </a:pPr>
            <a:r>
              <a:rPr lang="en-US" sz="2400" dirty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Mayor of the Palace – Military Dictator</a:t>
            </a:r>
            <a:endParaRPr lang="en-US" sz="2400" dirty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2050" name="Picture 2" descr="http://ts4.mm.bing.net/th?id=H.4752833439729827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1938338"/>
            <a:ext cx="5956300" cy="490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/>
          </p:nvPr>
        </p:nvSpPr>
        <p:spPr>
          <a:xfrm>
            <a:off x="-457200" y="366713"/>
            <a:ext cx="3962400" cy="6124575"/>
          </a:xfrm>
        </p:spPr>
        <p:txBody>
          <a:bodyPr anchor="ctr">
            <a:spAutoFit/>
          </a:bodyPr>
          <a:lstStyle/>
          <a:p>
            <a:pPr marL="971550" lvl="1" indent="-514350">
              <a:spcBef>
                <a:spcPct val="0"/>
              </a:spcBef>
              <a:buFont typeface="Calibri" pitchFamily="34" charset="0"/>
              <a:buAutoNum type="alphaUcPeriod" startAt="2"/>
              <a:tabLst>
                <a:tab pos="685800" algn="l"/>
              </a:tabLst>
            </a:pP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Charles Martel</a:t>
            </a:r>
            <a:endParaRPr lang="en-US" dirty="0" smtClean="0">
              <a:solidFill>
                <a:srgbClr val="FFFF00"/>
              </a:solidFill>
            </a:endParaRPr>
          </a:p>
          <a:p>
            <a:pPr marL="1428750" lvl="2" indent="-514350">
              <a:spcBef>
                <a:spcPct val="0"/>
              </a:spcBef>
              <a:buFont typeface="Calibri" pitchFamily="34" charset="0"/>
              <a:buAutoNum type="arabicPeriod"/>
              <a:tabLst>
                <a:tab pos="685800" algn="l"/>
              </a:tabLst>
            </a:pP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Became major domo in 714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1428750" lvl="2" indent="-514350">
              <a:spcBef>
                <a:spcPct val="0"/>
              </a:spcBef>
              <a:buFont typeface="Calibri" pitchFamily="34" charset="0"/>
              <a:buAutoNum type="arabicPeriod"/>
              <a:tabLst>
                <a:tab pos="685800" algn="l"/>
              </a:tabLst>
            </a:pP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Stops the Muslim expansion into Europe in 732 at the Battle of Tours\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1428750" lvl="2" indent="-514350">
              <a:spcBef>
                <a:spcPct val="0"/>
              </a:spcBef>
              <a:buFont typeface="Calibri" pitchFamily="34" charset="0"/>
              <a:buAutoNum type="arabicPeriod"/>
              <a:tabLst>
                <a:tab pos="685800" algn="l"/>
              </a:tabLst>
            </a:pP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Upon his death his son, Pepin the Short, became major domo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927" y="755072"/>
            <a:ext cx="4201045" cy="540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131"/>
            <a:ext cx="9144000" cy="703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381</Words>
  <Application>Microsoft Office PowerPoint</Application>
  <PresentationFormat>On-screen Show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Marion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D. Provost`</dc:creator>
  <cp:lastModifiedBy>Provost, Scott - Lake Weir High School</cp:lastModifiedBy>
  <cp:revision>6</cp:revision>
  <dcterms:created xsi:type="dcterms:W3CDTF">2011-01-13T13:49:54Z</dcterms:created>
  <dcterms:modified xsi:type="dcterms:W3CDTF">2013-10-06T15:25:55Z</dcterms:modified>
</cp:coreProperties>
</file>