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9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41291"/>
    <a:srgbClr val="950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C0A8-9D94-4DF0-9CDD-8872EF7B3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CE19-AD0E-43D8-8284-8F4FA85B468B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649B-DB8E-49EE-A2FD-2CF05B11B3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0"/>
            <a:ext cx="8610600" cy="6477000"/>
          </a:xfrm>
        </p:spPr>
        <p:txBody>
          <a:bodyPr/>
          <a:lstStyle/>
          <a:p>
            <a:pPr algn="ctr">
              <a:buNone/>
            </a:pPr>
            <a:endParaRPr lang="en-US" sz="800" dirty="0" smtClean="0"/>
          </a:p>
          <a:p>
            <a:pPr algn="ctr">
              <a:buNone/>
            </a:pPr>
            <a:r>
              <a:rPr lang="en-US" sz="8800" dirty="0" smtClean="0">
                <a:solidFill>
                  <a:srgbClr val="FFFF00"/>
                </a:solidFill>
                <a:latin typeface="Old English Text MT" pitchFamily="66" charset="0"/>
              </a:rPr>
              <a:t>Unit </a:t>
            </a:r>
            <a:r>
              <a:rPr lang="en-US" sz="8800" dirty="0" smtClean="0">
                <a:solidFill>
                  <a:srgbClr val="FFFF00"/>
                </a:solidFill>
                <a:latin typeface="Old English Text MT" pitchFamily="66" charset="0"/>
              </a:rPr>
              <a:t>4-2</a:t>
            </a:r>
            <a:endParaRPr lang="en-US" sz="8800" dirty="0" smtClean="0">
              <a:solidFill>
                <a:srgbClr val="FFFF00"/>
              </a:solidFill>
              <a:latin typeface="Old English Text MT" pitchFamily="66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FFFF00"/>
                </a:solidFill>
                <a:latin typeface="Old English Text MT" pitchFamily="66" charset="0"/>
              </a:rPr>
              <a:t>European Invasions and Feudalism</a:t>
            </a:r>
            <a:endParaRPr lang="en-US" sz="8800" dirty="0">
              <a:solidFill>
                <a:srgbClr val="FFFF00"/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/>
          </p:nvPr>
        </p:nvSpPr>
        <p:spPr>
          <a:xfrm>
            <a:off x="-381000" y="0"/>
            <a:ext cx="9525000" cy="2590800"/>
          </a:xfrm>
        </p:spPr>
        <p:txBody>
          <a:bodyPr/>
          <a:lstStyle/>
          <a:p>
            <a:pPr marL="971550" lvl="1" indent="-514350">
              <a:buFont typeface="+mj-lt"/>
              <a:buAutoNum type="alphaUcPeriod" startAt="2"/>
            </a:pPr>
            <a:r>
              <a:rPr lang="en-US" dirty="0" smtClean="0">
                <a:solidFill>
                  <a:srgbClr val="FFFF00"/>
                </a:solidFill>
              </a:rPr>
              <a:t>New Social Classes Developed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FF00"/>
                </a:solidFill>
              </a:rPr>
              <a:t>New towns were called burghs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US" sz="2800" dirty="0" smtClean="0">
                <a:solidFill>
                  <a:srgbClr val="FFFF00"/>
                </a:solidFill>
              </a:rPr>
              <a:t>People who lived in burghs were called burghers or bourgeoisie – these people would create a new educated middle class</a:t>
            </a:r>
          </a:p>
        </p:txBody>
      </p:sp>
      <p:pic>
        <p:nvPicPr>
          <p:cNvPr id="90115" name="Picture 5" descr="http://www.learnquebec.ca/export/sites/learn/en/content/curriculum/social_sciences/features/situation_middleages/situation_middleages_images/bourgeoisie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22113"/>
            <a:ext cx="4686300" cy="44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Content Placeholder 1"/>
          <p:cNvSpPr>
            <a:spLocks noGrp="1"/>
          </p:cNvSpPr>
          <p:nvPr>
            <p:ph/>
          </p:nvPr>
        </p:nvSpPr>
        <p:spPr>
          <a:xfrm>
            <a:off x="-1447800" y="4267200"/>
            <a:ext cx="10591800" cy="2590800"/>
          </a:xfrm>
        </p:spPr>
        <p:txBody>
          <a:bodyPr/>
          <a:lstStyle/>
          <a:p>
            <a:pPr marL="1885950" lvl="3" indent="-514350">
              <a:buFont typeface="+mj-lt"/>
              <a:buAutoNum type="alphaLcPeriod" startAt="2"/>
            </a:pPr>
            <a:r>
              <a:rPr lang="en-US" sz="2800" dirty="0" smtClean="0">
                <a:solidFill>
                  <a:srgbClr val="FFFF00"/>
                </a:solidFill>
              </a:rPr>
              <a:t>Jews became the first burghers</a:t>
            </a:r>
          </a:p>
          <a:p>
            <a:pPr marL="2400300" lvl="4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They did not fit into the feudal system</a:t>
            </a:r>
          </a:p>
          <a:p>
            <a:pPr marL="2400300" lvl="4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The Church forbade Christians from loaning money</a:t>
            </a:r>
          </a:p>
          <a:p>
            <a:pPr marL="2400300" lvl="4" indent="-571500">
              <a:buFont typeface="+mj-lt"/>
              <a:buAutoNum type="romanLcPeriod"/>
            </a:pPr>
            <a:r>
              <a:rPr lang="en-US" sz="2800" dirty="0" smtClean="0">
                <a:solidFill>
                  <a:srgbClr val="FFFF00"/>
                </a:solidFill>
              </a:rPr>
              <a:t>Established banks, stores, and trading companies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91139" name="Picture 2" descr="http://infidelsunite.typepad.com/.a/6a0111685b4b71970c0120a557143c970b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429500" cy="42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1"/>
          <p:cNvSpPr>
            <a:spLocks noGrp="1"/>
          </p:cNvSpPr>
          <p:nvPr>
            <p:ph/>
          </p:nvPr>
        </p:nvSpPr>
        <p:spPr>
          <a:xfrm>
            <a:off x="-457200" y="3733800"/>
            <a:ext cx="9601200" cy="3124200"/>
          </a:xfrm>
        </p:spPr>
        <p:txBody>
          <a:bodyPr/>
          <a:lstStyle/>
          <a:p>
            <a:pPr marL="914400" lvl="1" indent="-457200">
              <a:buFont typeface="+mj-lt"/>
              <a:buAutoNum type="alphaUcPeriod" startAt="3"/>
            </a:pPr>
            <a:r>
              <a:rPr lang="en-US" sz="2400" dirty="0" smtClean="0">
                <a:solidFill>
                  <a:srgbClr val="FFFF00"/>
                </a:solidFill>
              </a:rPr>
              <a:t>Towns held trade fairs to sell a variety of items</a:t>
            </a:r>
          </a:p>
          <a:p>
            <a:pPr marL="914400" lvl="1" indent="-457200">
              <a:buFont typeface="+mj-lt"/>
              <a:buAutoNum type="alphaUcPeriod" startAt="3"/>
            </a:pPr>
            <a:r>
              <a:rPr lang="en-US" sz="2400" dirty="0" smtClean="0">
                <a:solidFill>
                  <a:srgbClr val="FFFF00"/>
                </a:solidFill>
              </a:rPr>
              <a:t>Guilds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Merchant and craft guilds regulated merchandise, services, and prices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guilds also trained apprentices and journeymen</a:t>
            </a:r>
          </a:p>
          <a:p>
            <a:pPr marL="914400" lvl="1" indent="-457200">
              <a:buFont typeface="+mj-lt"/>
              <a:buAutoNum type="alphaUcPeriod" startAt="3"/>
            </a:pPr>
            <a:r>
              <a:rPr lang="en-US" sz="2400" dirty="0" smtClean="0">
                <a:solidFill>
                  <a:srgbClr val="FFFF00"/>
                </a:solidFill>
              </a:rPr>
              <a:t>More people moved to town to gain freedom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Towns gained independence from lords through charters</a:t>
            </a:r>
          </a:p>
          <a:p>
            <a:pPr marL="514350" indent="-514350">
              <a:buFont typeface="+mj-lt"/>
              <a:buAutoNum type="alphaUcPeriod" startAt="5"/>
            </a:pPr>
            <a:endParaRPr lang="en-US" dirty="0" smtClean="0"/>
          </a:p>
        </p:txBody>
      </p:sp>
      <p:pic>
        <p:nvPicPr>
          <p:cNvPr id="92163" name="Picture 2" descr="http://www.historiasiglo20.org/MEC-BC/images/medieval%20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381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1471613" y="166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947" name="Picture 4" descr="anund_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34290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5"/>
          <p:cNvSpPr>
            <a:spLocks noGrp="1" noChangeArrowheads="1"/>
          </p:cNvSpPr>
          <p:nvPr>
            <p:ph/>
          </p:nvPr>
        </p:nvSpPr>
        <p:spPr>
          <a:xfrm>
            <a:off x="0" y="2887682"/>
            <a:ext cx="9144000" cy="3539430"/>
          </a:xfrm>
        </p:spPr>
        <p:txBody>
          <a:bodyPr wrap="square" anchor="ctr">
            <a:spAutoFit/>
          </a:bodyPr>
          <a:lstStyle/>
          <a:p>
            <a:pPr marL="571500" indent="-571500">
              <a:spcBef>
                <a:spcPct val="0"/>
              </a:spcBef>
              <a:buFont typeface="+mj-lt"/>
              <a:buAutoNum type="romanU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European Invasions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71550" lvl="1" indent="-514350">
              <a:spcBef>
                <a:spcPct val="0"/>
              </a:spcBef>
              <a:buFont typeface="+mj-lt"/>
              <a:buAutoNum type="alphaUcPeriod"/>
              <a:tabLst>
                <a:tab pos="914400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Vikings originated in the peninsulas of Scandinavia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Bad harvests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&amp;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overpopulation caused Viking raids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Design of ships allowed travel over open sea and shallow rivers while carrying 300 men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Became feudal lords of Normandy in northern France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Settlement leads to conversion to Christianity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 descr="age_of_invas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477" y="990600"/>
            <a:ext cx="435152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Grp="1" noChangeArrowheads="1"/>
          </p:cNvSpPr>
          <p:nvPr>
            <p:ph/>
          </p:nvPr>
        </p:nvSpPr>
        <p:spPr>
          <a:xfrm>
            <a:off x="-381000" y="86915"/>
            <a:ext cx="5257800" cy="6555641"/>
          </a:xfrm>
        </p:spPr>
        <p:txBody>
          <a:bodyPr wrap="square" anchor="ctr">
            <a:spAutoFit/>
          </a:bodyPr>
          <a:lstStyle/>
          <a:p>
            <a:pPr marL="971550" lvl="1" indent="-514350">
              <a:spcBef>
                <a:spcPct val="0"/>
              </a:spcBef>
              <a:buFont typeface="+mj-lt"/>
              <a:buAutoNum type="alphaUcPeriod" startAt="2"/>
              <a:tabLst>
                <a:tab pos="639763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The Magyars and the Muslims</a:t>
            </a:r>
            <a:endParaRPr lang="en-US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639763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Magyars originated in Hungary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639763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Took captives to sell as slaves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428750" lvl="2" indent="-514350">
              <a:spcBef>
                <a:spcPct val="0"/>
              </a:spcBef>
              <a:buFont typeface="+mj-lt"/>
              <a:buAutoNum type="arabicPeriod"/>
              <a:tabLst>
                <a:tab pos="639763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Muslims attacked from North Africa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885950" lvl="3" indent="-514350">
              <a:spcBef>
                <a:spcPct val="0"/>
              </a:spcBef>
              <a:buFont typeface="+mj-lt"/>
              <a:buAutoNum type="alphaLcPeriod"/>
              <a:tabLst>
                <a:tab pos="639763" algn="l"/>
              </a:tabLst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Threatened the Atlantic and  Mediterranean coasts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971550" lvl="1" indent="-514350">
              <a:spcBef>
                <a:spcPct val="0"/>
              </a:spcBef>
              <a:buFont typeface="+mj-lt"/>
              <a:buAutoNum type="alphaUcPeriod" startAt="3"/>
              <a:tabLst>
                <a:tab pos="639763" algn="l"/>
              </a:tabLst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Local European rulers who could defend their people gained followers and political strength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84995" name="Picture 3" descr="hanse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815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/>
          </p:nvPr>
        </p:nvSpPr>
        <p:spPr>
          <a:xfrm>
            <a:off x="0" y="2514600"/>
            <a:ext cx="9144000" cy="4343400"/>
          </a:xfrm>
          <a:ln>
            <a:noFill/>
          </a:ln>
        </p:spPr>
        <p:txBody>
          <a:bodyPr/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b="1" u="sng" dirty="0" smtClean="0"/>
              <a:t>Feudalism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 smtClean="0"/>
              <a:t>The period of invasions allowed local lords to seize power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Lords possessed large amounts of land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Feudalism developed as a military, political, and economic system based on the holding of land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Lords would give small pieces of land (fief) to vassals in exchange for military service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Vassals could become lords by further dividing their land and giving it to knights</a:t>
            </a:r>
          </a:p>
          <a:p>
            <a:pPr marL="1828800" lvl="3" indent="-457200">
              <a:buFont typeface="+mj-lt"/>
              <a:buAutoNum type="alphaLcPeriod"/>
            </a:pPr>
            <a:r>
              <a:rPr lang="en-US" sz="2400" dirty="0" smtClean="0"/>
              <a:t>Knights ruled over </a:t>
            </a:r>
            <a:r>
              <a:rPr lang="en-US" sz="2400" b="1" u="sng" dirty="0" smtClean="0"/>
              <a:t>manors</a:t>
            </a:r>
            <a:r>
              <a:rPr lang="en-US" sz="2400" dirty="0" smtClean="0"/>
              <a:t> as warrior vassals</a:t>
            </a:r>
          </a:p>
        </p:txBody>
      </p:sp>
      <p:pic>
        <p:nvPicPr>
          <p:cNvPr id="86019" name="Picture 3" descr="feudal_system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911" y="0"/>
            <a:ext cx="335417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wpclipart.com/signs_symbol/thumbtack_notes/thumbtack_note_importan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012">
            <a:off x="253184" y="463643"/>
            <a:ext cx="2286305" cy="16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563">
            <a:off x="6459721" y="-31153"/>
            <a:ext cx="279876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27"/>
            <a:ext cx="7932821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_medieval_ma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pic>
        <p:nvPicPr>
          <p:cNvPr id="88067" name="Picture 3" descr="a_medieval_ma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82067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71550" lvl="1" indent="-514350" eaLnBrk="0" hangingPunct="0">
              <a:buSzPct val="100000"/>
              <a:buFont typeface="+mj-lt"/>
              <a:buAutoNum type="alphaUcPeriod" startAt="2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Manors were self-sufficient economic units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428750" lvl="2" indent="-514350" eaLnBrk="0" hangingPunct="0">
              <a:buSzPct val="100000"/>
              <a:buFont typeface="+mj-lt"/>
              <a:buAutoNum type="arabicPeriod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Manors produced everything they need for survival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428750" lvl="2" indent="-514350" eaLnBrk="0" hangingPunct="0">
              <a:buSzPct val="100000"/>
              <a:buFont typeface="+mj-lt"/>
              <a:buAutoNum type="arabicPeriod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Serfs were peasants who were bound to the manor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Provided labor to serve the lord, lord protects serfs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428750" lvl="2" indent="-514350" eaLnBrk="0" hangingPunct="0">
              <a:buSzPct val="100000"/>
              <a:buFont typeface="+mj-lt"/>
              <a:buAutoNum type="arabicPeriod" startAt="3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Duties to the manor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Serfs had to work their own land and their lords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Serfs could only keep part of their own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grain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1096963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Serfs also had to pay tithes to the Church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9091" name="Picture 3" descr="a_medieval_man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8225" name="Rectangle 1"/>
          <p:cNvSpPr>
            <a:spLocks noChangeArrowheads="1"/>
          </p:cNvSpPr>
          <p:nvPr/>
        </p:nvSpPr>
        <p:spPr bwMode="auto">
          <a:xfrm>
            <a:off x="0" y="318205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571500" indent="-571500" eaLnBrk="0" hangingPunct="0">
              <a:buFont typeface="+mj-lt"/>
              <a:buAutoNum type="romanUcPeriod" startAt="3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Changes in Agriculture and Trade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971550" lvl="1" indent="-514350" eaLnBrk="0" hangingPunct="0">
              <a:buSzPct val="100000"/>
              <a:buFont typeface="+mj-lt"/>
              <a:buAutoNum type="alphaU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Between 1000-1300 changes in agriculture led to an increase in population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428750" lvl="2" indent="-514350" eaLnBrk="0" hangingPunct="0">
              <a:buSzPct val="100000"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New plows, improved harnesses, and switching from oxen to horses helped increase harvests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428750" lvl="2" indent="-514350" eaLnBrk="0" hangingPunct="0">
              <a:buSzPct val="100000"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The Three Field System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One field was left fallow all year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 the winter one field was planted with wheat or rye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885950" lvl="3" indent="-514350" eaLnBrk="0" hangingPunct="0">
              <a:buSzPct val="100000"/>
              <a:buFont typeface="+mj-lt"/>
              <a:buAutoNum type="alphaL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In the spring one field was planted with barley, oats, beans, or peas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428750" lvl="2" indent="-514350" eaLnBrk="0" hangingPunct="0">
              <a:buSzPct val="100000"/>
              <a:buFont typeface="+mj-lt"/>
              <a:buAutoNum type="arabicPeriod"/>
              <a:tabLst>
                <a:tab pos="914400" algn="l"/>
              </a:tabLs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The increase in population resulted in many people moving back into towns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8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8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8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8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8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8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8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8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409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D. Provost`</dc:creator>
  <cp:lastModifiedBy>Provost, Scott - Lake Weir High School</cp:lastModifiedBy>
  <cp:revision>3</cp:revision>
  <dcterms:created xsi:type="dcterms:W3CDTF">2011-01-19T22:09:46Z</dcterms:created>
  <dcterms:modified xsi:type="dcterms:W3CDTF">2013-10-06T15:41:46Z</dcterms:modified>
</cp:coreProperties>
</file>