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159E-B6BC-40C7-A9ED-231373F2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C343-625A-4248-B976-EB9D01ACB60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9C53-C141-4F2D-9577-3CF6F92AD1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annotation_id=annotation_559561&amp;feature=iv&amp;v=LtGoBZ4D4_E&amp;safety_mode=true&amp;persist_safety_mode=1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sz="8800" smtClean="0">
                <a:solidFill>
                  <a:srgbClr val="FFFF00"/>
                </a:solidFill>
              </a:rPr>
              <a:t>Unit </a:t>
            </a:r>
            <a:r>
              <a:rPr lang="en-US" sz="8800" smtClean="0">
                <a:solidFill>
                  <a:srgbClr val="FFFF00"/>
                </a:solidFill>
              </a:rPr>
              <a:t>4-3</a:t>
            </a:r>
            <a:endParaRPr lang="en-US" sz="8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The Struggle</a:t>
            </a:r>
          </a:p>
          <a:p>
            <a:pPr algn="ctr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for Power</a:t>
            </a:r>
          </a:p>
          <a:p>
            <a:pPr algn="ctr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Kings vs. Popes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han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4"/>
          <p:cNvSpPr>
            <a:spLocks noGrp="1" noChangeArrowheads="1"/>
          </p:cNvSpPr>
          <p:nvPr>
            <p:ph/>
          </p:nvPr>
        </p:nvSpPr>
        <p:spPr>
          <a:xfrm>
            <a:off x="4038600" y="914400"/>
            <a:ext cx="5105400" cy="4401205"/>
          </a:xfrm>
        </p:spPr>
        <p:txBody>
          <a:bodyPr wrap="square" anchor="ctr">
            <a:spAutoFit/>
          </a:bodyPr>
          <a:lstStyle/>
          <a:p>
            <a:pPr marL="1428750" lvl="2" indent="-514350">
              <a:spcBef>
                <a:spcPct val="0"/>
              </a:spcBef>
              <a:buFont typeface="+mj-lt"/>
              <a:buAutoNum type="arabicPeriod" startAt="2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Henry II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Introduced the use of jury trials</a:t>
            </a: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Over the centuries a code of laws was built case by case, this became known as </a:t>
            </a:r>
            <a:r>
              <a:rPr lang="en-US" sz="2800" b="1" u="sng" dirty="0" smtClean="0">
                <a:solidFill>
                  <a:srgbClr val="FFFF00"/>
                </a:solidFill>
                <a:cs typeface="Times New Roman" pitchFamily="18" charset="0"/>
              </a:rPr>
              <a:t>English Common Law</a:t>
            </a:r>
          </a:p>
          <a:p>
            <a:pPr marL="514350" indent="-514350">
              <a:spcBef>
                <a:spcPct val="0"/>
              </a:spcBef>
              <a:buNone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1"/>
          <p:cNvSpPr>
            <a:spLocks noGrp="1"/>
          </p:cNvSpPr>
          <p:nvPr>
            <p:ph/>
          </p:nvPr>
        </p:nvSpPr>
        <p:spPr>
          <a:xfrm>
            <a:off x="0" y="838200"/>
            <a:ext cx="4724400" cy="4876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French Monarchs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Hugh Capet est. the </a:t>
            </a:r>
            <a:r>
              <a:rPr lang="en-US" sz="2800" dirty="0" err="1" smtClean="0">
                <a:solidFill>
                  <a:srgbClr val="FFFF00"/>
                </a:solidFill>
              </a:rPr>
              <a:t>Capetian</a:t>
            </a:r>
            <a:r>
              <a:rPr lang="en-US" sz="2800" dirty="0" smtClean="0">
                <a:solidFill>
                  <a:srgbClr val="FFFF00"/>
                </a:solidFill>
              </a:rPr>
              <a:t> Dynasty in 987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Capetian</a:t>
            </a:r>
            <a:r>
              <a:rPr lang="en-US" sz="2800" dirty="0" smtClean="0">
                <a:solidFill>
                  <a:srgbClr val="FFFF00"/>
                </a:solidFill>
              </a:rPr>
              <a:t> kings </a:t>
            </a:r>
            <a:r>
              <a:rPr lang="en-US" sz="2800" dirty="0" smtClean="0">
                <a:solidFill>
                  <a:srgbClr val="FFFF00"/>
                </a:solidFill>
              </a:rPr>
              <a:t>ruled </a:t>
            </a:r>
            <a:r>
              <a:rPr lang="en-US" sz="2800" dirty="0" smtClean="0">
                <a:solidFill>
                  <a:srgbClr val="FFFF00"/>
                </a:solidFill>
              </a:rPr>
              <a:t>peacefully for 200 years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Allowed </a:t>
            </a:r>
            <a:r>
              <a:rPr lang="en-US" sz="2800" dirty="0" smtClean="0">
                <a:solidFill>
                  <a:srgbClr val="FFFF00"/>
                </a:solidFill>
              </a:rPr>
              <a:t>Paris to dominate trade and unite France</a:t>
            </a:r>
          </a:p>
          <a:p>
            <a:pPr marL="1428750" lvl="2" indent="-514350">
              <a:buFont typeface="+mj-lt"/>
              <a:buAutoNum type="arabicPeriod"/>
            </a:pPr>
            <a:endParaRPr lang="en-US" sz="2800" dirty="0" smtClean="0"/>
          </a:p>
        </p:txBody>
      </p:sp>
      <p:pic>
        <p:nvPicPr>
          <p:cNvPr id="83971" name="Picture 2" descr="http://www.martinsville.k12.va.us/mhs/gdean/test1/hughca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913647" cy="46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49436"/>
            <a:ext cx="2921000" cy="30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4" descr="04phi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2596"/>
            <a:ext cx="1905000" cy="360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5"/>
          <p:cNvSpPr>
            <a:spLocks noGrp="1" noChangeArrowheads="1"/>
          </p:cNvSpPr>
          <p:nvPr>
            <p:ph/>
          </p:nvPr>
        </p:nvSpPr>
        <p:spPr>
          <a:xfrm>
            <a:off x="-457200" y="13855"/>
            <a:ext cx="9573491" cy="3416320"/>
          </a:xfrm>
        </p:spPr>
        <p:txBody>
          <a:bodyPr wrap="square"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+mj-lt"/>
              <a:buAutoNum type="alphaUcPeriod" startAt="3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Phillip IV of France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1235075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Attempted to tax the Church</a:t>
            </a:r>
            <a:endParaRPr lang="en-US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Pope Boniface VIII declared Pope’s power supreme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Phillip kidnapped Boniface; he dies from the ordeal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Persuades cardinals to elect Clement V Pope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Clement moves the Church from Rome to Avignon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2400300" lvl="4" indent="-571500">
              <a:spcBef>
                <a:spcPct val="0"/>
              </a:spcBef>
              <a:buFont typeface="+mj-lt"/>
              <a:buAutoNum type="roman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Results in two Popes – The Great Schism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2400300" lvl="4" indent="-571500">
              <a:spcBef>
                <a:spcPct val="0"/>
              </a:spcBef>
              <a:buFont typeface="+mj-lt"/>
              <a:buAutoNum type="romanLcPeriod"/>
              <a:tabLst>
                <a:tab pos="1235075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Conflict resolved in 1417 – Martin V chosen as the one true Pope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51569"/>
            <a:ext cx="2514600" cy="31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05" y="4149436"/>
            <a:ext cx="21824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images%5Cimgduitsland%5Cotto%20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28000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4"/>
          <p:cNvSpPr>
            <a:spLocks noGrp="1" noChangeArrowheads="1"/>
          </p:cNvSpPr>
          <p:nvPr>
            <p:ph/>
          </p:nvPr>
        </p:nvSpPr>
        <p:spPr>
          <a:xfrm>
            <a:off x="4191000" y="353467"/>
            <a:ext cx="4953000" cy="5693866"/>
          </a:xfrm>
        </p:spPr>
        <p:txBody>
          <a:bodyPr wrap="square"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+mj-lt"/>
              <a:buAutoNum type="alphaUcPeriod" startAt="4"/>
              <a:tabLst>
                <a:tab pos="11430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German Monarchs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Otto I used his power to dominate the Church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Defended the Pope and was rewarded by being crowned Holy Roman Emperor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Italians feared being ruled by Germans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-914400" y="1066800"/>
            <a:ext cx="5334000" cy="4297362"/>
          </a:xfrm>
        </p:spPr>
        <p:txBody>
          <a:bodyPr/>
          <a:lstStyle/>
          <a:p>
            <a:pPr marL="1428750" lvl="2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FF00"/>
                </a:solidFill>
              </a:rPr>
              <a:t>Frederick Barbarossa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Invaded Italy several times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The Pope united with the </a:t>
            </a:r>
            <a:r>
              <a:rPr lang="en-US" sz="2800" dirty="0" err="1" smtClean="0">
                <a:solidFill>
                  <a:srgbClr val="FFFF00"/>
                </a:solidFill>
              </a:rPr>
              <a:t>Lombards</a:t>
            </a:r>
            <a:r>
              <a:rPr lang="en-US" sz="2800" dirty="0" smtClean="0">
                <a:solidFill>
                  <a:srgbClr val="FFFF00"/>
                </a:solidFill>
              </a:rPr>
              <a:t> to defeat Fred.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Germany became divided amongst many princes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90115" name="Picture 3" descr="barbaro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3230562"/>
          </a:xfrm>
        </p:spPr>
        <p:txBody>
          <a:bodyPr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dirty="0" smtClean="0">
                <a:solidFill>
                  <a:srgbClr val="FFFF00"/>
                </a:solidFill>
              </a:rPr>
              <a:t>The Revival of Learning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As trade spread literacy grew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Universities were built in Paris and Bologna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Lost works of the Greeks were rediscovered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Poems written to stress Chivalry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Results in the idea of Romantic Love</a:t>
            </a:r>
          </a:p>
        </p:txBody>
      </p:sp>
      <p:pic>
        <p:nvPicPr>
          <p:cNvPr id="91139" name="Picture 2" descr="http://www.hotelsandonato.it/images/interno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5341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/>
          </p:nvPr>
        </p:nvSpPr>
        <p:spPr>
          <a:xfrm>
            <a:off x="0" y="3810000"/>
            <a:ext cx="9296400" cy="304800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</a:rPr>
              <a:t>Catholic Reforms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Between 500 &amp; 1000 the Catholic Church became corrupt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Reforms were instituted </a:t>
            </a:r>
            <a:r>
              <a:rPr lang="en-US" sz="2400" dirty="0" err="1" smtClean="0">
                <a:solidFill>
                  <a:srgbClr val="FFFF00"/>
                </a:solidFill>
              </a:rPr>
              <a:t>btwn</a:t>
            </a:r>
            <a:r>
              <a:rPr lang="en-US" sz="2400" dirty="0" smtClean="0">
                <a:solidFill>
                  <a:srgbClr val="FFFF00"/>
                </a:solidFill>
              </a:rPr>
              <a:t> 1000 &amp; 1300 to purify the Church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Priests denied the right to marry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Ended simony – the buying and selling of Church offices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Ended </a:t>
            </a:r>
            <a:r>
              <a:rPr lang="en-US" b="1" u="sng" dirty="0" smtClean="0">
                <a:solidFill>
                  <a:srgbClr val="FFFF00"/>
                </a:solidFill>
              </a:rPr>
              <a:t>lay investiture</a:t>
            </a:r>
            <a:r>
              <a:rPr lang="en-US" dirty="0" smtClean="0">
                <a:solidFill>
                  <a:srgbClr val="FFFF00"/>
                </a:solidFill>
              </a:rPr>
              <a:t>-Kings appointing Church officials</a:t>
            </a:r>
          </a:p>
        </p:txBody>
      </p:sp>
      <p:pic>
        <p:nvPicPr>
          <p:cNvPr id="71683" name="Picture 4" descr="http://scrapetv.com/News/News%20Pages/Everyone%20Else/images/st-peters-basilica-vatican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/>
          </p:nvPr>
        </p:nvSpPr>
        <p:spPr>
          <a:xfrm>
            <a:off x="-1066800" y="838200"/>
            <a:ext cx="5867400" cy="4830763"/>
          </a:xfrm>
        </p:spPr>
        <p:txBody>
          <a:bodyPr/>
          <a:lstStyle/>
          <a:p>
            <a:pPr marL="1885950" lvl="3" indent="-514350"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Henry IV of Germany refused to obey the changes</a:t>
            </a:r>
          </a:p>
          <a:p>
            <a:pPr marL="1885950" lvl="3" indent="-514350"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Pope Gregory excommunicated Henry</a:t>
            </a:r>
          </a:p>
          <a:p>
            <a:pPr marL="1885950" lvl="3" indent="-514350"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Bishops appointed by Henry chose to obey the Pope</a:t>
            </a:r>
          </a:p>
          <a:p>
            <a:pPr marL="1885950" lvl="3" indent="-514350"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Henry traveled to Rome to beg for forgiveness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72707" name="Picture 3" descr="PLATE15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457200"/>
            <a:ext cx="4321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img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Grp="1" noChangeArrowheads="1"/>
          </p:cNvSpPr>
          <p:nvPr>
            <p:ph/>
          </p:nvPr>
        </p:nvSpPr>
        <p:spPr>
          <a:xfrm>
            <a:off x="1066800" y="0"/>
            <a:ext cx="8839200" cy="2246313"/>
          </a:xfrm>
        </p:spPr>
        <p:txBody>
          <a:bodyPr anchor="ctr">
            <a:spAutoFit/>
          </a:bodyPr>
          <a:lstStyle/>
          <a:p>
            <a:pPr marL="571500" indent="-571500">
              <a:spcBef>
                <a:spcPct val="0"/>
              </a:spcBef>
              <a:buFont typeface="+mj-lt"/>
              <a:buAutoNum type="romanUcPeriod" startAt="2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The Structure of the Church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71550" lvl="1" indent="-514350">
              <a:spcBef>
                <a:spcPct val="0"/>
              </a:spcBef>
              <a:buFont typeface="+mj-lt"/>
              <a:buAutoNum type="alphaUcPeriod"/>
              <a:tabLst>
                <a:tab pos="6858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The Church resembled a kingdom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Popes served as kings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Bishops and Cardinals as Nobles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Priests, Friars, and monks as peasants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/>
          </p:nvPr>
        </p:nvSpPr>
        <p:spPr>
          <a:xfrm>
            <a:off x="3962400" y="990600"/>
            <a:ext cx="4876800" cy="5364162"/>
          </a:xfrm>
        </p:spPr>
        <p:txBody>
          <a:bodyPr/>
          <a:lstStyle/>
          <a:p>
            <a:pPr marL="971550" lvl="1" indent="-514350">
              <a:buFont typeface="+mj-lt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The Church ran a system of courts based on </a:t>
            </a:r>
            <a:r>
              <a:rPr lang="en-US" b="1" u="sng" dirty="0" smtClean="0">
                <a:solidFill>
                  <a:srgbClr val="FFFF00"/>
                </a:solidFill>
              </a:rPr>
              <a:t>canon law</a:t>
            </a:r>
          </a:p>
          <a:p>
            <a:pPr marL="971550" lvl="1" indent="-514350">
              <a:buFont typeface="+mj-lt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The Church also collected taxes in the form of tithes</a:t>
            </a:r>
          </a:p>
          <a:p>
            <a:pPr marL="971550" lvl="1" indent="-514350">
              <a:buFont typeface="+mj-lt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The Inquisition served as the Church’s military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Stopped the spread of </a:t>
            </a:r>
            <a:r>
              <a:rPr lang="en-US" sz="2800" b="1" u="sng" dirty="0" smtClean="0">
                <a:solidFill>
                  <a:srgbClr val="FFFF00"/>
                </a:solidFill>
              </a:rPr>
              <a:t>heresy</a:t>
            </a:r>
            <a:r>
              <a:rPr lang="en-US" sz="2800" dirty="0" smtClean="0">
                <a:solidFill>
                  <a:srgbClr val="FFFF00"/>
                </a:solidFill>
              </a:rPr>
              <a:t> through violence</a:t>
            </a:r>
          </a:p>
        </p:txBody>
      </p:sp>
      <p:pic>
        <p:nvPicPr>
          <p:cNvPr id="74755" name="Picture 2" descr="http://www.historycultures.bham.ac.uk/research/images/inquisi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267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" pitchFamily="1" charset="0"/>
              </a:rPr>
              <a:t> </a:t>
            </a:r>
          </a:p>
        </p:txBody>
      </p:sp>
      <p:pic>
        <p:nvPicPr>
          <p:cNvPr id="75779" name="Picture 3" descr="pr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9406"/>
            <a:ext cx="4191000" cy="413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29" y="1359406"/>
            <a:ext cx="4128648" cy="413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1"/>
          <p:cNvSpPr>
            <a:spLocks noGrp="1"/>
          </p:cNvSpPr>
          <p:nvPr>
            <p:ph/>
          </p:nvPr>
        </p:nvSpPr>
        <p:spPr>
          <a:xfrm>
            <a:off x="5257800" y="1371600"/>
            <a:ext cx="3886200" cy="3382963"/>
          </a:xfrm>
        </p:spPr>
        <p:txBody>
          <a:bodyPr/>
          <a:lstStyle/>
          <a:p>
            <a:pPr lvl="1" indent="-742950">
              <a:buFont typeface="+mj-lt"/>
              <a:buAutoNum type="alphaUcPeriod" startAt="5"/>
            </a:pPr>
            <a:r>
              <a:rPr lang="en-US" sz="4000" dirty="0" smtClean="0">
                <a:solidFill>
                  <a:srgbClr val="FFFF00"/>
                </a:solidFill>
              </a:rPr>
              <a:t>Gothic cathedrals became the castles of the church</a:t>
            </a:r>
          </a:p>
          <a:p>
            <a:endParaRPr lang="en-US" dirty="0" smtClean="0"/>
          </a:p>
        </p:txBody>
      </p:sp>
      <p:pic>
        <p:nvPicPr>
          <p:cNvPr id="77827" name="Picture 2" descr="http://images.encarta.msn.com/xrefmedia/sharemed/targets/images/pho/t065/T0653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922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bay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9" y="1524000"/>
            <a:ext cx="410869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4"/>
          <p:cNvSpPr>
            <a:spLocks noGrp="1" noChangeArrowheads="1"/>
          </p:cNvSpPr>
          <p:nvPr>
            <p:ph/>
          </p:nvPr>
        </p:nvSpPr>
        <p:spPr>
          <a:xfrm>
            <a:off x="2971800" y="0"/>
            <a:ext cx="6172200" cy="6986528"/>
          </a:xfrm>
        </p:spPr>
        <p:txBody>
          <a:bodyPr wrap="square" anchor="ctr">
            <a:spAutoFit/>
          </a:bodyPr>
          <a:lstStyle/>
          <a:p>
            <a:pPr marL="571500" indent="-571500">
              <a:spcBef>
                <a:spcPct val="0"/>
              </a:spcBef>
              <a:buFont typeface="+mj-lt"/>
              <a:buAutoNum type="romanUcPeriod" startAt="3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Monarchs Strengthened their Power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71550" lvl="1" indent="-514350">
              <a:spcBef>
                <a:spcPct val="0"/>
              </a:spcBef>
              <a:buFont typeface="+mj-lt"/>
              <a:buAutoNum type="alphaUcPeriod"/>
              <a:tabLst>
                <a:tab pos="11430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English Monarchs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William the Conqueror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William defeated Harold 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Godwinson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 at the Battle of Hastings in 1066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The French Duke of Normandy was now King of England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William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redistributed all of the 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English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land to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his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vassals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Appointed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Norman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Bishops</a:t>
            </a: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England became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the most    centralized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European kingdom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/>
          </p:nvPr>
        </p:nvSpPr>
        <p:spPr>
          <a:xfrm>
            <a:off x="457200" y="53340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You Tube - The Bayeux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Tapestry</a:t>
            </a:r>
            <a:endParaRPr lang="en-US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Records the Story of Williams Victory at Hastings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80899" name="Picture 3" descr="baye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421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D. Provost`</dc:creator>
  <cp:lastModifiedBy>Provost, Scott - Lake Weir High School</cp:lastModifiedBy>
  <cp:revision>4</cp:revision>
  <dcterms:created xsi:type="dcterms:W3CDTF">2011-01-24T14:32:43Z</dcterms:created>
  <dcterms:modified xsi:type="dcterms:W3CDTF">2013-10-06T15:53:36Z</dcterms:modified>
</cp:coreProperties>
</file>