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A8C1D-9B2D-4CC1-98FC-D09068BCEA5A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4FB6E-9553-427B-BC8F-6D5B58E0C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D9B4-99B0-406F-ADEF-BF391CFF4D23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4202D-5F22-45FA-B7CE-05E064350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0FAE9-02CE-4608-B70E-9FEBD627D811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30F0-9C91-42C2-A8C7-1F056AB5C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2281-9193-46CF-903E-353C1A3B1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F7B22-F408-43EF-B7E1-17E0E8C15B37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189C-13B8-4958-8601-BB483B017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70199-4224-451F-B1BD-A0055BCF017A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D47C-6E4D-4974-9DBD-7750286DD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A790-9AC0-41B6-B4FA-4162B1127E0E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97A70-E121-4006-BE7D-DA5F3E518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F75A-67D2-479F-931B-7E044A23796E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67C9E-7820-4A9B-81CB-9DEA9BD1C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B0A2-FB5B-46D6-94BC-C4125F8359C5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3CC2-BEE4-4378-8305-264B88C06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3966-3192-4490-BB50-73B631A08BD2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DCE2-7A84-4EA7-9598-1162C120F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CF96-4EC2-4788-8CC5-7EA1FEB4BA1C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DAED6-56DB-4A1F-B0D2-EDD15A69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42858-7815-4557-9D06-2A6AD9E3523C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953F2-9630-49F8-9AD9-E1602C5C6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0ED26-F644-4133-A42A-692D56F9A095}" type="datetimeFigureOut">
              <a:rPr lang="en-US"/>
              <a:pPr>
                <a:defRPr/>
              </a:pPr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CCD39C-3652-4E39-8399-2E5E78C91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Zy6XilXDZ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Zy6XilXDZQ&amp;safety_mode=true&amp;persist_safety_mode=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sz="8000" dirty="0" smtClean="0">
                <a:solidFill>
                  <a:srgbClr val="FFFF00"/>
                </a:solidFill>
              </a:rPr>
              <a:t>Unit </a:t>
            </a:r>
            <a:r>
              <a:rPr lang="en-US" sz="8000" dirty="0" smtClean="0">
                <a:solidFill>
                  <a:srgbClr val="FFFF00"/>
                </a:solidFill>
              </a:rPr>
              <a:t>4-4</a:t>
            </a:r>
            <a:endParaRPr lang="en-US" sz="8000" dirty="0" smtClean="0">
              <a:solidFill>
                <a:srgbClr val="FFFF00"/>
              </a:solidFill>
            </a:endParaRPr>
          </a:p>
          <a:p>
            <a:pPr algn="ctr">
              <a:buFont typeface="Arial" charset="0"/>
              <a:buNone/>
            </a:pPr>
            <a:r>
              <a:rPr lang="en-US" sz="8000" dirty="0" smtClean="0">
                <a:solidFill>
                  <a:srgbClr val="FFFF00"/>
                </a:solidFill>
              </a:rPr>
              <a:t>The Crusades and the Revival of Europe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23554" name="Picture 3" descr="magna-carta-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p2135_edward_(i)_034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963" y="0"/>
            <a:ext cx="5126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4"/>
          <p:cNvSpPr>
            <a:spLocks noGrp="1" noChangeArrowheads="1"/>
          </p:cNvSpPr>
          <p:nvPr>
            <p:ph/>
          </p:nvPr>
        </p:nvSpPr>
        <p:spPr>
          <a:xfrm>
            <a:off x="-533400" y="862013"/>
            <a:ext cx="4572000" cy="4832350"/>
          </a:xfrm>
        </p:spPr>
        <p:txBody>
          <a:bodyPr anchor="ctr">
            <a:spAutoFit/>
          </a:bodyPr>
          <a:lstStyle/>
          <a:p>
            <a:pPr marL="971550" lvl="1" indent="-514350">
              <a:spcBef>
                <a:spcPct val="0"/>
              </a:spcBef>
              <a:buFont typeface="Calibri" pitchFamily="34" charset="0"/>
              <a:buAutoNum type="alphaUcPeriod" startAt="3"/>
              <a:tabLst>
                <a:tab pos="1050925" algn="l"/>
              </a:tabLst>
            </a:pP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Edward I – Nobles refused another tax increase</a:t>
            </a:r>
            <a:endParaRPr lang="en-US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1050925" algn="l"/>
              </a:tabLst>
            </a:pPr>
            <a:r>
              <a:rPr lang="en-US" sz="2800" smtClean="0">
                <a:solidFill>
                  <a:srgbClr val="FFFF00"/>
                </a:solidFill>
                <a:cs typeface="Times New Roman" pitchFamily="18" charset="0"/>
              </a:rPr>
              <a:t>Lords and Commoners call a meeting - the Model Parliament</a:t>
            </a:r>
            <a:endParaRPr lang="en-US" sz="280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1050925" algn="l"/>
              </a:tabLst>
            </a:pPr>
            <a:r>
              <a:rPr lang="en-US" sz="2800" smtClean="0">
                <a:solidFill>
                  <a:srgbClr val="FFFF00"/>
                </a:solidFill>
                <a:cs typeface="Times New Roman" pitchFamily="18" charset="0"/>
              </a:rPr>
              <a:t>Both Nobles and Burghers now have to consent to new taxes</a:t>
            </a:r>
            <a:endParaRPr lang="en-US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2" name="Picture 2" descr="http://www.artofthestate.co.uk/photos/houses_of_parliament_lo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2249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 </a:t>
            </a:r>
          </a:p>
        </p:txBody>
      </p:sp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0" y="304800"/>
            <a:ext cx="9144000" cy="6248400"/>
            <a:chOff x="0" y="0"/>
            <a:chExt cx="5760" cy="3936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45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latin typeface="Calibri" pitchFamily="34" charset="0"/>
                  <a:cs typeface="Arial" charset="0"/>
                </a:rPr>
                <a:t>  </a:t>
              </a:r>
              <a:r>
                <a:rPr lang="en-US" sz="38400">
                  <a:latin typeface="Calibri" pitchFamily="34" charset="0"/>
                  <a:cs typeface="Arial" charset="0"/>
                </a:rPr>
                <a:t> </a:t>
              </a:r>
              <a:r>
                <a:rPr lang="en-US" sz="1000">
                  <a:latin typeface="Calibri" pitchFamily="34" charset="0"/>
                  <a:cs typeface="Arial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  <a:p>
              <a:pPr eaLnBrk="0" hangingPunct="0"/>
              <a:endParaRPr lang="en-US" sz="1000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6627" name="Picture 6" descr="france-allbatt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04phil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627438" cy="6858000"/>
          </a:xfrm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657600" y="400050"/>
            <a:ext cx="54864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71500" indent="-571500" eaLnBrk="0" hangingPunct="0">
              <a:buFont typeface="Calibri" pitchFamily="34" charset="0"/>
              <a:buAutoNum type="romanUcPeriod" startAt="3"/>
              <a:tabLst>
                <a:tab pos="1050925" algn="l"/>
              </a:tabLst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France</a:t>
            </a:r>
            <a:endParaRPr lang="en-US" sz="3200">
              <a:solidFill>
                <a:srgbClr val="FFFF00"/>
              </a:solidFill>
              <a:latin typeface="Calibri" pitchFamily="34" charset="0"/>
            </a:endParaRPr>
          </a:p>
          <a:p>
            <a:pPr marL="971550" lvl="1" indent="-514350" eaLnBrk="0" hangingPunct="0">
              <a:buFont typeface="Calibri" pitchFamily="34" charset="0"/>
              <a:buAutoNum type="alphaUcPeriod"/>
              <a:tabLst>
                <a:tab pos="1050925" algn="l"/>
              </a:tabLst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Phillip IV – Creates The Estates General</a:t>
            </a:r>
            <a:endParaRPr lang="en-US" sz="3200">
              <a:solidFill>
                <a:srgbClr val="FFFF00"/>
              </a:solidFill>
              <a:latin typeface="Calibri" pitchFamily="34" charset="0"/>
            </a:endParaRPr>
          </a:p>
          <a:p>
            <a:pPr marL="1428750" lvl="2" indent="-514350" eaLnBrk="0" hangingPunct="0">
              <a:buFont typeface="Calibri" pitchFamily="34" charset="0"/>
              <a:buAutoNum type="arabicPeriod"/>
              <a:tabLst>
                <a:tab pos="1050925" algn="l"/>
              </a:tabLst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sz="3200" baseline="300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st</a:t>
            </a:r>
            <a:r>
              <a:rPr lang="en-US" sz="32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Estate: The Church; 2</a:t>
            </a:r>
            <a:r>
              <a:rPr lang="en-US" sz="3200" baseline="300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nd</a:t>
            </a:r>
            <a:r>
              <a:rPr lang="en-US" sz="32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Estate: Feudal Lords; 3</a:t>
            </a:r>
            <a:r>
              <a:rPr lang="en-US" sz="3200" baseline="300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rd</a:t>
            </a:r>
            <a:r>
              <a:rPr lang="en-US" sz="32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 Estate: Bourgeoisie</a:t>
            </a:r>
            <a:endParaRPr lang="en-US" sz="3200">
              <a:solidFill>
                <a:srgbClr val="FFFF00"/>
              </a:solidFill>
              <a:latin typeface="Calibri" pitchFamily="34" charset="0"/>
            </a:endParaRPr>
          </a:p>
          <a:p>
            <a:pPr marL="1885950" lvl="3" indent="-514350" eaLnBrk="0" hangingPunct="0">
              <a:buFont typeface="Calibri" pitchFamily="34" charset="0"/>
              <a:buAutoNum type="alphaLcPeriod"/>
              <a:tabLst>
                <a:tab pos="1050925" algn="l"/>
              </a:tabLst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Monarchy increased power by taxing middle class</a:t>
            </a:r>
            <a:endParaRPr lang="en-US" sz="32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Picture 5" descr="Image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1"/>
          <p:cNvSpPr>
            <a:spLocks noGrp="1"/>
          </p:cNvSpPr>
          <p:nvPr>
            <p:ph/>
          </p:nvPr>
        </p:nvSpPr>
        <p:spPr>
          <a:xfrm>
            <a:off x="0" y="304800"/>
            <a:ext cx="9144000" cy="6126163"/>
          </a:xfrm>
        </p:spPr>
        <p:txBody>
          <a:bodyPr rtlCol="0">
            <a:normAutofit/>
          </a:bodyPr>
          <a:lstStyle/>
          <a:p>
            <a:pPr marL="571500" indent="-571500" fontAlgn="auto">
              <a:spcAft>
                <a:spcPts val="0"/>
              </a:spcAft>
              <a:buFont typeface="+mj-lt"/>
              <a:buAutoNum type="romanUcPeriod" startAt="4"/>
              <a:defRPr/>
            </a:pPr>
            <a:r>
              <a:rPr lang="en-US" dirty="0" smtClean="0">
                <a:solidFill>
                  <a:srgbClr val="FFFF00"/>
                </a:solidFill>
              </a:rPr>
              <a:t>The Black Death and Its Consequences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A series a bad harvests result in a shortage of food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The Bubonic Plague was brought to Italy by trading ships</a:t>
            </a:r>
          </a:p>
          <a:p>
            <a:pPr marL="14287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1/3 of Europe’s population died within 5 years</a:t>
            </a:r>
          </a:p>
          <a:p>
            <a:pPr marL="1428750" lvl="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Creates a labor shortage / survivors have to do more work</a:t>
            </a:r>
          </a:p>
          <a:p>
            <a:pPr marL="1885950" lvl="3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Results in a demand for higher wages</a:t>
            </a:r>
          </a:p>
          <a:p>
            <a:pPr marL="1885950" lvl="3" indent="-51435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Severely weakens feudalism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30722" name="Picture 3" descr="703plague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ra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895850"/>
            <a:ext cx="3124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ars%20morien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33528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FFFF00"/>
                </a:solidFill>
                <a:hlinkClick r:id="rId3"/>
              </a:rPr>
              <a:t>The Black Death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1"/>
          <p:cNvSpPr>
            <a:spLocks noGrp="1"/>
          </p:cNvSpPr>
          <p:nvPr>
            <p:ph/>
          </p:nvPr>
        </p:nvSpPr>
        <p:spPr>
          <a:xfrm>
            <a:off x="5029200" y="838200"/>
            <a:ext cx="4114800" cy="4800600"/>
          </a:xfrm>
        </p:spPr>
        <p:txBody>
          <a:bodyPr rtlCol="0">
            <a:normAutofit/>
          </a:bodyPr>
          <a:lstStyle/>
          <a:p>
            <a:pPr marL="571500" indent="-571500" fontAlgn="auto">
              <a:spcAft>
                <a:spcPts val="0"/>
              </a:spcAft>
              <a:buFont typeface="+mj-lt"/>
              <a:buAutoNum type="romanUcPeriod" startAt="5"/>
              <a:defRPr/>
            </a:pPr>
            <a:r>
              <a:rPr lang="en-US" dirty="0" smtClean="0">
                <a:solidFill>
                  <a:srgbClr val="FFFF00"/>
                </a:solidFill>
              </a:rPr>
              <a:t>The Hundred Years War – 1337-1453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Fought between France and England over disputed territory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Heroes create a new sense of </a:t>
            </a:r>
            <a:r>
              <a:rPr lang="en-US" sz="3200" b="1" u="sng" dirty="0" smtClean="0">
                <a:solidFill>
                  <a:srgbClr val="FFFF00"/>
                </a:solidFill>
              </a:rPr>
              <a:t>nationalism</a:t>
            </a:r>
            <a:endParaRPr lang="en-US" sz="3200" dirty="0" smtClean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33794" name="Picture 2" descr="http://www.nipissingu.ca/faculty/coryf/HIST2506/resources/Hundred%20Years%20War%20Map%20%5B1429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50292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4724400" cy="5943600"/>
          </a:xfrm>
        </p:spPr>
        <p:txBody>
          <a:bodyPr rtlCol="0">
            <a:normAutofit/>
          </a:bodyPr>
          <a:lstStyle/>
          <a:p>
            <a:pPr marL="571500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The Crusades</a:t>
            </a:r>
          </a:p>
          <a:p>
            <a:pPr marL="1028700" lvl="1" indent="-571500" fontAlgn="auto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In 1095 Pope Urban II sought to gain control of the Holy Land</a:t>
            </a:r>
          </a:p>
          <a:p>
            <a:pPr marL="1485900" lvl="2" indent="-5715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Urban wanted to reunite the Church under his leadership</a:t>
            </a:r>
          </a:p>
          <a:p>
            <a:pPr marL="1485900" lvl="2" indent="-5715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Chance for nobles to claim more land</a:t>
            </a:r>
          </a:p>
          <a:p>
            <a:pPr marL="1485900" lvl="2" indent="-5715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Merchants profited from financing crusades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pic>
        <p:nvPicPr>
          <p:cNvPr id="15362" name="Picture 5" descr="urba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1688" y="838200"/>
            <a:ext cx="45323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Henry%20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818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-1814513" y="11938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19" name="Rectangle 6"/>
          <p:cNvSpPr>
            <a:spLocks noGrp="1" noChangeArrowheads="1"/>
          </p:cNvSpPr>
          <p:nvPr>
            <p:ph/>
          </p:nvPr>
        </p:nvSpPr>
        <p:spPr>
          <a:xfrm>
            <a:off x="3505200" y="1752600"/>
            <a:ext cx="5638800" cy="3170099"/>
          </a:xfrm>
        </p:spPr>
        <p:txBody>
          <a:bodyPr wrap="square" anchor="ctr">
            <a:spAutoFit/>
          </a:bodyPr>
          <a:lstStyle/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Henry V – Defeats 50,000 French troops with 8,000 English long bowmen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joan-a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303" y="0"/>
            <a:ext cx="55656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4"/>
          <p:cNvSpPr>
            <a:spLocks noGrp="1" noChangeArrowheads="1"/>
          </p:cNvSpPr>
          <p:nvPr>
            <p:ph/>
          </p:nvPr>
        </p:nvSpPr>
        <p:spPr>
          <a:xfrm>
            <a:off x="-838200" y="767715"/>
            <a:ext cx="4495800" cy="5016758"/>
          </a:xfrm>
        </p:spPr>
        <p:txBody>
          <a:bodyPr wrap="square" anchor="ctr">
            <a:spAutoFit/>
          </a:bodyPr>
          <a:lstStyle/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 startAt="2"/>
              <a:tabLst>
                <a:tab pos="685800" algn="l"/>
              </a:tabLst>
            </a:pPr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Joan of Arc – French shepherd girl who gained command of an army: won the Battle of Orleans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419600" y="990600"/>
            <a:ext cx="4724400" cy="5334000"/>
          </a:xfrm>
        </p:spPr>
        <p:txBody>
          <a:bodyPr/>
          <a:lstStyle/>
          <a:p>
            <a:pPr marL="971550" lvl="1" indent="-514350">
              <a:buFont typeface="Calibri" pitchFamily="34" charset="0"/>
              <a:buAutoNum type="alphaUcPeriod" startAt="3"/>
            </a:pPr>
            <a:r>
              <a:rPr lang="en-US" sz="3200" smtClean="0">
                <a:solidFill>
                  <a:srgbClr val="FFFF00"/>
                </a:solidFill>
              </a:rPr>
              <a:t>Use of firearms reduces the power of knights</a:t>
            </a:r>
          </a:p>
          <a:p>
            <a:pPr marL="971550" lvl="1" indent="-514350">
              <a:buFont typeface="Calibri" pitchFamily="34" charset="0"/>
              <a:buAutoNum type="alphaUcPeriod" startAt="3"/>
            </a:pPr>
            <a:r>
              <a:rPr lang="en-US" sz="3200" smtClean="0">
                <a:solidFill>
                  <a:srgbClr val="FFFF00"/>
                </a:solidFill>
              </a:rPr>
              <a:t>French win because of superior cannons</a:t>
            </a:r>
          </a:p>
          <a:p>
            <a:pPr marL="1428750" lvl="2" indent="-514350">
              <a:buFont typeface="Calibri" pitchFamily="34" charset="0"/>
              <a:buAutoNum type="arabicPeriod"/>
            </a:pPr>
            <a:r>
              <a:rPr lang="en-US" sz="3200" smtClean="0">
                <a:solidFill>
                  <a:srgbClr val="FFFF00"/>
                </a:solidFill>
              </a:rPr>
              <a:t>Nations begin to avoid fighting costly wars and encourage trade</a:t>
            </a:r>
          </a:p>
        </p:txBody>
      </p:sp>
      <p:pic>
        <p:nvPicPr>
          <p:cNvPr id="36867" name="Picture 2" descr="http://xenophongroup.com/montjoie/h_gun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95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rusades-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51816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4"/>
          <p:cNvSpPr>
            <a:spLocks noGrp="1" noChangeArrowheads="1"/>
          </p:cNvSpPr>
          <p:nvPr>
            <p:ph/>
          </p:nvPr>
        </p:nvSpPr>
        <p:spPr>
          <a:xfrm>
            <a:off x="-381000" y="3255963"/>
            <a:ext cx="9525000" cy="3417887"/>
          </a:xfrm>
        </p:spPr>
        <p:txBody>
          <a:bodyPr anchor="ctr">
            <a:spAutoFit/>
          </a:bodyPr>
          <a:lstStyle/>
          <a:p>
            <a:pPr marL="914400" lvl="1" indent="-457200">
              <a:spcBef>
                <a:spcPct val="0"/>
              </a:spcBef>
              <a:buFont typeface="Calibri" pitchFamily="34" charset="0"/>
              <a:buAutoNum type="alphaUcPeriod" startAt="2"/>
              <a:tabLst>
                <a:tab pos="685800" algn="l"/>
              </a:tabLst>
            </a:pPr>
            <a:r>
              <a:rPr lang="en-US" sz="2400" smtClean="0">
                <a:solidFill>
                  <a:srgbClr val="FFFF00"/>
                </a:solidFill>
                <a:cs typeface="Times New Roman" pitchFamily="18" charset="0"/>
              </a:rPr>
              <a:t>The Crusades produced mixed results</a:t>
            </a:r>
            <a:endParaRPr lang="en-US" sz="2400" smtClean="0">
              <a:solidFill>
                <a:srgbClr val="FFFF00"/>
              </a:solidFill>
            </a:endParaRPr>
          </a:p>
          <a:p>
            <a:pPr marL="1371600" lvl="2" indent="-457200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1</a:t>
            </a:r>
            <a:r>
              <a:rPr lang="en-US" baseline="30000" smtClean="0">
                <a:solidFill>
                  <a:srgbClr val="FFFF00"/>
                </a:solidFill>
                <a:cs typeface="Times New Roman" pitchFamily="18" charset="0"/>
              </a:rPr>
              <a:t>st</a:t>
            </a: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 Crusade captured Jerusalem in 1099</a:t>
            </a:r>
            <a:endParaRPr lang="en-US" smtClean="0">
              <a:solidFill>
                <a:srgbClr val="FFFF00"/>
              </a:solidFill>
            </a:endParaRPr>
          </a:p>
          <a:p>
            <a:pPr marL="1828800" lvl="3" indent="-457200">
              <a:spcBef>
                <a:spcPct val="0"/>
              </a:spcBef>
              <a:buFont typeface="Calibri" pitchFamily="34" charset="0"/>
              <a:buAutoNum type="alphaLcPeriod"/>
              <a:tabLst>
                <a:tab pos="685800" algn="l"/>
              </a:tabLst>
            </a:pPr>
            <a:r>
              <a:rPr lang="en-US" sz="2400" smtClean="0">
                <a:solidFill>
                  <a:srgbClr val="FFFF00"/>
                </a:solidFill>
                <a:cs typeface="Times New Roman" pitchFamily="18" charset="0"/>
              </a:rPr>
              <a:t>Four Crusader states were each ruled by European nobles</a:t>
            </a:r>
          </a:p>
          <a:p>
            <a:pPr marL="1371600" lvl="2" indent="-457200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2</a:t>
            </a:r>
            <a:r>
              <a:rPr lang="en-US" baseline="30000" smtClean="0">
                <a:solidFill>
                  <a:srgbClr val="FFFF00"/>
                </a:solidFill>
                <a:cs typeface="Times New Roman" pitchFamily="18" charset="0"/>
              </a:rPr>
              <a:t>nd</a:t>
            </a: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 Crusade failed to reconquer the city of Edessa</a:t>
            </a:r>
          </a:p>
          <a:p>
            <a:pPr marL="1371600" lvl="2" indent="-457200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Jerusalem fell to the Muslim leader, Saladin in 1187</a:t>
            </a:r>
            <a:endParaRPr lang="en-US" smtClean="0">
              <a:solidFill>
                <a:srgbClr val="FFFF00"/>
              </a:solidFill>
            </a:endParaRPr>
          </a:p>
          <a:p>
            <a:pPr marL="1371600" lvl="2" indent="-457200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3</a:t>
            </a:r>
            <a:r>
              <a:rPr lang="en-US" baseline="30000" smtClean="0">
                <a:solidFill>
                  <a:srgbClr val="FFFF00"/>
                </a:solidFill>
                <a:cs typeface="Times New Roman" pitchFamily="18" charset="0"/>
              </a:rPr>
              <a:t>rd</a:t>
            </a: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 Crusade resulted in a treaty that allowed pilgrimages</a:t>
            </a:r>
            <a:endParaRPr lang="en-US" smtClean="0">
              <a:solidFill>
                <a:srgbClr val="FFFF00"/>
              </a:solidFill>
            </a:endParaRPr>
          </a:p>
          <a:p>
            <a:pPr marL="1371600" lvl="2" indent="-457200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4</a:t>
            </a:r>
            <a:r>
              <a:rPr lang="en-US" baseline="30000" smtClean="0">
                <a:solidFill>
                  <a:srgbClr val="FFFF00"/>
                </a:solidFill>
                <a:cs typeface="Times New Roman" pitchFamily="18" charset="0"/>
              </a:rPr>
              <a:t>th</a:t>
            </a: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 Crusade sacked Constantinople</a:t>
            </a:r>
            <a:endParaRPr lang="en-US" smtClean="0">
              <a:solidFill>
                <a:srgbClr val="FFFF00"/>
              </a:solidFill>
            </a:endParaRPr>
          </a:p>
          <a:p>
            <a:pPr marL="1371600" lvl="2" indent="-457200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Children’s Crusade: 1,000s under 18 died</a:t>
            </a:r>
            <a:endParaRPr 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isafer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1910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4"/>
          <p:cNvSpPr>
            <a:spLocks noGrp="1" noChangeArrowheads="1"/>
          </p:cNvSpPr>
          <p:nvPr>
            <p:ph/>
          </p:nvPr>
        </p:nvSpPr>
        <p:spPr>
          <a:xfrm>
            <a:off x="3657600" y="446088"/>
            <a:ext cx="5486400" cy="5508625"/>
          </a:xfrm>
        </p:spPr>
        <p:txBody>
          <a:bodyPr anchor="ctr">
            <a:spAutoFit/>
          </a:bodyPr>
          <a:lstStyle/>
          <a:p>
            <a:pPr marL="971550" lvl="1" indent="-514350">
              <a:spcBef>
                <a:spcPct val="0"/>
              </a:spcBef>
              <a:buFont typeface="Calibri" pitchFamily="34" charset="0"/>
              <a:buAutoNum type="alphaUcPeriod" startAt="3"/>
              <a:tabLst>
                <a:tab pos="1050925" algn="l"/>
              </a:tabLst>
            </a:pPr>
            <a:r>
              <a:rPr lang="en-US" sz="3200" smtClean="0">
                <a:solidFill>
                  <a:srgbClr val="FFFF00"/>
                </a:solidFill>
                <a:cs typeface="Times New Roman" pitchFamily="18" charset="0"/>
              </a:rPr>
              <a:t>The Reconquista (Spanish Crusade)</a:t>
            </a:r>
            <a:endParaRPr lang="en-US" sz="320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1050925" algn="l"/>
              </a:tabLst>
            </a:pPr>
            <a:r>
              <a:rPr lang="en-US" sz="3200" smtClean="0">
                <a:solidFill>
                  <a:srgbClr val="FFFF00"/>
                </a:solidFill>
                <a:cs typeface="Times New Roman" pitchFamily="18" charset="0"/>
              </a:rPr>
              <a:t>The marriage of Ferdinand and Isabella created a strong Catholic kingdom</a:t>
            </a:r>
            <a:endParaRPr lang="en-US" sz="320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Calibri" pitchFamily="34" charset="0"/>
              <a:buAutoNum type="alphaLcPeriod"/>
              <a:tabLst>
                <a:tab pos="1050925" algn="l"/>
              </a:tabLst>
            </a:pPr>
            <a:r>
              <a:rPr lang="en-US" sz="3200" smtClean="0">
                <a:solidFill>
                  <a:srgbClr val="FFFF00"/>
                </a:solidFill>
                <a:cs typeface="Times New Roman" pitchFamily="18" charset="0"/>
              </a:rPr>
              <a:t>All Jews and Muslims forced out of Iberia (Spanish Peninsula) </a:t>
            </a:r>
            <a:endParaRPr lang="en-US" sz="32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reconqui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0104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Grp="1" noChangeArrowheads="1"/>
          </p:cNvSpPr>
          <p:nvPr>
            <p:ph/>
          </p:nvPr>
        </p:nvSpPr>
        <p:spPr>
          <a:xfrm>
            <a:off x="-533400" y="3317875"/>
            <a:ext cx="9677400" cy="3540125"/>
          </a:xfrm>
        </p:spPr>
        <p:txBody>
          <a:bodyPr anchor="ctr">
            <a:spAutoFit/>
          </a:bodyPr>
          <a:lstStyle/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1050925" algn="l"/>
              </a:tabLst>
            </a:pPr>
            <a:r>
              <a:rPr lang="en-US" sz="3200" smtClean="0">
                <a:solidFill>
                  <a:srgbClr val="FFFF00"/>
                </a:solidFill>
                <a:cs typeface="Times New Roman" pitchFamily="18" charset="0"/>
              </a:rPr>
              <a:t>Isabella defeats the Muslims at Grenada in 1492</a:t>
            </a:r>
            <a:endParaRPr lang="en-US" sz="320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1050925" algn="l"/>
              </a:tabLst>
            </a:pPr>
            <a:r>
              <a:rPr lang="en-US" sz="3200" smtClean="0">
                <a:solidFill>
                  <a:srgbClr val="FFFF00"/>
                </a:solidFill>
                <a:cs typeface="Times New Roman" pitchFamily="18" charset="0"/>
              </a:rPr>
              <a:t>Jews must convert or leave</a:t>
            </a:r>
            <a:endParaRPr lang="en-US" sz="320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1050925" algn="l"/>
              </a:tabLst>
            </a:pPr>
            <a:r>
              <a:rPr lang="en-US" sz="3200" smtClean="0">
                <a:solidFill>
                  <a:srgbClr val="FFFF00"/>
                </a:solidFill>
                <a:cs typeface="Times New Roman" pitchFamily="18" charset="0"/>
              </a:rPr>
              <a:t>Results in a weakened Spanish economy</a:t>
            </a:r>
            <a:endParaRPr lang="en-US" sz="320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Calibri" pitchFamily="34" charset="0"/>
              <a:buAutoNum type="alphaLcPeriod"/>
              <a:tabLst>
                <a:tab pos="1050925" algn="l"/>
              </a:tabLst>
            </a:pPr>
            <a:r>
              <a:rPr lang="en-US" sz="3200" smtClean="0">
                <a:solidFill>
                  <a:srgbClr val="FFFF00"/>
                </a:solidFill>
                <a:cs typeface="Times New Roman" pitchFamily="18" charset="0"/>
              </a:rPr>
              <a:t>Jews and Muslims made up most of the middle class</a:t>
            </a:r>
            <a:endParaRPr lang="en-US" sz="320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Calibri" pitchFamily="34" charset="0"/>
              <a:buAutoNum type="alphaLcPeriod"/>
              <a:tabLst>
                <a:tab pos="1050925" algn="l"/>
              </a:tabLst>
            </a:pPr>
            <a:r>
              <a:rPr lang="en-US" sz="3200" smtClean="0">
                <a:solidFill>
                  <a:srgbClr val="FFFF00"/>
                </a:solidFill>
                <a:cs typeface="Times New Roman" pitchFamily="18" charset="0"/>
              </a:rPr>
              <a:t>Spain has no one left to tax</a:t>
            </a:r>
            <a:endParaRPr lang="en-US" sz="32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rusadema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6482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4"/>
          <p:cNvSpPr>
            <a:spLocks noGrp="1" noChangeArrowheads="1"/>
          </p:cNvSpPr>
          <p:nvPr>
            <p:ph/>
          </p:nvPr>
        </p:nvSpPr>
        <p:spPr>
          <a:xfrm>
            <a:off x="-304800" y="3749675"/>
            <a:ext cx="9448800" cy="3108325"/>
          </a:xfrm>
        </p:spPr>
        <p:txBody>
          <a:bodyPr anchor="ctr">
            <a:spAutoFit/>
          </a:bodyPr>
          <a:lstStyle/>
          <a:p>
            <a:pPr marL="971550" lvl="1" indent="-514350">
              <a:spcBef>
                <a:spcPct val="0"/>
              </a:spcBef>
              <a:buFont typeface="Calibri" pitchFamily="34" charset="0"/>
              <a:buAutoNum type="alphaUcPeriod" startAt="4"/>
              <a:tabLst>
                <a:tab pos="1050925" algn="l"/>
              </a:tabLst>
            </a:pP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Crusades had a significant impact on Europe</a:t>
            </a:r>
            <a:endParaRPr lang="en-US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1050925" algn="l"/>
              </a:tabLst>
            </a:pPr>
            <a:r>
              <a:rPr lang="en-US" sz="2800" smtClean="0">
                <a:solidFill>
                  <a:srgbClr val="FFFF00"/>
                </a:solidFill>
                <a:cs typeface="Times New Roman" pitchFamily="18" charset="0"/>
              </a:rPr>
              <a:t>Ended Europe’s isolation / Re-discover Greek philosophy</a:t>
            </a:r>
            <a:endParaRPr lang="en-US" sz="280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Calibri" pitchFamily="34" charset="0"/>
              <a:buAutoNum type="alphaLcPeriod"/>
              <a:tabLst>
                <a:tab pos="1050925" algn="l"/>
              </a:tabLst>
            </a:pPr>
            <a:r>
              <a:rPr lang="en-US" sz="2800" smtClean="0">
                <a:solidFill>
                  <a:srgbClr val="FFFF00"/>
                </a:solidFill>
                <a:cs typeface="Times New Roman" pitchFamily="18" charset="0"/>
              </a:rPr>
              <a:t>Arabic achievements in math &amp; medicine spread to Europe</a:t>
            </a:r>
            <a:endParaRPr lang="en-US" sz="280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Calibri" pitchFamily="34" charset="0"/>
              <a:buAutoNum type="alphaLcPeriod"/>
              <a:tabLst>
                <a:tab pos="1050925" algn="l"/>
              </a:tabLst>
            </a:pPr>
            <a:r>
              <a:rPr lang="en-US" sz="2800" smtClean="0">
                <a:solidFill>
                  <a:srgbClr val="FFFF00"/>
                </a:solidFill>
                <a:cs typeface="Times New Roman" pitchFamily="18" charset="0"/>
              </a:rPr>
              <a:t>Europeans desire goods that come through Muslim lands</a:t>
            </a:r>
            <a:endParaRPr lang="en-US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2" name="Picture 2" descr="http://www.elstead.co.uk/acatalog/WUK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-1588"/>
            <a:ext cx="61722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http://students.umf.maine.edu/~majoraj/magnacartawebquest/joh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0386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7"/>
          <p:cNvSpPr>
            <a:spLocks noGrp="1" noChangeArrowheads="1"/>
          </p:cNvSpPr>
          <p:nvPr>
            <p:ph/>
          </p:nvPr>
        </p:nvSpPr>
        <p:spPr>
          <a:xfrm>
            <a:off x="3733800" y="636588"/>
            <a:ext cx="5410200" cy="5016500"/>
          </a:xfrm>
        </p:spPr>
        <p:txBody>
          <a:bodyPr anchor="ctr">
            <a:spAutoFit/>
          </a:bodyPr>
          <a:lstStyle/>
          <a:p>
            <a:pPr marL="571500" indent="-571500">
              <a:spcBef>
                <a:spcPct val="0"/>
              </a:spcBef>
              <a:buFont typeface="Calibri" pitchFamily="34" charset="0"/>
              <a:buAutoNum type="romanUcPeriod" startAt="2"/>
              <a:tabLst>
                <a:tab pos="685800" algn="l"/>
              </a:tabLst>
            </a:pP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England</a:t>
            </a:r>
            <a:endParaRPr lang="en-US" smtClean="0">
              <a:solidFill>
                <a:srgbClr val="FFFF00"/>
              </a:solidFill>
            </a:endParaRPr>
          </a:p>
          <a:p>
            <a:pPr marL="971550" lvl="1" indent="-514350">
              <a:spcBef>
                <a:spcPct val="0"/>
              </a:spcBef>
              <a:buFont typeface="Calibri" pitchFamily="34" charset="0"/>
              <a:buAutoNum type="alphaUcPeriod"/>
              <a:tabLst>
                <a:tab pos="685800" algn="l"/>
              </a:tabLst>
            </a:pPr>
            <a:r>
              <a:rPr lang="en-US" sz="3200" smtClean="0">
                <a:solidFill>
                  <a:srgbClr val="FFFF00"/>
                </a:solidFill>
                <a:cs typeface="Times New Roman" pitchFamily="18" charset="0"/>
              </a:rPr>
              <a:t>John I grandson of William the Conquer</a:t>
            </a:r>
            <a:endParaRPr lang="en-US" sz="320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z="3200" smtClean="0">
                <a:solidFill>
                  <a:srgbClr val="FFFF00"/>
                </a:solidFill>
                <a:cs typeface="Times New Roman" pitchFamily="18" charset="0"/>
              </a:rPr>
              <a:t>Controlled all of England &amp; ½ of France</a:t>
            </a:r>
            <a:endParaRPr lang="en-US" sz="320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Calibri" pitchFamily="34" charset="0"/>
              <a:buAutoNum type="arabicPeriod"/>
              <a:tabLst>
                <a:tab pos="685800" algn="l"/>
              </a:tabLst>
            </a:pPr>
            <a:r>
              <a:rPr lang="en-US" sz="3200" smtClean="0">
                <a:solidFill>
                  <a:srgbClr val="FFFF00"/>
                </a:solidFill>
                <a:cs typeface="Times New Roman" pitchFamily="18" charset="0"/>
              </a:rPr>
              <a:t>Fought a war with France and lost all the English territory in France</a:t>
            </a:r>
            <a:endParaRPr lang="en-US" sz="32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33400" y="4267200"/>
            <a:ext cx="9677400" cy="2590800"/>
          </a:xfrm>
        </p:spPr>
        <p:txBody>
          <a:bodyPr/>
          <a:lstStyle/>
          <a:p>
            <a:pPr marL="971550" lvl="1" indent="-514350">
              <a:buFont typeface="Calibri" pitchFamily="34" charset="0"/>
              <a:buAutoNum type="alphaUcPeriod" startAt="2"/>
            </a:pPr>
            <a:r>
              <a:rPr lang="en-US" smtClean="0">
                <a:solidFill>
                  <a:srgbClr val="FFFF00"/>
                </a:solidFill>
              </a:rPr>
              <a:t>John had to tax his nobles to pay for the war</a:t>
            </a:r>
          </a:p>
          <a:p>
            <a:pPr marL="1428750" lvl="2" indent="-514350">
              <a:buFont typeface="Calibri" pitchFamily="34" charset="0"/>
              <a:buAutoNum type="arabicPeriod"/>
            </a:pPr>
            <a:r>
              <a:rPr lang="en-US" sz="2800" smtClean="0">
                <a:solidFill>
                  <a:srgbClr val="FFFF00"/>
                </a:solidFill>
              </a:rPr>
              <a:t>English nobles agreed to the taxes with exceptions</a:t>
            </a:r>
          </a:p>
          <a:p>
            <a:pPr marL="1885950" lvl="3" indent="-514350">
              <a:buFont typeface="Calibri" pitchFamily="34" charset="0"/>
              <a:buAutoNum type="alphaLcPeriod"/>
            </a:pPr>
            <a:r>
              <a:rPr lang="en-US" sz="2800" smtClean="0">
                <a:solidFill>
                  <a:srgbClr val="FFFF00"/>
                </a:solidFill>
              </a:rPr>
              <a:t>John had to sign the Magna Carta</a:t>
            </a:r>
          </a:p>
          <a:p>
            <a:pPr marL="2400300" lvl="4" indent="-571500">
              <a:buFont typeface="Calibri" pitchFamily="34" charset="0"/>
              <a:buAutoNum type="romanLcPeriod"/>
            </a:pPr>
            <a:r>
              <a:rPr lang="en-US" sz="2800" smtClean="0">
                <a:solidFill>
                  <a:srgbClr val="FFFF00"/>
                </a:solidFill>
              </a:rPr>
              <a:t>Limits kings power to levy taxes</a:t>
            </a:r>
          </a:p>
          <a:p>
            <a:pPr marL="2400300" lvl="4" indent="-571500">
              <a:buFont typeface="Calibri" pitchFamily="34" charset="0"/>
              <a:buAutoNum type="romanLcPeriod"/>
            </a:pPr>
            <a:r>
              <a:rPr lang="en-US" sz="2800" smtClean="0">
                <a:solidFill>
                  <a:srgbClr val="FFFF00"/>
                </a:solidFill>
              </a:rPr>
              <a:t>Creates a system of </a:t>
            </a:r>
            <a:r>
              <a:rPr lang="en-US" sz="2800" b="1" u="sng" smtClean="0">
                <a:solidFill>
                  <a:srgbClr val="FFFF00"/>
                </a:solidFill>
              </a:rPr>
              <a:t>due process of law</a:t>
            </a:r>
            <a:endParaRPr lang="en-US" sz="2800" smtClean="0">
              <a:solidFill>
                <a:srgbClr val="FFFF00"/>
              </a:solidFill>
            </a:endParaRPr>
          </a:p>
          <a:p>
            <a:endParaRPr lang="en-US" smtClean="0"/>
          </a:p>
        </p:txBody>
      </p:sp>
      <p:pic>
        <p:nvPicPr>
          <p:cNvPr id="22531" name="Picture 5" descr="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516563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468</Words>
  <Application>Microsoft Office PowerPoint</Application>
  <PresentationFormat>On-screen Show (4:3)</PresentationFormat>
  <Paragraphs>63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D. Provost`</dc:creator>
  <cp:lastModifiedBy>Provost, Scott - Lake Weir High School</cp:lastModifiedBy>
  <cp:revision>13</cp:revision>
  <dcterms:created xsi:type="dcterms:W3CDTF">2011-01-25T14:09:02Z</dcterms:created>
  <dcterms:modified xsi:type="dcterms:W3CDTF">2013-10-06T15:58:34Z</dcterms:modified>
</cp:coreProperties>
</file>