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323" r:id="rId9"/>
    <p:sldId id="266" r:id="rId10"/>
    <p:sldId id="268" r:id="rId11"/>
    <p:sldId id="269" r:id="rId12"/>
    <p:sldId id="321" r:id="rId13"/>
    <p:sldId id="322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05CAE-67CD-4254-8FA0-6B5C4D7871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7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8914-A45D-4474-A510-FB9725121F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6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10BAF-B892-4F57-A0EC-181CFFE02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2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AB61-E258-47F2-886C-045A398B3F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3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1812B-8C51-48B4-904A-2880187F5D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7908A-CCA8-4032-AD7A-FBA57772B1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1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AB6A4-C536-44C8-8093-9716310798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3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A09E-761C-4B0B-B4A2-E94053B15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9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9551-B94F-40F9-A4A3-155266DF7F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3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D8C8-7106-4A7F-AD49-47D8DCC8C4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2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3E3D-7215-4CE3-9333-4332E6556D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3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1CEF2-364C-4ACD-A2C6-1BA162CC3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6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D1653-9835-4846-A4F2-528D6FB443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2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3E90C-C546-4A0B-B92F-DBE5BB9E497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8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FFF00"/>
                </a:solidFill>
                <a:latin typeface="Edwardian Script ITC" panose="030303020407070D0804" pitchFamily="66" charset="0"/>
              </a:rPr>
              <a:t>Unit 5-1 Notes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12500" b="1" dirty="0" smtClean="0">
                <a:solidFill>
                  <a:srgbClr val="FFFF00"/>
                </a:solidFill>
                <a:latin typeface="Edwardian Script ITC" panose="030303020407070D0804" pitchFamily="66" charset="0"/>
              </a:rPr>
              <a:t>The Italian</a:t>
            </a:r>
          </a:p>
          <a:p>
            <a:pPr algn="ctr">
              <a:buFontTx/>
              <a:buNone/>
            </a:pPr>
            <a:r>
              <a:rPr lang="en-US" sz="12500" b="1" dirty="0" smtClean="0">
                <a:solidFill>
                  <a:srgbClr val="FFFF00"/>
                </a:solidFill>
                <a:latin typeface="Edwardian Script ITC" panose="030303020407070D0804" pitchFamily="66" charset="0"/>
              </a:rPr>
              <a:t>Renaissance</a:t>
            </a:r>
          </a:p>
        </p:txBody>
      </p:sp>
    </p:spTree>
    <p:extLst>
      <p:ext uri="{BB962C8B-B14F-4D97-AF65-F5344CB8AC3E}">
        <p14:creationId xmlns:p14="http://schemas.microsoft.com/office/powerpoint/2010/main" val="827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90600" y="0"/>
            <a:ext cx="6324600" cy="6858000"/>
          </a:xfrm>
        </p:spPr>
        <p:txBody>
          <a:bodyPr/>
          <a:lstStyle/>
          <a:p>
            <a:pPr marL="1428750" lvl="2" indent="-514350">
              <a:buFontTx/>
              <a:buAutoNum type="arabicPeriod" startAt="5"/>
            </a:pPr>
            <a:r>
              <a:rPr lang="en-US" sz="3200" dirty="0" smtClean="0">
                <a:solidFill>
                  <a:srgbClr val="FFFF00"/>
                </a:solidFill>
              </a:rPr>
              <a:t>Machiavelli wrote politics in </a:t>
            </a:r>
            <a:r>
              <a:rPr lang="en-US" sz="3200" i="1" dirty="0" smtClean="0">
                <a:solidFill>
                  <a:srgbClr val="FFFF00"/>
                </a:solidFill>
              </a:rPr>
              <a:t>The Prince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1885950" lvl="3" indent="-514350">
              <a:buFontTx/>
              <a:buAutoNum type="alphaLcPeriod"/>
            </a:pPr>
            <a:r>
              <a:rPr lang="en-US" sz="3200" dirty="0" smtClean="0">
                <a:solidFill>
                  <a:srgbClr val="FFFF00"/>
                </a:solidFill>
              </a:rPr>
              <a:t>Most people are selfish, fickle, and corrupt</a:t>
            </a:r>
          </a:p>
          <a:p>
            <a:pPr marL="1885950" lvl="3" indent="-514350">
              <a:buFontTx/>
              <a:buAutoNum type="alphaLcPeriod"/>
            </a:pPr>
            <a:r>
              <a:rPr lang="en-US" sz="3200" dirty="0" smtClean="0">
                <a:solidFill>
                  <a:srgbClr val="FFFF00"/>
                </a:solidFill>
              </a:rPr>
              <a:t>Leaders may have to trick their enemies and their own people for the good of the state</a:t>
            </a:r>
          </a:p>
          <a:p>
            <a:pPr marL="1885950" lvl="3" indent="-514350">
              <a:buFontTx/>
              <a:buAutoNum type="alphaLcPeriod"/>
            </a:pPr>
            <a:r>
              <a:rPr lang="en-US" sz="3200" dirty="0" smtClean="0">
                <a:solidFill>
                  <a:srgbClr val="FFFF00"/>
                </a:solidFill>
              </a:rPr>
              <a:t>Leaders should do what is politically effective not what is morally correct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91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4208" y="3932238"/>
            <a:ext cx="9144000" cy="2925762"/>
          </a:xfrm>
        </p:spPr>
        <p:txBody>
          <a:bodyPr/>
          <a:lstStyle/>
          <a:p>
            <a:pPr marL="971550" lvl="1" indent="-514350">
              <a:buFontTx/>
              <a:buAutoNum type="alphaUcPeriod" startAt="3"/>
            </a:pPr>
            <a:r>
              <a:rPr lang="en-US" dirty="0" smtClean="0">
                <a:solidFill>
                  <a:srgbClr val="FFFF00"/>
                </a:solidFill>
              </a:rPr>
              <a:t>Renaissance Art Spread</a:t>
            </a:r>
          </a:p>
          <a:p>
            <a:pPr marL="1428750" lvl="2" indent="-514350">
              <a:buFontTx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Popes used the wealth of the Church to beautify Rome</a:t>
            </a:r>
          </a:p>
          <a:p>
            <a:pPr marL="1885950" lvl="3" indent="-514350">
              <a:buFontTx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Michelangelo hired by Pope Julius II to paint the Sistine Chapel – also sculpted the Pieta and another David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026" name="Picture 2" descr="http://www.myartprints.co.uk/kunst/michelangelo_buonarroti/david_7989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73" y="-6926"/>
            <a:ext cx="3567418" cy="40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_VscC-IAoNDM/TAXWJ4JeezI/AAAAAAAABMc/5xorft3OUZQ/s1600/Michelangelo+Pi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0"/>
            <a:ext cx="5514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estplacestovisitin.net/wp-content/uploads/2013/01/St.-Peters-Basilica-R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636"/>
            <a:ext cx="4495800" cy="333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bs.org/wgbh/buildingbig/wonder/structure/images/stpeters1_dom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330"/>
            <a:ext cx="2784880" cy="34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3775837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2"/>
            </a:pPr>
            <a:r>
              <a:rPr lang="en-US" sz="2800" dirty="0" smtClean="0">
                <a:solidFill>
                  <a:srgbClr val="FFFF00"/>
                </a:solidFill>
              </a:rPr>
              <a:t>Michelangelo also designed a new church for the Pope in Rome – St. Peter’s Basilica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800" dirty="0" smtClean="0">
                <a:solidFill>
                  <a:srgbClr val="FFFF00"/>
                </a:solidFill>
              </a:rPr>
              <a:t>The Pope was jealous of Brunelleschi's cathedral in Florence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838200"/>
          </a:xfrm>
        </p:spPr>
        <p:txBody>
          <a:bodyPr/>
          <a:lstStyle/>
          <a:p>
            <a:pPr marL="514350" lvl="3" indent="-514350" eaLnBrk="1" hangingPunct="1">
              <a:buFont typeface="+mj-lt"/>
              <a:buAutoNum type="alphaLcPeriod" startAt="3"/>
            </a:pPr>
            <a:r>
              <a:rPr lang="en-US" sz="2800" dirty="0" smtClean="0"/>
              <a:t>Raphael hired by Julius II to paint the Papal Library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4996" name="Picture 4" descr="raphael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8486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6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981200"/>
            <a:ext cx="5562600" cy="3276600"/>
          </a:xfrm>
        </p:spPr>
        <p:txBody>
          <a:bodyPr/>
          <a:lstStyle/>
          <a:p>
            <a:pPr marL="1885950" lvl="3" indent="-514350">
              <a:buFont typeface="+mj-lt"/>
              <a:buAutoNum type="alphaLcPeriod" startAt="4"/>
            </a:pPr>
            <a:r>
              <a:rPr lang="en-US" sz="3200" dirty="0" smtClean="0">
                <a:solidFill>
                  <a:srgbClr val="FFFF00"/>
                </a:solidFill>
              </a:rPr>
              <a:t>Leonardo da Vinci, artist &amp; inventor: Renaissance Man</a:t>
            </a:r>
          </a:p>
          <a:p>
            <a:pPr marL="2400300" lvl="4" indent="-571500">
              <a:buFontTx/>
              <a:buAutoNum type="romanLcPeriod"/>
            </a:pPr>
            <a:r>
              <a:rPr lang="en-US" sz="3200" dirty="0" smtClean="0">
                <a:solidFill>
                  <a:srgbClr val="FFFF00"/>
                </a:solidFill>
              </a:rPr>
              <a:t>Painted the Mona Lisa and Last Supper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86020" name="Picture 4" descr="da_vinci_leonar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8768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87044" name="Picture 4" descr="joco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41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leonardo-da-vinci-biography.com/images/da-vinci-invention-t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782"/>
            <a:ext cx="3857882" cy="14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leonardo-da-vinci-biography.com/images/leonardo-da-vinci-inventions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996"/>
            <a:ext cx="3857882" cy="26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leonardo-da-vinci-biography.com/images/leonardo-da-vinci-inventions.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10" y="-20782"/>
            <a:ext cx="2827391" cy="421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ondrus.la/wp-content/uploads/2013/04/da-vinci-inven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174"/>
            <a:ext cx="3857881" cy="280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schoolworkhelper.net/wp-content/uploads/2011/07/Leonardo-Da-Vinci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10" y="4072174"/>
            <a:ext cx="2827390" cy="28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ts3.mm.bing.net/th?id=H.4748452595958934&amp;pid=1.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25" y="3346521"/>
            <a:ext cx="2472583" cy="353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rsm.haber365.com/N/1297349329_11_leonardo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25" y="-20782"/>
            <a:ext cx="2458726" cy="344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5300"/>
            <a:ext cx="9144000" cy="5867400"/>
          </a:xfrm>
        </p:spPr>
        <p:txBody>
          <a:bodyPr/>
          <a:lstStyle/>
          <a:p>
            <a:pPr marL="571500" indent="-571500">
              <a:buFontTx/>
              <a:buAutoNum type="romanUcPeriod" startAt="3"/>
            </a:pPr>
            <a:r>
              <a:rPr lang="en-US" dirty="0" smtClean="0">
                <a:solidFill>
                  <a:srgbClr val="FFFF00"/>
                </a:solidFill>
              </a:rPr>
              <a:t>Renaissance Ideals</a:t>
            </a:r>
          </a:p>
          <a:p>
            <a:pPr marL="971550" lvl="1" indent="-514350">
              <a:buFontTx/>
              <a:buAutoNum type="alphaUcPeriod"/>
            </a:pPr>
            <a:r>
              <a:rPr lang="en-US" sz="3200" dirty="0" smtClean="0">
                <a:solidFill>
                  <a:srgbClr val="FFFF00"/>
                </a:solidFill>
              </a:rPr>
              <a:t>The Renaissance saw a return to the ideals of the Greeks and Romans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Humanists carried on the ideals of the Classical Period</a:t>
            </a:r>
          </a:p>
          <a:p>
            <a:pPr marL="971550" lvl="1" indent="-514350">
              <a:buFontTx/>
              <a:buAutoNum type="alphaUcPeriod" startAt="2"/>
            </a:pPr>
            <a:r>
              <a:rPr lang="en-US" sz="3200" dirty="0" smtClean="0">
                <a:solidFill>
                  <a:srgbClr val="FFFF00"/>
                </a:solidFill>
              </a:rPr>
              <a:t>People openly enjoyed worldly pleasures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Conflicts with the Church’s ideas on morality and piety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The Renaissance’s focus on the individual eventually leads to the rebirth of democratic ideals</a:t>
            </a:r>
          </a:p>
          <a:p>
            <a:pPr marL="1428750" lvl="2" indent="-514350"/>
            <a:endParaRPr lang="en-US" sz="3200" dirty="0" smtClean="0"/>
          </a:p>
          <a:p>
            <a:pPr marL="1428750" lvl="2" indent="-514350">
              <a:buFontTx/>
              <a:buNone/>
            </a:pPr>
            <a:endParaRPr lang="en-US" sz="3200" dirty="0" smtClean="0"/>
          </a:p>
          <a:p>
            <a:pPr marL="571500" indent="-571500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18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Unit 5-2 Notes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80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The</a:t>
            </a:r>
          </a:p>
          <a:p>
            <a:pPr algn="ctr">
              <a:buFontTx/>
              <a:buNone/>
            </a:pPr>
            <a:r>
              <a:rPr lang="en-US" sz="80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Protestant</a:t>
            </a:r>
          </a:p>
          <a:p>
            <a:pPr algn="ctr">
              <a:buFontTx/>
              <a:buNone/>
            </a:pPr>
            <a:r>
              <a:rPr lang="en-US" sz="80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Reformation</a:t>
            </a:r>
          </a:p>
        </p:txBody>
      </p:sp>
    </p:spTree>
    <p:extLst>
      <p:ext uri="{BB962C8B-B14F-4D97-AF65-F5344CB8AC3E}">
        <p14:creationId xmlns:p14="http://schemas.microsoft.com/office/powerpoint/2010/main" val="39144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renaissance_it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5688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191000" y="363538"/>
            <a:ext cx="4953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romanUcPeriod"/>
              <a:tabLst>
                <a:tab pos="914400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Italian City States</a:t>
            </a:r>
            <a:endParaRPr lang="en-US" sz="3200" dirty="0">
              <a:solidFill>
                <a:srgbClr val="FFFF00"/>
              </a:solidFill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lphaUcPeriod"/>
              <a:tabLst>
                <a:tab pos="914400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Genoa and Venice</a:t>
            </a:r>
            <a:endParaRPr lang="en-US" sz="3200" dirty="0">
              <a:solidFill>
                <a:srgbClr val="FFFF00"/>
              </a:solidFill>
            </a:endParaRPr>
          </a:p>
          <a:p>
            <a:pPr marL="1428750" lvl="2" indent="-5143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tabLst>
                <a:tab pos="914400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Early cities that emerged around 1300</a:t>
            </a:r>
            <a:endParaRPr lang="en-US" sz="3200" dirty="0">
              <a:solidFill>
                <a:srgbClr val="FFFF00"/>
              </a:solidFill>
            </a:endParaRPr>
          </a:p>
          <a:p>
            <a:pPr marL="1428750" lvl="2" indent="-5143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tabLst>
                <a:tab pos="914400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Dominated Mediterranean trade</a:t>
            </a:r>
            <a:endParaRPr lang="en-US" sz="3200" dirty="0">
              <a:solidFill>
                <a:srgbClr val="FFFF00"/>
              </a:solidFill>
            </a:endParaRPr>
          </a:p>
          <a:p>
            <a:pPr marL="1428750" lvl="2" indent="-5143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tabLst>
                <a:tab pos="914400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Venice financed the 4</a:t>
            </a:r>
            <a:r>
              <a:rPr lang="en-US" sz="3200" baseline="30000" dirty="0">
                <a:solidFill>
                  <a:srgbClr val="FFFF00"/>
                </a:solidFill>
                <a:cs typeface="Times New Roman" pitchFamily="18" charset="0"/>
              </a:rPr>
              <a:t>th</a:t>
            </a: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 Crusade</a:t>
            </a:r>
            <a:endParaRPr lang="en-US" sz="3200" dirty="0">
              <a:solidFill>
                <a:srgbClr val="FFFF00"/>
              </a:solidFill>
            </a:endParaRPr>
          </a:p>
          <a:p>
            <a:pPr marL="1428750" lvl="2" indent="-5143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tabLst>
                <a:tab pos="914400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Most of Europe remained rural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6"/>
          <p:cNvSpPr>
            <a:spLocks noChangeArrowheads="1"/>
          </p:cNvSpPr>
          <p:nvPr/>
        </p:nvSpPr>
        <p:spPr bwMode="auto">
          <a:xfrm>
            <a:off x="-13855" y="0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romanUcPeriod"/>
              <a:tabLst>
                <a:tab pos="1096963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The Early Reformation</a:t>
            </a:r>
            <a:endParaRPr lang="en-US" sz="3200" dirty="0">
              <a:solidFill>
                <a:srgbClr val="FFFF00"/>
              </a:solidFill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lphaUcPeriod"/>
              <a:tabLst>
                <a:tab pos="1096963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Problems Within the Catholic Church</a:t>
            </a:r>
            <a:endParaRPr lang="en-US" sz="3200" dirty="0">
              <a:solidFill>
                <a:srgbClr val="FFFF00"/>
              </a:solidFill>
            </a:endParaRPr>
          </a:p>
          <a:p>
            <a:pPr marL="1428750" lvl="2" indent="-5143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tabLst>
                <a:tab pos="1096963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Popes began to concern themselves with earthly and not spiritual affairs</a:t>
            </a:r>
            <a:endParaRPr lang="en-US" sz="3200" dirty="0">
              <a:solidFill>
                <a:srgbClr val="FFFF00"/>
              </a:solidFill>
            </a:endParaRPr>
          </a:p>
          <a:p>
            <a:pPr marL="1885950" lvl="3" indent="-5143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lphaLcPeriod"/>
              <a:tabLst>
                <a:tab pos="1096963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Many popes lived a lavish </a:t>
            </a:r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lifestyle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33800"/>
            <a:ext cx="9144000" cy="3124200"/>
          </a:xfrm>
        </p:spPr>
        <p:txBody>
          <a:bodyPr/>
          <a:lstStyle/>
          <a:p>
            <a:pPr marL="971550" lvl="1" indent="-514350">
              <a:buFontTx/>
              <a:buAutoNum type="alphaUcPeriod" startAt="2"/>
            </a:pPr>
            <a:r>
              <a:rPr lang="en-US" dirty="0" smtClean="0">
                <a:solidFill>
                  <a:srgbClr val="FFFF00"/>
                </a:solidFill>
              </a:rPr>
              <a:t>The Print Revolution</a:t>
            </a:r>
          </a:p>
          <a:p>
            <a:pPr marL="1428750" lvl="2" indent="-514350">
              <a:buFontTx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The printing press was imported from China</a:t>
            </a:r>
          </a:p>
          <a:p>
            <a:pPr marL="1885950" lvl="3" indent="-514350">
              <a:buFontTx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1455 Johann Gutenberg prints many Bibles</a:t>
            </a:r>
          </a:p>
          <a:p>
            <a:pPr marL="1885950" lvl="3" indent="-514350">
              <a:buFontTx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Allows more people to READ the Bible</a:t>
            </a:r>
          </a:p>
          <a:p>
            <a:pPr marL="1428750" lvl="2" indent="-514350">
              <a:buFontTx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Books criticizing the Church were also widely circulated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94212" name="Picture 4" descr="guten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29718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 descr="Gutenberg Printing Press. God's Gift to Luther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7432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3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381000"/>
            <a:ext cx="4648200" cy="5867400"/>
          </a:xfrm>
        </p:spPr>
        <p:txBody>
          <a:bodyPr/>
          <a:lstStyle/>
          <a:p>
            <a:pPr marL="571500" indent="-571500">
              <a:buFontTx/>
              <a:buAutoNum type="romanUcPeriod" startAt="2"/>
            </a:pPr>
            <a:r>
              <a:rPr lang="en-US" dirty="0" smtClean="0">
                <a:solidFill>
                  <a:srgbClr val="FFFF00"/>
                </a:solidFill>
              </a:rPr>
              <a:t>Martin Luther 1483-1546</a:t>
            </a:r>
          </a:p>
          <a:p>
            <a:pPr marL="971550" lvl="1" indent="-514350">
              <a:buFontTx/>
              <a:buAutoNum type="alphaUcPeriod"/>
            </a:pPr>
            <a:r>
              <a:rPr lang="en-US" sz="3200" dirty="0" smtClean="0">
                <a:solidFill>
                  <a:srgbClr val="FFFF00"/>
                </a:solidFill>
              </a:rPr>
              <a:t>Extremely pious German Monk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Studies the Bible at length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Receives a revelation that salvation is gained through faith</a:t>
            </a:r>
          </a:p>
          <a:p>
            <a:pPr marL="571500" indent="-5715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95235" name="Picture 4" descr="lu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259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3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166019"/>
            <a:ext cx="4267200" cy="4525963"/>
          </a:xfrm>
        </p:spPr>
        <p:txBody>
          <a:bodyPr/>
          <a:lstStyle/>
          <a:p>
            <a:pPr marL="971550" lvl="1" indent="-514350">
              <a:buFontTx/>
              <a:buAutoNum type="alphaUcPeriod" startAt="2"/>
            </a:pPr>
            <a:r>
              <a:rPr lang="en-US" sz="3200" dirty="0" smtClean="0">
                <a:solidFill>
                  <a:srgbClr val="FFFF00"/>
                </a:solidFill>
              </a:rPr>
              <a:t>Johann Tetzel began selling letters of indulgence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A way to “buy your way into heaven”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94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marL="971550" lvl="1" indent="-514350">
              <a:buFontTx/>
              <a:buAutoNum type="alphaUcPeriod" startAt="3"/>
            </a:pPr>
            <a:r>
              <a:rPr lang="en-US" sz="3200" dirty="0" smtClean="0">
                <a:solidFill>
                  <a:srgbClr val="FFFF00"/>
                </a:solidFill>
              </a:rPr>
              <a:t>October 31, 1517 – Martin Luther nails 95 theses to the church door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Marks the beginning of the Protestant Reformation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97285" name="Picture 5" descr="luth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26670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8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2895600" y="0"/>
            <a:ext cx="6248400" cy="6858000"/>
          </a:xfrm>
        </p:spPr>
        <p:txBody>
          <a:bodyPr/>
          <a:lstStyle/>
          <a:p>
            <a:pPr marL="1657350" lvl="2" indent="-742950">
              <a:buFontTx/>
              <a:buAutoNum type="arabicPeriod" startAt="2"/>
            </a:pPr>
            <a:r>
              <a:rPr lang="en-US" sz="3200" dirty="0" smtClean="0">
                <a:solidFill>
                  <a:srgbClr val="FFFF00"/>
                </a:solidFill>
              </a:rPr>
              <a:t>Luther’s theses were based on three main ideas:</a:t>
            </a:r>
          </a:p>
          <a:p>
            <a:pPr marL="2114550" lvl="3" indent="-742950">
              <a:buFontTx/>
              <a:buAutoNum type="alphaLcPeriod"/>
            </a:pPr>
            <a:r>
              <a:rPr lang="en-US" sz="3200" dirty="0" smtClean="0">
                <a:solidFill>
                  <a:srgbClr val="FFFF00"/>
                </a:solidFill>
              </a:rPr>
              <a:t>Salvation is achieved by faith alone</a:t>
            </a:r>
          </a:p>
          <a:p>
            <a:pPr marL="2114550" lvl="3" indent="-742950">
              <a:buFontTx/>
              <a:buAutoNum type="alphaLcPeriod"/>
            </a:pPr>
            <a:r>
              <a:rPr lang="en-US" sz="3200" dirty="0" smtClean="0">
                <a:solidFill>
                  <a:srgbClr val="FFFF00"/>
                </a:solidFill>
              </a:rPr>
              <a:t>All people, not just priests, were capable of reading and interpreting the Bible</a:t>
            </a:r>
          </a:p>
          <a:p>
            <a:pPr marL="2114550" lvl="3" indent="-742950">
              <a:buFontTx/>
              <a:buAutoNum type="alphaLcPeriod"/>
            </a:pPr>
            <a:r>
              <a:rPr lang="en-US" sz="3200" dirty="0" smtClean="0">
                <a:solidFill>
                  <a:srgbClr val="FFFF00"/>
                </a:solidFill>
              </a:rPr>
              <a:t>Bible is the final authority for Christians NOT the Pope</a:t>
            </a:r>
          </a:p>
          <a:p>
            <a:endParaRPr lang="en-US" dirty="0" smtClean="0"/>
          </a:p>
        </p:txBody>
      </p:sp>
      <p:pic>
        <p:nvPicPr>
          <p:cNvPr id="98307" name="Picture 4" descr="lu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461"/>
            <a:ext cx="3962400" cy="504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0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4419600" cy="1600200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3"/>
            </a:pPr>
            <a:r>
              <a:rPr lang="en-US" dirty="0" smtClean="0">
                <a:solidFill>
                  <a:srgbClr val="FFFF00"/>
                </a:solidFill>
              </a:rPr>
              <a:t>Pope Leo X excommunicates Luther</a:t>
            </a:r>
          </a:p>
        </p:txBody>
      </p:sp>
    </p:spTree>
    <p:extLst>
      <p:ext uri="{BB962C8B-B14F-4D97-AF65-F5344CB8AC3E}">
        <p14:creationId xmlns:p14="http://schemas.microsoft.com/office/powerpoint/2010/main" val="12463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0"/>
            <a:ext cx="9144000" cy="3810000"/>
          </a:xfrm>
        </p:spPr>
        <p:txBody>
          <a:bodyPr/>
          <a:lstStyle/>
          <a:p>
            <a:pPr marL="971550" lvl="1" indent="-514350">
              <a:buFontTx/>
              <a:buAutoNum type="alphaUcPeriod" startAt="4"/>
            </a:pPr>
            <a:r>
              <a:rPr lang="en-US" sz="3200" dirty="0" smtClean="0">
                <a:solidFill>
                  <a:srgbClr val="FFFF00"/>
                </a:solidFill>
              </a:rPr>
              <a:t>Holy Roman Emperor Charles V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Edict of Worms labels Luther a heretic and an outlaw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German people ignored the ruling and protect Luther</a:t>
            </a:r>
          </a:p>
          <a:p>
            <a:pPr marL="1885950" lvl="3" indent="-514350">
              <a:buFontTx/>
              <a:buAutoNum type="alphaLcPeriod"/>
            </a:pPr>
            <a:r>
              <a:rPr lang="en-US" sz="3200" dirty="0" smtClean="0">
                <a:solidFill>
                  <a:srgbClr val="FFFF00"/>
                </a:solidFill>
              </a:rPr>
              <a:t>By 1530 many German’s began to call themselves Lutherans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0357" name="Picture 7" descr="Emperor_charles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2351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law2.umkc.edu/faculty/projects/ftrials/luther/dietwormsb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691683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295400" y="0"/>
            <a:ext cx="10439400" cy="2895600"/>
          </a:xfrm>
        </p:spPr>
        <p:txBody>
          <a:bodyPr/>
          <a:lstStyle/>
          <a:p>
            <a:pPr marL="1885950" lvl="3" indent="-514350">
              <a:buFontTx/>
              <a:buAutoNum type="alphaLcPeriod" startAt="2"/>
            </a:pPr>
            <a:r>
              <a:rPr lang="en-US" sz="2800" dirty="0" smtClean="0">
                <a:solidFill>
                  <a:srgbClr val="FFFF00"/>
                </a:solidFill>
              </a:rPr>
              <a:t>Luther encouraged peaceful reform; serfs used violence</a:t>
            </a:r>
          </a:p>
          <a:p>
            <a:pPr marL="1885950" lvl="3" indent="-514350">
              <a:buFontTx/>
              <a:buAutoNum type="alphaLcPeriod" startAt="2"/>
            </a:pPr>
            <a:r>
              <a:rPr lang="en-US" sz="2800" dirty="0" smtClean="0">
                <a:solidFill>
                  <a:srgbClr val="FFFF00"/>
                </a:solidFill>
              </a:rPr>
              <a:t>German princes crushed the revolt</a:t>
            </a:r>
          </a:p>
          <a:p>
            <a:pPr marL="2400300" lvl="4" indent="-571500">
              <a:buFontTx/>
              <a:buAutoNum type="romanLcPeriod"/>
            </a:pPr>
            <a:r>
              <a:rPr lang="en-US" sz="2800" dirty="0" smtClean="0">
                <a:solidFill>
                  <a:srgbClr val="FFFF00"/>
                </a:solidFill>
              </a:rPr>
              <a:t>Princes favored Lutheranism to avoid Catholic tithes</a:t>
            </a:r>
          </a:p>
          <a:p>
            <a:pPr marL="2400300" lvl="4" indent="-571500">
              <a:buFontTx/>
              <a:buAutoNum type="romanLcPeriod"/>
            </a:pPr>
            <a:r>
              <a:rPr lang="en-US" sz="2800" dirty="0" smtClean="0">
                <a:solidFill>
                  <a:srgbClr val="FFFF00"/>
                </a:solidFill>
              </a:rPr>
              <a:t>Signed a “protest” against the Pope = Protestants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5257800" cy="6096000"/>
          </a:xfrm>
        </p:spPr>
        <p:txBody>
          <a:bodyPr/>
          <a:lstStyle/>
          <a:p>
            <a:pPr marL="571500" indent="-571500">
              <a:buFontTx/>
              <a:buAutoNum type="romanUcPeriod" startAt="3"/>
            </a:pPr>
            <a:r>
              <a:rPr lang="en-US" sz="2800" dirty="0" smtClean="0">
                <a:solidFill>
                  <a:srgbClr val="FFFF00"/>
                </a:solidFill>
              </a:rPr>
              <a:t>England Reforms Under Henry VIII</a:t>
            </a:r>
          </a:p>
          <a:p>
            <a:pPr marL="971550" lvl="1" indent="-514350">
              <a:buFontTx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Lived most of his life as a devout Catholic</a:t>
            </a:r>
          </a:p>
          <a:p>
            <a:pPr marL="971550" lvl="1" indent="-514350">
              <a:buFontTx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Denounced the teachings of Luther</a:t>
            </a:r>
          </a:p>
          <a:p>
            <a:pPr marL="1428750" lvl="2" indent="-514350">
              <a:buFontTx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Married to Catherine of Aragon – HRE Charles V’s aunt</a:t>
            </a:r>
          </a:p>
          <a:p>
            <a:pPr marL="1885950" lvl="3" indent="-514350">
              <a:buFontTx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Catherine produced no male heir</a:t>
            </a:r>
          </a:p>
          <a:p>
            <a:pPr marL="1885950" lvl="3" indent="-514350">
              <a:buFontTx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Pope refused to grant a divorce</a:t>
            </a:r>
          </a:p>
          <a:p>
            <a:pPr marL="571500" indent="-5715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102403" name="Picture 4" descr="06henr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066800"/>
            <a:ext cx="38957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2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1"/>
          <p:cNvSpPr>
            <a:spLocks noGrp="1" noChangeArrowheads="1"/>
          </p:cNvSpPr>
          <p:nvPr>
            <p:ph/>
          </p:nvPr>
        </p:nvSpPr>
        <p:spPr>
          <a:xfrm>
            <a:off x="-457200" y="215275"/>
            <a:ext cx="9601200" cy="3477875"/>
          </a:xfrm>
        </p:spPr>
        <p:txBody>
          <a:bodyPr anchor="ctr">
            <a:spAutoFit/>
          </a:bodyPr>
          <a:lstStyle/>
          <a:p>
            <a:pPr marL="971550" lvl="1" indent="-514350">
              <a:spcBef>
                <a:spcPct val="0"/>
              </a:spcBef>
              <a:buFontTx/>
              <a:buAutoNum type="alphaUcPeriod" startAt="2"/>
              <a:tabLst>
                <a:tab pos="914400" algn="l"/>
              </a:tabLst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Merchants Gained Power</a:t>
            </a:r>
            <a:endParaRPr lang="en-US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Tx/>
              <a:buAutoNum type="arabicPeriod"/>
              <a:tabLst>
                <a:tab pos="9144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Weaknesses in the Holy Roman Empire and Catholic Church allowed merchants to operate w/out regulation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Tx/>
              <a:buAutoNum type="arabicPeriod"/>
              <a:tabLst>
                <a:tab pos="9144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Merchants competed for control of trade routes</a:t>
            </a:r>
          </a:p>
          <a:p>
            <a:pPr marL="1428750" lvl="2" indent="-514350">
              <a:spcBef>
                <a:spcPct val="0"/>
              </a:spcBef>
              <a:buFontTx/>
              <a:buAutoNum type="arabicPeriod"/>
              <a:tabLst>
                <a:tab pos="9144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Merchants financed art as a means of social status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marL="1428750" lvl="2" indent="-514350">
              <a:spcBef>
                <a:spcPct val="0"/>
              </a:spcBef>
              <a:buFontTx/>
              <a:buAutoNum type="arabicPeriod"/>
              <a:tabLst>
                <a:tab pos="91440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19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-533400" y="3657600"/>
            <a:ext cx="9677400" cy="3200400"/>
          </a:xfrm>
        </p:spPr>
        <p:txBody>
          <a:bodyPr/>
          <a:lstStyle/>
          <a:p>
            <a:pPr marL="971550" lvl="1" indent="-514350">
              <a:buFontTx/>
              <a:buAutoNum type="alphaUcPeriod" startAt="3"/>
            </a:pPr>
            <a:r>
              <a:rPr lang="en-US" sz="3200" dirty="0" smtClean="0">
                <a:solidFill>
                  <a:srgbClr val="FFFF00"/>
                </a:solidFill>
              </a:rPr>
              <a:t>Parliament stripped the Pope of any power in England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Appointed Henry head of the English (Anglican) Church, - The Act of Supremacy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Henry seized all Catholic lands in England and redistributed them among his nobles</a:t>
            </a:r>
          </a:p>
        </p:txBody>
      </p:sp>
    </p:spTree>
    <p:extLst>
      <p:ext uri="{BB962C8B-B14F-4D97-AF65-F5344CB8AC3E}">
        <p14:creationId xmlns:p14="http://schemas.microsoft.com/office/powerpoint/2010/main" val="7136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0"/>
            <a:ext cx="5791200" cy="6858000"/>
          </a:xfrm>
        </p:spPr>
        <p:txBody>
          <a:bodyPr/>
          <a:lstStyle/>
          <a:p>
            <a:pPr marL="571500" indent="-571500">
              <a:buFontTx/>
              <a:buAutoNum type="romanUcPeriod" startAt="4"/>
            </a:pPr>
            <a:r>
              <a:rPr lang="en-US" dirty="0" smtClean="0">
                <a:solidFill>
                  <a:srgbClr val="FFFF00"/>
                </a:solidFill>
              </a:rPr>
              <a:t>French Protestants - John Calvin</a:t>
            </a:r>
          </a:p>
          <a:p>
            <a:pPr marL="971550" lvl="1" indent="-514350">
              <a:buFontTx/>
              <a:buAutoNum type="alphaUcPeriod"/>
            </a:pPr>
            <a:r>
              <a:rPr lang="en-US" sz="3200" i="1" dirty="0" smtClean="0">
                <a:solidFill>
                  <a:srgbClr val="FFFF00"/>
                </a:solidFill>
              </a:rPr>
              <a:t>Institutes of the Christian Religion</a:t>
            </a:r>
            <a:r>
              <a:rPr lang="en-US" sz="3200" dirty="0" smtClean="0">
                <a:solidFill>
                  <a:srgbClr val="FFFF00"/>
                </a:solidFill>
              </a:rPr>
              <a:t> proposed the idea of predestination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Those chosen as the elect should rule as a theocracy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Became as oppressive as the Catholic Church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Followers in France became known as Huguenots</a:t>
            </a:r>
          </a:p>
          <a:p>
            <a:pPr marL="571500" indent="-571500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33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600200"/>
            <a:ext cx="4495800" cy="2895600"/>
          </a:xfrm>
        </p:spPr>
        <p:txBody>
          <a:bodyPr/>
          <a:lstStyle/>
          <a:p>
            <a:pPr lvl="1" indent="-742950" eaLnBrk="1" hangingPunct="1">
              <a:buFontTx/>
              <a:buAutoNum type="alphaUcPeriod" startAt="2"/>
            </a:pPr>
            <a:r>
              <a:rPr lang="en-US" sz="3600" dirty="0" smtClean="0">
                <a:solidFill>
                  <a:srgbClr val="FFFF00"/>
                </a:solidFill>
              </a:rPr>
              <a:t>John Knox formed the Presbyterian Church in Scotland based on Calvin’s teachings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20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Unit 5-3 Notes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66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The Catholic Reformation &amp; The Scientific Revolution</a:t>
            </a:r>
          </a:p>
        </p:txBody>
      </p:sp>
    </p:spTree>
    <p:extLst>
      <p:ext uri="{BB962C8B-B14F-4D97-AF65-F5344CB8AC3E}">
        <p14:creationId xmlns:p14="http://schemas.microsoft.com/office/powerpoint/2010/main" val="34653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07524" name="Picture 4" descr="0317MC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5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143000"/>
            <a:ext cx="4648200" cy="5105400"/>
          </a:xfrm>
        </p:spPr>
        <p:txBody>
          <a:bodyPr/>
          <a:lstStyle/>
          <a:p>
            <a:pPr marL="1028700" lvl="1" indent="-571500">
              <a:buFontTx/>
              <a:buAutoNum type="romanUcPeriod"/>
            </a:pPr>
            <a:r>
              <a:rPr lang="en-US" sz="3200" dirty="0" smtClean="0">
                <a:solidFill>
                  <a:srgbClr val="FFFF00"/>
                </a:solidFill>
              </a:rPr>
              <a:t>Catholic Reforms</a:t>
            </a:r>
          </a:p>
          <a:p>
            <a:pPr marL="1371600" lvl="2" indent="-514350">
              <a:buFontTx/>
              <a:buAutoNum type="alphaUcPeriod"/>
            </a:pPr>
            <a:r>
              <a:rPr lang="en-US" sz="3200" dirty="0" smtClean="0">
                <a:solidFill>
                  <a:srgbClr val="FFFF00"/>
                </a:solidFill>
              </a:rPr>
              <a:t>Reforming Popes Attempted To:</a:t>
            </a:r>
          </a:p>
          <a:p>
            <a:pPr marL="137160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Stop the spread of Protestantism</a:t>
            </a:r>
          </a:p>
          <a:p>
            <a:pPr marL="137160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Strengthen and purify the Catholic Church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17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33400" y="0"/>
            <a:ext cx="9677400" cy="2667000"/>
          </a:xfrm>
        </p:spPr>
        <p:txBody>
          <a:bodyPr/>
          <a:lstStyle/>
          <a:p>
            <a:pPr marL="914400" lvl="1" indent="-457200">
              <a:buFontTx/>
              <a:buAutoNum type="alphaUcPeriod" startAt="2"/>
            </a:pPr>
            <a:r>
              <a:rPr lang="en-US" sz="2700" dirty="0" smtClean="0">
                <a:solidFill>
                  <a:srgbClr val="FFFF00"/>
                </a:solidFill>
              </a:rPr>
              <a:t>Pope Paul III </a:t>
            </a:r>
          </a:p>
          <a:p>
            <a:pPr marL="1371600" lvl="2" indent="-457200">
              <a:buFontTx/>
              <a:buAutoNum type="arabicPeriod"/>
            </a:pPr>
            <a:r>
              <a:rPr lang="en-US" sz="2700" dirty="0" smtClean="0">
                <a:solidFill>
                  <a:srgbClr val="FFFF00"/>
                </a:solidFill>
              </a:rPr>
              <a:t>created the Society of Jesus (Jesuits)</a:t>
            </a:r>
          </a:p>
          <a:p>
            <a:pPr marL="1828800" lvl="3" indent="-457200">
              <a:buFontTx/>
              <a:buAutoNum type="alphaLcPeriod"/>
            </a:pPr>
            <a:r>
              <a:rPr lang="en-US" sz="2700" dirty="0" smtClean="0">
                <a:solidFill>
                  <a:srgbClr val="FFFF00"/>
                </a:solidFill>
              </a:rPr>
              <a:t>Jesuits believed in strict discipline</a:t>
            </a:r>
          </a:p>
          <a:p>
            <a:pPr marL="1828800" lvl="3" indent="-457200">
              <a:buFontTx/>
              <a:buAutoNum type="alphaLcPeriod"/>
            </a:pPr>
            <a:r>
              <a:rPr lang="en-US" sz="2700" dirty="0" smtClean="0">
                <a:solidFill>
                  <a:srgbClr val="FFFF00"/>
                </a:solidFill>
              </a:rPr>
              <a:t>Willing to travel around the world to gain converts</a:t>
            </a:r>
          </a:p>
          <a:p>
            <a:pPr marL="1828800" lvl="3" indent="-457200">
              <a:buFontTx/>
              <a:buAutoNum type="alphaLcPeriod"/>
            </a:pPr>
            <a:r>
              <a:rPr lang="en-US" sz="2700" dirty="0" smtClean="0">
                <a:solidFill>
                  <a:srgbClr val="FFFF00"/>
                </a:solidFill>
              </a:rPr>
              <a:t>Built schools that taught the classics and theology</a:t>
            </a:r>
          </a:p>
        </p:txBody>
      </p:sp>
    </p:spTree>
    <p:extLst>
      <p:ext uri="{BB962C8B-B14F-4D97-AF65-F5344CB8AC3E}">
        <p14:creationId xmlns:p14="http://schemas.microsoft.com/office/powerpoint/2010/main" val="29510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85800" y="0"/>
            <a:ext cx="6096000" cy="3886200"/>
          </a:xfrm>
        </p:spPr>
        <p:txBody>
          <a:bodyPr/>
          <a:lstStyle/>
          <a:p>
            <a:pPr marL="1428750" lvl="2" indent="-514350">
              <a:buFontTx/>
              <a:buAutoNum type="arabicPeriod" startAt="2"/>
            </a:pPr>
            <a:r>
              <a:rPr lang="en-US" sz="2800" dirty="0" smtClean="0">
                <a:solidFill>
                  <a:srgbClr val="FFFF00"/>
                </a:solidFill>
              </a:rPr>
              <a:t>Ordered an investigation into Catholic abuses</a:t>
            </a:r>
          </a:p>
          <a:p>
            <a:pPr marL="1428750" lvl="2" indent="-514350">
              <a:buFontTx/>
              <a:buAutoNum type="arabicPeriod" startAt="2"/>
            </a:pPr>
            <a:r>
              <a:rPr lang="en-US" sz="2800" dirty="0" smtClean="0">
                <a:solidFill>
                  <a:srgbClr val="FFFF00"/>
                </a:solidFill>
              </a:rPr>
              <a:t>Called the Council of Trent</a:t>
            </a:r>
          </a:p>
          <a:p>
            <a:pPr marL="1885950" lvl="3" indent="-514350">
              <a:buFontTx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Only the Pope’s interpretation of the Bible is correct</a:t>
            </a:r>
          </a:p>
          <a:p>
            <a:pPr marL="1885950" lvl="3" indent="-514350">
              <a:buFontTx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Christians could be saved by faith and good works</a:t>
            </a:r>
          </a:p>
          <a:p>
            <a:pPr marL="1885950" lvl="3" indent="-514350">
              <a:buFontTx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Both the Bible and Church tradition should be used as guides for Christians</a:t>
            </a:r>
          </a:p>
          <a:p>
            <a:pPr marL="1428750" lvl="2" indent="-514350">
              <a:buFontTx/>
              <a:buAutoNum type="arabicPeriod" startAt="4"/>
            </a:pPr>
            <a:r>
              <a:rPr lang="en-US" sz="2800" dirty="0" smtClean="0">
                <a:solidFill>
                  <a:srgbClr val="FFFF00"/>
                </a:solidFill>
              </a:rPr>
              <a:t>Selling of indulgences was banned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11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0"/>
            <a:ext cx="5791200" cy="685800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II. H.R.E. Charles V </a:t>
            </a:r>
          </a:p>
          <a:p>
            <a:pPr marL="914400" lvl="1" indent="-457200">
              <a:buFontTx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Wages a war against the Protestant German Princes attempting to stop the </a:t>
            </a:r>
            <a:r>
              <a:rPr lang="en-US" dirty="0" err="1" smtClean="0">
                <a:solidFill>
                  <a:srgbClr val="FFFF00"/>
                </a:solidFill>
              </a:rPr>
              <a:t>spead</a:t>
            </a:r>
            <a:r>
              <a:rPr lang="en-US" dirty="0" smtClean="0">
                <a:solidFill>
                  <a:srgbClr val="FFFF00"/>
                </a:solidFill>
              </a:rPr>
              <a:t> of Protestantism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Catholic German Princes refused to fight for Charles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All Princes ordered to meet at Augsburg</a:t>
            </a:r>
          </a:p>
          <a:p>
            <a:pPr marL="1828800" lvl="3" indent="-457200">
              <a:buFontTx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The Peace of Augsburg: allowed German Princes to choose either Lutheranism or Catholicism</a:t>
            </a:r>
          </a:p>
          <a:p>
            <a:pPr marL="514350" indent="-514350" eaLnBrk="1" hangingPunct="1"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590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-1257300" y="0"/>
            <a:ext cx="10287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114550" lvl="3" indent="-742950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lphaLcPeriod" startAt="2"/>
            </a:pPr>
            <a:r>
              <a:rPr lang="en-US" sz="3600" dirty="0">
                <a:solidFill>
                  <a:srgbClr val="FFFF00"/>
                </a:solidFill>
              </a:rPr>
              <a:t>Charles views treaty as a failure</a:t>
            </a:r>
          </a:p>
          <a:p>
            <a:pPr marL="2686050" lvl="4" indent="-857250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romanLcPeriod"/>
            </a:pPr>
            <a:r>
              <a:rPr lang="en-US" sz="3600" dirty="0">
                <a:solidFill>
                  <a:srgbClr val="FFFF00"/>
                </a:solidFill>
              </a:rPr>
              <a:t>Abdicates H.R.E. throne to his brother Ferdinand</a:t>
            </a:r>
          </a:p>
          <a:p>
            <a:pPr marL="2686050" lvl="4" indent="-857250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romanLcPeriod"/>
            </a:pPr>
            <a:r>
              <a:rPr lang="en-US" sz="3600" dirty="0">
                <a:solidFill>
                  <a:srgbClr val="FFFF00"/>
                </a:solidFill>
              </a:rPr>
              <a:t>Abdicates Spanish throne to his son Philip II</a:t>
            </a:r>
          </a:p>
        </p:txBody>
      </p:sp>
      <p:sp>
        <p:nvSpPr>
          <p:cNvPr id="2" name="Left Arrow 1"/>
          <p:cNvSpPr/>
          <p:nvPr/>
        </p:nvSpPr>
        <p:spPr>
          <a:xfrm>
            <a:off x="3429000" y="3886200"/>
            <a:ext cx="4953000" cy="1752600"/>
          </a:xfrm>
          <a:prstGeom prst="lef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Phillip II of Spain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38200" y="0"/>
            <a:ext cx="9144000" cy="2057400"/>
          </a:xfrm>
        </p:spPr>
        <p:txBody>
          <a:bodyPr/>
          <a:lstStyle/>
          <a:p>
            <a:pPr marL="1428750" lvl="2" indent="-514350">
              <a:buFontTx/>
              <a:buAutoNum type="arabicPeriod" startAt="5"/>
            </a:pPr>
            <a:r>
              <a:rPr lang="en-US" sz="2800" dirty="0" smtClean="0">
                <a:solidFill>
                  <a:srgbClr val="FFFF00"/>
                </a:solidFill>
              </a:rPr>
              <a:t>The Medici</a:t>
            </a:r>
          </a:p>
          <a:p>
            <a:pPr marL="1885950" lvl="3" indent="-514350">
              <a:buFontTx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Controlled Florence as traders and bankers</a:t>
            </a:r>
          </a:p>
          <a:p>
            <a:pPr marL="1885950" lvl="3" indent="-514350">
              <a:buFontTx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Never held an official office</a:t>
            </a:r>
          </a:p>
          <a:p>
            <a:pPr marL="1885950" lvl="3" indent="-514350">
              <a:buFontTx/>
              <a:buAutoNum type="alphaLcPeriod"/>
            </a:pPr>
            <a:r>
              <a:rPr lang="en-US" sz="2800" dirty="0">
                <a:solidFill>
                  <a:srgbClr val="FFFF00"/>
                </a:solidFill>
              </a:rPr>
              <a:t>U</a:t>
            </a:r>
            <a:r>
              <a:rPr lang="en-US" sz="2800" dirty="0" smtClean="0">
                <a:solidFill>
                  <a:srgbClr val="FFFF00"/>
                </a:solidFill>
              </a:rPr>
              <a:t>sed wealth to beautify Florence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751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0"/>
            <a:ext cx="5638800" cy="6553200"/>
          </a:xfrm>
        </p:spPr>
        <p:txBody>
          <a:bodyPr/>
          <a:lstStyle/>
          <a:p>
            <a:pPr marL="571500" indent="-571500">
              <a:buFontTx/>
              <a:buAutoNum type="romanUcPeriod" startAt="3"/>
            </a:pPr>
            <a:r>
              <a:rPr lang="en-US" dirty="0" smtClean="0">
                <a:solidFill>
                  <a:srgbClr val="FFFF00"/>
                </a:solidFill>
              </a:rPr>
              <a:t>The Scientific Revolution</a:t>
            </a:r>
          </a:p>
          <a:p>
            <a:pPr marL="971550" lvl="1" indent="-514350">
              <a:buFontTx/>
              <a:buAutoNum type="alphaUcPeriod"/>
            </a:pPr>
            <a:r>
              <a:rPr lang="en-US" sz="3200" dirty="0" smtClean="0">
                <a:solidFill>
                  <a:srgbClr val="FFFF00"/>
                </a:solidFill>
              </a:rPr>
              <a:t>Nicolas Copernicus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Questioned Aristotle’s and Ptolemy’s geocentric theory</a:t>
            </a:r>
          </a:p>
          <a:p>
            <a:pPr marL="1885950" lvl="3" indent="-514350">
              <a:buFontTx/>
              <a:buAutoNum type="alphaLcPeriod"/>
            </a:pPr>
            <a:r>
              <a:rPr lang="en-US" sz="3200" i="1" dirty="0" smtClean="0">
                <a:solidFill>
                  <a:srgbClr val="FFFF00"/>
                </a:solidFill>
              </a:rPr>
              <a:t>On the Revolutions of the Heavenly Bodies</a:t>
            </a:r>
            <a:r>
              <a:rPr lang="en-US" sz="3200" dirty="0" smtClean="0">
                <a:solidFill>
                  <a:srgbClr val="FFFF00"/>
                </a:solidFill>
              </a:rPr>
              <a:t> proposed a heliocentric theory</a:t>
            </a:r>
          </a:p>
          <a:p>
            <a:pPr marL="1885950" lvl="3" indent="-514350">
              <a:buFontTx/>
              <a:buAutoNum type="alphaLcPeriod"/>
            </a:pPr>
            <a:r>
              <a:rPr lang="en-US" sz="3200" dirty="0" smtClean="0">
                <a:solidFill>
                  <a:srgbClr val="FFFF00"/>
                </a:solidFill>
              </a:rPr>
              <a:t>Angered both Protestant and Catholic leaders</a:t>
            </a:r>
          </a:p>
          <a:p>
            <a:pPr marL="571500" indent="-571500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08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0"/>
            <a:ext cx="6858000" cy="6858000"/>
          </a:xfrm>
        </p:spPr>
        <p:txBody>
          <a:bodyPr/>
          <a:lstStyle/>
          <a:p>
            <a:pPr marL="914400" lvl="1" indent="-457200">
              <a:buFontTx/>
              <a:buAutoNum type="alphaUcPeriod" startAt="2"/>
            </a:pPr>
            <a:r>
              <a:rPr lang="en-US" sz="2400" dirty="0" smtClean="0">
                <a:solidFill>
                  <a:srgbClr val="FFFF00"/>
                </a:solidFill>
              </a:rPr>
              <a:t>Johannes </a:t>
            </a:r>
            <a:r>
              <a:rPr lang="en-US" sz="2400" dirty="0" err="1" smtClean="0">
                <a:solidFill>
                  <a:srgbClr val="FFFF00"/>
                </a:solidFill>
              </a:rPr>
              <a:t>Kepler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1371600" lvl="2" indent="-457200">
              <a:buFontTx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Proposed three laws of planetary motion</a:t>
            </a:r>
          </a:p>
          <a:p>
            <a:pPr marL="1828800" lvl="3" indent="-457200">
              <a:buFontTx/>
              <a:buAutoNum type="alphaLcPeriod"/>
            </a:pPr>
            <a:r>
              <a:rPr lang="en-US" sz="2400" dirty="0" smtClean="0">
                <a:solidFill>
                  <a:srgbClr val="FFFF00"/>
                </a:solidFill>
              </a:rPr>
              <a:t>Planets revolve around the sun in elliptical orbits</a:t>
            </a:r>
          </a:p>
          <a:p>
            <a:pPr marL="1828800" lvl="3" indent="-457200">
              <a:buFontTx/>
              <a:buAutoNum type="alphaLcPeriod"/>
            </a:pPr>
            <a:r>
              <a:rPr lang="en-US" sz="2400" dirty="0" smtClean="0">
                <a:solidFill>
                  <a:srgbClr val="FFFF00"/>
                </a:solidFill>
              </a:rPr>
              <a:t>Planets move faster as they approach the sun</a:t>
            </a:r>
          </a:p>
          <a:p>
            <a:pPr marL="1828800" lvl="3" indent="-457200">
              <a:buFontTx/>
              <a:buAutoNum type="alphaLcPeriod"/>
            </a:pPr>
            <a:r>
              <a:rPr lang="en-US" sz="2400" dirty="0" smtClean="0">
                <a:solidFill>
                  <a:srgbClr val="FFFF00"/>
                </a:solidFill>
              </a:rPr>
              <a:t>Time to orbit the sun varies proportionately with their distance from the sun</a:t>
            </a:r>
          </a:p>
          <a:p>
            <a:pPr marL="1371600" lvl="2" indent="-457200">
              <a:buFontTx/>
              <a:buAutoNum type="arabicPeriod" startAt="2"/>
            </a:pPr>
            <a:r>
              <a:rPr lang="en-US" dirty="0" smtClean="0">
                <a:solidFill>
                  <a:srgbClr val="FFFF00"/>
                </a:solidFill>
              </a:rPr>
              <a:t>Leads to the creation of the Scientific Method</a:t>
            </a:r>
          </a:p>
          <a:p>
            <a:pPr marL="1828800" lvl="3" indent="-457200">
              <a:buFontTx/>
              <a:buAutoNum type="alphaLcPeriod"/>
            </a:pPr>
            <a:r>
              <a:rPr lang="en-US" sz="2400" dirty="0" smtClean="0">
                <a:solidFill>
                  <a:srgbClr val="FFFF00"/>
                </a:solidFill>
              </a:rPr>
              <a:t>Logical procedure for gathering and testing ideas</a:t>
            </a:r>
          </a:p>
          <a:p>
            <a:pPr marL="1828800" lvl="3" indent="-457200">
              <a:buFontTx/>
              <a:buAutoNum type="alphaLcPeriod"/>
            </a:pPr>
            <a:r>
              <a:rPr lang="en-US" sz="2400" dirty="0" smtClean="0">
                <a:solidFill>
                  <a:srgbClr val="FFFF00"/>
                </a:solidFill>
              </a:rPr>
              <a:t>Many begin to question Christian faith and values</a:t>
            </a:r>
          </a:p>
        </p:txBody>
      </p:sp>
    </p:spTree>
    <p:extLst>
      <p:ext uri="{BB962C8B-B14F-4D97-AF65-F5344CB8AC3E}">
        <p14:creationId xmlns:p14="http://schemas.microsoft.com/office/powerpoint/2010/main" val="24659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609600"/>
            <a:ext cx="6324600" cy="5791200"/>
          </a:xfrm>
        </p:spPr>
        <p:txBody>
          <a:bodyPr/>
          <a:lstStyle/>
          <a:p>
            <a:pPr marL="971550" lvl="1" indent="-514350">
              <a:buFontTx/>
              <a:buAutoNum type="alphaUcPeriod" startAt="3"/>
            </a:pPr>
            <a:r>
              <a:rPr lang="en-US" dirty="0" smtClean="0">
                <a:solidFill>
                  <a:srgbClr val="FFFF00"/>
                </a:solidFill>
              </a:rPr>
              <a:t>Galileo Galilee</a:t>
            </a:r>
          </a:p>
          <a:p>
            <a:pPr marL="1428750" lvl="2" indent="-514350">
              <a:buFontTx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Early mathematician and physicist</a:t>
            </a:r>
          </a:p>
          <a:p>
            <a:pPr marL="1885950" lvl="3" indent="-514350">
              <a:buFontTx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Built several telescopes to study the heavenly bodies</a:t>
            </a:r>
          </a:p>
          <a:p>
            <a:pPr marL="2400300" lvl="4" indent="-571500">
              <a:buFontTx/>
              <a:buAutoNum type="romanLcPeriod"/>
            </a:pPr>
            <a:r>
              <a:rPr lang="en-US" sz="2800" dirty="0" smtClean="0">
                <a:solidFill>
                  <a:srgbClr val="FFFF00"/>
                </a:solidFill>
              </a:rPr>
              <a:t>Observations prove the heliocentric theory</a:t>
            </a:r>
          </a:p>
          <a:p>
            <a:pPr marL="1428750" lvl="2" indent="-514350">
              <a:buFontTx/>
              <a:buAutoNum type="arabicPeriod" startAt="2"/>
            </a:pPr>
            <a:r>
              <a:rPr lang="en-US" sz="2800" dirty="0" smtClean="0">
                <a:solidFill>
                  <a:srgbClr val="FFFF00"/>
                </a:solidFill>
              </a:rPr>
              <a:t>Seen as a threat to the Catholic &amp; Protestant churches</a:t>
            </a:r>
          </a:p>
          <a:p>
            <a:pPr marL="1885950" lvl="3" indent="-514350">
              <a:buFontTx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Spent the last 9 years of his life under house arrest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8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3856" y="0"/>
            <a:ext cx="9157855" cy="2438400"/>
          </a:xfrm>
        </p:spPr>
        <p:txBody>
          <a:bodyPr/>
          <a:lstStyle/>
          <a:p>
            <a:pPr marL="971550" lvl="1" indent="-514350">
              <a:buFontTx/>
              <a:buAutoNum type="alphaUcPeriod" startAt="5"/>
            </a:pPr>
            <a:r>
              <a:rPr lang="en-US" sz="3200" dirty="0" smtClean="0">
                <a:solidFill>
                  <a:srgbClr val="FFFF00"/>
                </a:solidFill>
              </a:rPr>
              <a:t>Invention of the microscope, thermometer, and barometer allowed scientists to make accurate measurements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2290" name="Picture 2" descr="Scientific_Revolution_-_Inven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95" y="1905000"/>
            <a:ext cx="4158011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8915400" cy="2514600"/>
          </a:xfrm>
        </p:spPr>
        <p:txBody>
          <a:bodyPr/>
          <a:lstStyle/>
          <a:p>
            <a:pPr marL="571500" indent="-571500">
              <a:buFontTx/>
              <a:buAutoNum type="romanUcPeriod" startAt="2"/>
            </a:pPr>
            <a:r>
              <a:rPr lang="en-US" dirty="0" smtClean="0">
                <a:solidFill>
                  <a:srgbClr val="FFFF00"/>
                </a:solidFill>
              </a:rPr>
              <a:t>Expression Through Art</a:t>
            </a:r>
          </a:p>
          <a:p>
            <a:pPr marL="971550" lvl="1" indent="-514350">
              <a:buFontTx/>
              <a:buAutoNum type="alphaUcPeriod"/>
            </a:pPr>
            <a:r>
              <a:rPr lang="en-US" sz="3200" dirty="0" smtClean="0">
                <a:solidFill>
                  <a:srgbClr val="FFFF00"/>
                </a:solidFill>
              </a:rPr>
              <a:t>Early Artists and Writers</a:t>
            </a:r>
          </a:p>
          <a:p>
            <a:pPr marL="1428750" lvl="2" indent="-514350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Giotto painted frescoes that displayed human emotion</a:t>
            </a:r>
          </a:p>
          <a:p>
            <a:pPr marL="571500" indent="-571500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30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-914400" y="831087"/>
            <a:ext cx="5486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1657350" lvl="2" indent="-7429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 startAt="2"/>
              <a:tabLst>
                <a:tab pos="1096963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Dante wrote the </a:t>
            </a:r>
            <a:r>
              <a:rPr lang="en-US" sz="3200" i="1" dirty="0">
                <a:solidFill>
                  <a:srgbClr val="FFFF00"/>
                </a:solidFill>
                <a:cs typeface="Times New Roman" pitchFamily="18" charset="0"/>
              </a:rPr>
              <a:t>Divine Comedy</a:t>
            </a:r>
            <a:endParaRPr lang="en-US" sz="3200" i="1" dirty="0">
              <a:solidFill>
                <a:srgbClr val="FFFF00"/>
              </a:solidFill>
            </a:endParaRPr>
          </a:p>
          <a:p>
            <a:pPr marL="2114550" lvl="3" indent="-7429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lphaLcPeriod"/>
              <a:tabLst>
                <a:tab pos="1096963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Questioned the political and moral culture of the Renaissance</a:t>
            </a:r>
            <a:endParaRPr lang="en-US" sz="3200" dirty="0">
              <a:solidFill>
                <a:srgbClr val="FFFF00"/>
              </a:solidFill>
            </a:endParaRPr>
          </a:p>
          <a:p>
            <a:pPr marL="2114550" lvl="3" indent="-7429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lphaLcPeriod"/>
              <a:tabLst>
                <a:tab pos="1096963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Written in the vernacular not Latin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5562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1428750" lvl="2" indent="-51435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 startAt="2"/>
              <a:tabLst>
                <a:tab pos="914400" algn="l"/>
              </a:tabLst>
            </a:pP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Brunelleschi constructed Florence’s cathedral’s dome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172" name="Picture 4" descr="http://www.impactlab.net/wp-content/uploads/2010/10/d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374904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Most Famous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hawiakm\Pictures\Renaissance Artis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1843"/>
            <a:ext cx="3962400" cy="56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0"/>
            <a:ext cx="8229600" cy="1600200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3"/>
            </a:pPr>
            <a:r>
              <a:rPr lang="en-US" dirty="0" smtClean="0">
                <a:solidFill>
                  <a:srgbClr val="FFFF00"/>
                </a:solidFill>
              </a:rPr>
              <a:t>Donatello sculpted free standing statues – Mary Magdalene and David </a:t>
            </a:r>
          </a:p>
        </p:txBody>
      </p:sp>
      <p:pic>
        <p:nvPicPr>
          <p:cNvPr id="76805" name="Picture 5" descr="03%20Florence%20018%20-%20The%20Bargello%20-%20Donatello's%20David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92" y="1143000"/>
            <a:ext cx="457450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3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1002</Words>
  <Application>Microsoft Office PowerPoint</Application>
  <PresentationFormat>On-screen Show (4:3)</PresentationFormat>
  <Paragraphs>140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Unit 5-1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Four Most Famous Artists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5-2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5-3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10-1 Honors Unit 7-1 Regular</dc:title>
  <dc:creator>Scott D. Provost`</dc:creator>
  <cp:lastModifiedBy>shawiakm</cp:lastModifiedBy>
  <cp:revision>18</cp:revision>
  <dcterms:created xsi:type="dcterms:W3CDTF">2012-02-01T14:21:04Z</dcterms:created>
  <dcterms:modified xsi:type="dcterms:W3CDTF">2013-11-05T22:49:55Z</dcterms:modified>
</cp:coreProperties>
</file>