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09D95-5BB0-462D-8688-89E27EC9F03F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9290B-C8B5-4A92-AE64-CF561FB87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059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/>
            <a:fld id="{0D8A8DC3-197A-48B4-B050-C191A206C437}" type="slidenum">
              <a:rPr lang="en-US" altLang="en-US" sz="1200"/>
              <a:pPr algn="r" eaLnBrk="1" hangingPunct="1"/>
              <a:t>4</a:t>
            </a:fld>
            <a:endParaRPr lang="en-US" alt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1448098" y="4724704"/>
            <a:ext cx="184714" cy="30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 sz="14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/>
            <a:fld id="{8962DEAF-F8D2-443B-9CF5-477F052E37A2}" type="slidenum">
              <a:rPr lang="en-US" altLang="en-US" sz="1200"/>
              <a:pPr algn="r" eaLnBrk="1" hangingPunct="1"/>
              <a:t>5</a:t>
            </a:fld>
            <a:endParaRPr lang="en-US" altLang="en-US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1448098" y="4724704"/>
            <a:ext cx="184714" cy="30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66788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9EC01-440C-4F98-9C9E-AFEFE7AFA81A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7EF9-5CEE-4387-AC4C-501BDAFD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50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9EC01-440C-4F98-9C9E-AFEFE7AFA81A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7EF9-5CEE-4387-AC4C-501BDAFD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38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9EC01-440C-4F98-9C9E-AFEFE7AFA81A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7EF9-5CEE-4387-AC4C-501BDAFD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41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9EC01-440C-4F98-9C9E-AFEFE7AFA81A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7EF9-5CEE-4387-AC4C-501BDAFD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01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9EC01-440C-4F98-9C9E-AFEFE7AFA81A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7EF9-5CEE-4387-AC4C-501BDAFD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97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9EC01-440C-4F98-9C9E-AFEFE7AFA81A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7EF9-5CEE-4387-AC4C-501BDAFD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65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9EC01-440C-4F98-9C9E-AFEFE7AFA81A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7EF9-5CEE-4387-AC4C-501BDAFD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29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9EC01-440C-4F98-9C9E-AFEFE7AFA81A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7EF9-5CEE-4387-AC4C-501BDAFD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52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9EC01-440C-4F98-9C9E-AFEFE7AFA81A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7EF9-5CEE-4387-AC4C-501BDAFD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4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9EC01-440C-4F98-9C9E-AFEFE7AFA81A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7EF9-5CEE-4387-AC4C-501BDAFD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64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9EC01-440C-4F98-9C9E-AFEFE7AFA81A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7EF9-5CEE-4387-AC4C-501BDAFD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37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9EC01-440C-4F98-9C9E-AFEFE7AFA81A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77EF9-5CEE-4387-AC4C-501BDAFD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3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JxdL0pH9pw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441575"/>
          </a:xfrm>
        </p:spPr>
        <p:txBody>
          <a:bodyPr>
            <a:normAutofit/>
          </a:bodyPr>
          <a:lstStyle/>
          <a:p>
            <a:r>
              <a:rPr lang="en-US" dirty="0" smtClean="0"/>
              <a:t>Unit 6 </a:t>
            </a:r>
            <a:br>
              <a:rPr lang="en-US" dirty="0" smtClean="0"/>
            </a:br>
            <a:r>
              <a:rPr lang="en-US" dirty="0" smtClean="0"/>
              <a:t>The Americas and European Exploration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6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838200" y="1752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Mayan culture included sculpture and stone architecture.</a:t>
            </a:r>
            <a:r>
              <a:rPr lang="en-US" altLang="en-US"/>
              <a:t> 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838200" y="2768600"/>
            <a:ext cx="78486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Pct val="80000"/>
              <a:buFont typeface="Verdana" pitchFamily="34" charset="0"/>
              <a:buChar char="•"/>
            </a:pPr>
            <a:r>
              <a:rPr lang="en-US" altLang="en-US"/>
              <a:t>Large stone temples on pyramid-shaped platforms were the site of ceremonies and sacrifices.</a:t>
            </a:r>
          </a:p>
          <a:p>
            <a:pPr eaLnBrk="1" hangingPunct="1">
              <a:spcBef>
                <a:spcPct val="50000"/>
              </a:spcBef>
              <a:buSzPct val="80000"/>
              <a:buFont typeface="Verdana" pitchFamily="34" charset="0"/>
              <a:buChar char="•"/>
            </a:pPr>
            <a:r>
              <a:rPr lang="en-US" altLang="en-US"/>
              <a:t>Tall sculpted stone monuments, each of which is called a </a:t>
            </a:r>
            <a:r>
              <a:rPr lang="en-US" altLang="en-US" b="1">
                <a:solidFill>
                  <a:srgbClr val="FF0000"/>
                </a:solidFill>
              </a:rPr>
              <a:t>stela,</a:t>
            </a:r>
            <a:r>
              <a:rPr lang="en-US" altLang="en-US"/>
              <a:t> preserved images of rulers and gods. </a:t>
            </a:r>
          </a:p>
        </p:txBody>
      </p:sp>
    </p:spTree>
    <p:extLst>
      <p:ext uri="{BB962C8B-B14F-4D97-AF65-F5344CB8AC3E}">
        <p14:creationId xmlns:p14="http://schemas.microsoft.com/office/powerpoint/2010/main" val="120554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457200" y="4938713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Mayan civilization declined after A.D. 900, but their descendants still live in Guatemala and Mexico.</a:t>
            </a:r>
          </a:p>
        </p:txBody>
      </p:sp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393700" y="1827213"/>
            <a:ext cx="8382000" cy="2819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19050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8705" name="Group 33"/>
          <p:cNvGraphicFramePr>
            <a:graphicFrameLocks noGrp="1"/>
          </p:cNvGraphicFramePr>
          <p:nvPr/>
        </p:nvGraphicFramePr>
        <p:xfrm>
          <a:off x="457200" y="1814513"/>
          <a:ext cx="8229600" cy="2755900"/>
        </p:xfrm>
        <a:graphic>
          <a:graphicData uri="http://schemas.openxmlformats.org/drawingml/2006/table">
            <a:tbl>
              <a:tblPr/>
              <a:tblGrid>
                <a:gridCol w="2209800"/>
                <a:gridCol w="2895600"/>
                <a:gridCol w="3124200"/>
              </a:tblGrid>
              <a:tr h="5461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</a:rPr>
                        <a:t>Mayan Achievements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09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2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2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2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20" name="Text Box 8"/>
          <p:cNvSpPr txBox="1">
            <a:spLocks noChangeArrowheads="1"/>
          </p:cNvSpPr>
          <p:nvPr/>
        </p:nvSpPr>
        <p:spPr bwMode="auto">
          <a:xfrm>
            <a:off x="457200" y="2436813"/>
            <a:ext cx="22098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Scribes recorded </a:t>
            </a:r>
            <a:br>
              <a:rPr lang="en-US" altLang="en-US"/>
            </a:br>
            <a:r>
              <a:rPr lang="en-US" altLang="en-US"/>
              <a:t>events in stone using carved hieroglyphics.</a:t>
            </a:r>
          </a:p>
        </p:txBody>
      </p:sp>
      <p:sp>
        <p:nvSpPr>
          <p:cNvPr id="17421" name="Text Box 12"/>
          <p:cNvSpPr txBox="1">
            <a:spLocks noChangeArrowheads="1"/>
          </p:cNvSpPr>
          <p:nvPr/>
        </p:nvSpPr>
        <p:spPr bwMode="auto">
          <a:xfrm>
            <a:off x="2743200" y="2436813"/>
            <a:ext cx="27432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33CC"/>
                </a:solidFill>
              </a:rPr>
              <a:t>Scribes made books of bark pages, but most of these were destroyed by Spanish priests.</a:t>
            </a:r>
          </a:p>
        </p:txBody>
      </p:sp>
      <p:sp>
        <p:nvSpPr>
          <p:cNvPr id="17422" name="Text Box 12"/>
          <p:cNvSpPr txBox="1">
            <a:spLocks noChangeArrowheads="1"/>
          </p:cNvSpPr>
          <p:nvPr/>
        </p:nvSpPr>
        <p:spPr bwMode="auto">
          <a:xfrm>
            <a:off x="5638800" y="2436813"/>
            <a:ext cx="30480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They developed a </a:t>
            </a:r>
            <a:br>
              <a:rPr lang="en-US" altLang="en-US"/>
            </a:br>
            <a:r>
              <a:rPr lang="en-US" altLang="en-US"/>
              <a:t>365-day calendar and a numbering system with place values and a zero.</a:t>
            </a:r>
          </a:p>
        </p:txBody>
      </p:sp>
    </p:spTree>
    <p:extLst>
      <p:ext uri="{BB962C8B-B14F-4D97-AF65-F5344CB8AC3E}">
        <p14:creationId xmlns:p14="http://schemas.microsoft.com/office/powerpoint/2010/main" val="77665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86000"/>
            <a:ext cx="5562600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838200" y="1495425"/>
            <a:ext cx="74676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b="1"/>
              <a:t>About A.D. 1200 the Aztecs settled in the </a:t>
            </a:r>
            <a:r>
              <a:rPr lang="en-US" altLang="en-US" b="1">
                <a:solidFill>
                  <a:srgbClr val="FF0000"/>
                </a:solidFill>
              </a:rPr>
              <a:t>Valley of Mexico.</a:t>
            </a:r>
            <a:endParaRPr lang="en-US" altLang="en-US" b="1"/>
          </a:p>
        </p:txBody>
      </p:sp>
      <p:sp>
        <p:nvSpPr>
          <p:cNvPr id="386055" name="Text Box 7"/>
          <p:cNvSpPr txBox="1">
            <a:spLocks noChangeArrowheads="1"/>
          </p:cNvSpPr>
          <p:nvPr/>
        </p:nvSpPr>
        <p:spPr bwMode="auto">
          <a:xfrm>
            <a:off x="4114800" y="2587625"/>
            <a:ext cx="4267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/>
              <a:t>In A.D. 1325, they built their capital at </a:t>
            </a:r>
            <a:r>
              <a:rPr lang="en-US" altLang="en-US">
                <a:solidFill>
                  <a:srgbClr val="0033CC"/>
                </a:solidFill>
              </a:rPr>
              <a:t>Tenochtitlán</a:t>
            </a:r>
            <a:r>
              <a:rPr lang="en-US" altLang="en-US">
                <a:solidFill>
                  <a:srgbClr val="FF0000"/>
                </a:solidFill>
              </a:rPr>
              <a:t> </a:t>
            </a:r>
            <a:r>
              <a:rPr lang="en-US" altLang="en-US"/>
              <a:t>on Lake Texcoco.</a:t>
            </a:r>
          </a:p>
        </p:txBody>
      </p:sp>
      <p:sp>
        <p:nvSpPr>
          <p:cNvPr id="386060" name="AutoShape 12"/>
          <p:cNvSpPr>
            <a:spLocks noChangeArrowheads="1"/>
          </p:cNvSpPr>
          <p:nvPr/>
        </p:nvSpPr>
        <p:spPr bwMode="auto">
          <a:xfrm rot="9000000" flipV="1">
            <a:off x="3905250" y="4419600"/>
            <a:ext cx="2571750" cy="87313"/>
          </a:xfrm>
          <a:prstGeom prst="rightArrow">
            <a:avLst>
              <a:gd name="adj1" fmla="val 50000"/>
              <a:gd name="adj2" fmla="val 736359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dist="89803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1" charset="0"/>
              <a:cs typeface="+mn-cs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086100" y="4711700"/>
            <a:ext cx="1282700" cy="469900"/>
            <a:chOff x="1944" y="2920"/>
            <a:chExt cx="808" cy="296"/>
          </a:xfrm>
        </p:grpSpPr>
        <p:sp>
          <p:nvSpPr>
            <p:cNvPr id="18439" name="Oval 7"/>
            <p:cNvSpPr>
              <a:spLocks noChangeArrowheads="1"/>
            </p:cNvSpPr>
            <p:nvPr/>
          </p:nvSpPr>
          <p:spPr bwMode="auto">
            <a:xfrm>
              <a:off x="2496" y="3168"/>
              <a:ext cx="48" cy="48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40" name="Text Box 8"/>
            <p:cNvSpPr txBox="1">
              <a:spLocks noChangeArrowheads="1"/>
            </p:cNvSpPr>
            <p:nvPr/>
          </p:nvSpPr>
          <p:spPr bwMode="auto">
            <a:xfrm>
              <a:off x="1944" y="2920"/>
              <a:ext cx="8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33CC"/>
                  </a:solidFill>
                </a:rPr>
                <a:t>Tenochtitlán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953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86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86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86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5" grpId="0"/>
      <p:bldP spid="38606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5562600" y="1627188"/>
            <a:ext cx="2971800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Tenochtitlán </a:t>
            </a:r>
            <a:r>
              <a:rPr lang="en-US" altLang="en-US" b="1"/>
              <a:t>was built on an island connected by stone causeways to the mainland.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This Spanish sketch </a:t>
            </a:r>
            <a:br>
              <a:rPr lang="en-US" altLang="en-US"/>
            </a:br>
            <a:r>
              <a:rPr lang="en-US" altLang="en-US"/>
              <a:t>of the city, made in </a:t>
            </a:r>
            <a:br>
              <a:rPr lang="en-US" altLang="en-US"/>
            </a:br>
            <a:r>
              <a:rPr lang="en-US" altLang="en-US"/>
              <a:t>the 1500s, shows crowded buildings </a:t>
            </a:r>
            <a:br>
              <a:rPr lang="en-US" altLang="en-US"/>
            </a:br>
            <a:r>
              <a:rPr lang="en-US" altLang="en-US"/>
              <a:t>and causeways. </a:t>
            </a:r>
          </a:p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FF0000"/>
              </a:solidFill>
            </a:endParaRPr>
          </a:p>
        </p:txBody>
      </p:sp>
      <p:pic>
        <p:nvPicPr>
          <p:cNvPr id="19459" name="Picture 6" descr="WH_ch6_S1_TenochtitlánSket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49244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80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WH_ch6_S1_Chinamp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39875"/>
            <a:ext cx="7315200" cy="445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57200" y="2209800"/>
            <a:ext cx="4876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Chinampas,</a:t>
            </a:r>
            <a:r>
              <a:rPr lang="en-US" altLang="en-US">
                <a:solidFill>
                  <a:srgbClr val="0033CC"/>
                </a:solidFill>
              </a:rPr>
              <a:t> artificial islands, were built to allow farming on the shallow lake.</a:t>
            </a: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457200" y="1477963"/>
            <a:ext cx="76200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Aztec farmers supported a large urban population. </a:t>
            </a:r>
          </a:p>
        </p:txBody>
      </p:sp>
    </p:spTree>
    <p:extLst>
      <p:ext uri="{BB962C8B-B14F-4D97-AF65-F5344CB8AC3E}">
        <p14:creationId xmlns:p14="http://schemas.microsoft.com/office/powerpoint/2010/main" val="79397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16"/>
          <p:cNvSpPr>
            <a:spLocks noChangeArrowheads="1"/>
          </p:cNvSpPr>
          <p:nvPr/>
        </p:nvSpPr>
        <p:spPr bwMode="auto">
          <a:xfrm>
            <a:off x="1295400" y="1295400"/>
            <a:ext cx="7391400" cy="480695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C9C9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07" name="Text Box 9"/>
          <p:cNvSpPr txBox="1">
            <a:spLocks noChangeArrowheads="1"/>
          </p:cNvSpPr>
          <p:nvPr/>
        </p:nvSpPr>
        <p:spPr bwMode="auto">
          <a:xfrm>
            <a:off x="838200" y="1397000"/>
            <a:ext cx="32004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b="1"/>
              <a:t>The Aztecs had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b="1"/>
              <a:t>a structured society:</a:t>
            </a:r>
          </a:p>
        </p:txBody>
      </p:sp>
      <p:sp>
        <p:nvSpPr>
          <p:cNvPr id="32771" name="Text Box 10"/>
          <p:cNvSpPr txBox="1">
            <a:spLocks noChangeArrowheads="1"/>
          </p:cNvSpPr>
          <p:nvPr/>
        </p:nvSpPr>
        <p:spPr bwMode="auto">
          <a:xfrm>
            <a:off x="3810000" y="1638300"/>
            <a:ext cx="2362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The </a:t>
            </a:r>
            <a:br>
              <a:rPr lang="en-US" altLang="en-US" sz="1800"/>
            </a:br>
            <a:r>
              <a:rPr lang="en-US" altLang="en-US" sz="1800" b="1">
                <a:solidFill>
                  <a:srgbClr val="0033CC"/>
                </a:solidFill>
              </a:rPr>
              <a:t>emperor</a:t>
            </a:r>
            <a:r>
              <a:rPr lang="en-US" altLang="en-US" sz="1800">
                <a:solidFill>
                  <a:srgbClr val="0000FF"/>
                </a:solidFill>
              </a:rPr>
              <a:t/>
            </a:r>
            <a:br>
              <a:rPr lang="en-US" altLang="en-US" sz="1800">
                <a:solidFill>
                  <a:srgbClr val="0000FF"/>
                </a:solidFill>
              </a:rPr>
            </a:br>
            <a:r>
              <a:rPr lang="en-US" altLang="en-US" sz="1800"/>
              <a:t>was</a:t>
            </a:r>
            <a:r>
              <a:rPr lang="en-US" altLang="en-US" sz="1800">
                <a:solidFill>
                  <a:srgbClr val="0000FF"/>
                </a:solidFill>
              </a:rPr>
              <a:t> </a:t>
            </a:r>
            <a:r>
              <a:rPr lang="en-US" altLang="en-US" sz="1800"/>
              <a:t>the</a:t>
            </a:r>
            <a:br>
              <a:rPr lang="en-US" altLang="en-US" sz="1800"/>
            </a:br>
            <a:r>
              <a:rPr lang="en-US" altLang="en-US" sz="1800"/>
              <a:t>military leader.</a:t>
            </a:r>
          </a:p>
        </p:txBody>
      </p:sp>
      <p:sp>
        <p:nvSpPr>
          <p:cNvPr id="404497" name="Text Box 17"/>
          <p:cNvSpPr txBox="1">
            <a:spLocks noChangeArrowheads="1"/>
          </p:cNvSpPr>
          <p:nvPr/>
        </p:nvSpPr>
        <p:spPr bwMode="auto">
          <a:xfrm>
            <a:off x="3429000" y="2940050"/>
            <a:ext cx="3124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33CC"/>
                </a:solidFill>
              </a:rPr>
              <a:t>Nobles</a:t>
            </a:r>
            <a:r>
              <a:rPr lang="en-US" altLang="en-US" sz="1800"/>
              <a:t> were</a:t>
            </a:r>
            <a:br>
              <a:rPr lang="en-US" altLang="en-US" sz="1800"/>
            </a:br>
            <a:r>
              <a:rPr lang="en-US" altLang="en-US" sz="1800"/>
              <a:t>government officials. </a:t>
            </a:r>
            <a:endParaRPr lang="en-US" altLang="en-US"/>
          </a:p>
        </p:txBody>
      </p:sp>
      <p:sp>
        <p:nvSpPr>
          <p:cNvPr id="404498" name="Text Box 18"/>
          <p:cNvSpPr txBox="1">
            <a:spLocks noChangeArrowheads="1"/>
          </p:cNvSpPr>
          <p:nvPr/>
        </p:nvSpPr>
        <p:spPr bwMode="auto">
          <a:xfrm>
            <a:off x="2895600" y="3733800"/>
            <a:ext cx="419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Great </a:t>
            </a:r>
            <a:r>
              <a:rPr lang="en-US" altLang="en-US" sz="1800" b="1">
                <a:solidFill>
                  <a:srgbClr val="0033CC"/>
                </a:solidFill>
              </a:rPr>
              <a:t>warriors</a:t>
            </a:r>
            <a:r>
              <a:rPr lang="en-US" altLang="en-US" sz="1800"/>
              <a:t> became nobles.</a:t>
            </a:r>
          </a:p>
        </p:txBody>
      </p:sp>
      <p:sp>
        <p:nvSpPr>
          <p:cNvPr id="404499" name="Text Box 19"/>
          <p:cNvSpPr txBox="1">
            <a:spLocks noChangeArrowheads="1"/>
          </p:cNvSpPr>
          <p:nvPr/>
        </p:nvSpPr>
        <p:spPr bwMode="auto">
          <a:xfrm>
            <a:off x="2590800" y="4205288"/>
            <a:ext cx="4800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33CC"/>
                </a:solidFill>
              </a:rPr>
              <a:t>Priests</a:t>
            </a:r>
            <a:r>
              <a:rPr lang="en-US" altLang="en-US" sz="1800"/>
              <a:t> were a separate class.</a:t>
            </a:r>
            <a:endParaRPr lang="en-US" altLang="en-US"/>
          </a:p>
        </p:txBody>
      </p:sp>
      <p:sp>
        <p:nvSpPr>
          <p:cNvPr id="404500" name="Text Box 20"/>
          <p:cNvSpPr txBox="1">
            <a:spLocks noChangeArrowheads="1"/>
          </p:cNvSpPr>
          <p:nvPr/>
        </p:nvSpPr>
        <p:spPr bwMode="auto">
          <a:xfrm>
            <a:off x="2133600" y="4687888"/>
            <a:ext cx="5715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The middle class included wealthy </a:t>
            </a:r>
            <a:r>
              <a:rPr lang="en-US" altLang="en-US" sz="1800" b="1">
                <a:solidFill>
                  <a:srgbClr val="0033CC"/>
                </a:solidFill>
              </a:rPr>
              <a:t>traders.</a:t>
            </a:r>
            <a:endParaRPr lang="en-US" altLang="en-US">
              <a:solidFill>
                <a:srgbClr val="0033CC"/>
              </a:solidFill>
            </a:endParaRPr>
          </a:p>
        </p:txBody>
      </p:sp>
      <p:sp>
        <p:nvSpPr>
          <p:cNvPr id="404502" name="Text Box 22"/>
          <p:cNvSpPr txBox="1">
            <a:spLocks noChangeArrowheads="1"/>
          </p:cNvSpPr>
          <p:nvPr/>
        </p:nvSpPr>
        <p:spPr bwMode="auto">
          <a:xfrm>
            <a:off x="1371600" y="5638800"/>
            <a:ext cx="731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0033CC"/>
                </a:solidFill>
              </a:rPr>
              <a:t>Serfs</a:t>
            </a:r>
            <a:r>
              <a:rPr lang="en-US" altLang="en-US" sz="1800"/>
              <a:t> and </a:t>
            </a:r>
            <a:r>
              <a:rPr lang="en-US" altLang="en-US" sz="1800" b="1">
                <a:solidFill>
                  <a:srgbClr val="0033CC"/>
                </a:solidFill>
              </a:rPr>
              <a:t>slaves</a:t>
            </a:r>
            <a:r>
              <a:rPr lang="en-US" altLang="en-US" sz="1800">
                <a:solidFill>
                  <a:srgbClr val="0000FF"/>
                </a:solidFill>
              </a:rPr>
              <a:t> </a:t>
            </a:r>
            <a:r>
              <a:rPr lang="en-US" altLang="en-US" sz="1800"/>
              <a:t>were prisoners of war and debtors.</a:t>
            </a:r>
            <a:endParaRPr lang="en-US" altLang="en-US"/>
          </a:p>
        </p:txBody>
      </p:sp>
      <p:sp>
        <p:nvSpPr>
          <p:cNvPr id="2" name="Text Box 22"/>
          <p:cNvSpPr txBox="1">
            <a:spLocks noChangeArrowheads="1"/>
          </p:cNvSpPr>
          <p:nvPr/>
        </p:nvSpPr>
        <p:spPr bwMode="auto">
          <a:xfrm>
            <a:off x="1371600" y="5181600"/>
            <a:ext cx="73152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700"/>
              <a:t>The largest group, </a:t>
            </a:r>
            <a:r>
              <a:rPr lang="en-US" altLang="en-US" sz="1700" b="1">
                <a:solidFill>
                  <a:srgbClr val="0033CC"/>
                </a:solidFill>
              </a:rPr>
              <a:t>commoners,</a:t>
            </a:r>
            <a:r>
              <a:rPr lang="en-US" altLang="en-US" sz="1700">
                <a:solidFill>
                  <a:srgbClr val="0000FF"/>
                </a:solidFill>
              </a:rPr>
              <a:t> </a:t>
            </a:r>
            <a:r>
              <a:rPr lang="en-US" altLang="en-US" sz="1700"/>
              <a:t>were mostly farmers.</a:t>
            </a:r>
          </a:p>
        </p:txBody>
      </p:sp>
    </p:spTree>
    <p:extLst>
      <p:ext uri="{BB962C8B-B14F-4D97-AF65-F5344CB8AC3E}">
        <p14:creationId xmlns:p14="http://schemas.microsoft.com/office/powerpoint/2010/main" val="176415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4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4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04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04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04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04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04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04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04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04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404497" grpId="0"/>
      <p:bldP spid="404498" grpId="0"/>
      <p:bldP spid="404499" grpId="0"/>
      <p:bldP spid="404500" grpId="0"/>
      <p:bldP spid="404502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8"/>
          <p:cNvSpPr txBox="1">
            <a:spLocks noChangeArrowheads="1"/>
          </p:cNvSpPr>
          <p:nvPr/>
        </p:nvSpPr>
        <p:spPr bwMode="auto">
          <a:xfrm>
            <a:off x="838200" y="2679700"/>
            <a:ext cx="7467600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Aft>
                <a:spcPct val="60000"/>
              </a:spcAft>
              <a:buSzPct val="80000"/>
              <a:buFont typeface="Verdana" pitchFamily="34" charset="0"/>
              <a:buChar char="•"/>
            </a:pPr>
            <a:r>
              <a:rPr lang="en-US" altLang="en-US"/>
              <a:t>Teotihuacán dominated valley life from A.D. 200 to A.D. 750.</a:t>
            </a:r>
          </a:p>
          <a:p>
            <a:pPr>
              <a:spcAft>
                <a:spcPct val="60000"/>
              </a:spcAft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>
                <a:solidFill>
                  <a:srgbClr val="0033CC"/>
                </a:solidFill>
              </a:rPr>
              <a:t>The two groups worshipped some of the same gods, including Quetzacoatl, the god of earth and water, and Tlaloc, the rain god.</a:t>
            </a:r>
          </a:p>
          <a:p>
            <a:pPr>
              <a:spcAft>
                <a:spcPct val="60000"/>
              </a:spcAft>
              <a:buSzPct val="80000"/>
              <a:buFont typeface="Verdana" pitchFamily="34" charset="0"/>
              <a:buChar char="•"/>
            </a:pPr>
            <a:r>
              <a:rPr lang="en-US" altLang="en-US"/>
              <a:t>Aztecs believed the gods had created their world in Teotihuacán.</a:t>
            </a:r>
          </a:p>
        </p:txBody>
      </p:sp>
      <p:sp>
        <p:nvSpPr>
          <p:cNvPr id="22531" name="Text Box 21"/>
          <p:cNvSpPr txBox="1">
            <a:spLocks noChangeArrowheads="1"/>
          </p:cNvSpPr>
          <p:nvPr/>
        </p:nvSpPr>
        <p:spPr bwMode="auto">
          <a:xfrm>
            <a:off x="838200" y="1752600"/>
            <a:ext cx="74676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altLang="en-US" b="1"/>
              <a:t>Aztec religion was influenced by the previous culture at </a:t>
            </a:r>
            <a:r>
              <a:rPr lang="en-US" altLang="en-US" b="1">
                <a:solidFill>
                  <a:srgbClr val="FF0000"/>
                </a:solidFill>
              </a:rPr>
              <a:t>Teotihuac</a:t>
            </a:r>
            <a:r>
              <a:rPr lang="en-US" altLang="en-US" b="1">
                <a:solidFill>
                  <a:srgbClr val="FF0000"/>
                </a:solidFill>
                <a:ea typeface="ヒラギノ角ゴ Pro W3" charset="-128"/>
              </a:rPr>
              <a:t>án</a:t>
            </a:r>
            <a:r>
              <a:rPr lang="en-US" altLang="en-US" b="1">
                <a:solidFill>
                  <a:srgbClr val="FF0000"/>
                </a:solidFill>
              </a:rPr>
              <a:t>.</a:t>
            </a:r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120598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"/>
          <p:cNvSpPr>
            <a:spLocks noChangeArrowheads="1"/>
          </p:cNvSpPr>
          <p:nvPr/>
        </p:nvSpPr>
        <p:spPr bwMode="auto">
          <a:xfrm>
            <a:off x="457200" y="1827213"/>
            <a:ext cx="8229600" cy="24257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19050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34845" name="Group 29"/>
          <p:cNvGraphicFramePr>
            <a:graphicFrameLocks noGrp="1"/>
          </p:cNvGraphicFramePr>
          <p:nvPr/>
        </p:nvGraphicFramePr>
        <p:xfrm>
          <a:off x="533400" y="1814513"/>
          <a:ext cx="8077200" cy="2362200"/>
        </p:xfrm>
        <a:graphic>
          <a:graphicData uri="http://schemas.openxmlformats.org/drawingml/2006/table">
            <a:tbl>
              <a:tblPr/>
              <a:tblGrid>
                <a:gridCol w="1981200"/>
                <a:gridCol w="2590800"/>
                <a:gridCol w="3505200"/>
              </a:tblGrid>
              <a:tr h="5461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</a:rPr>
                        <a:t>The Aztecs were frequently at war.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16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2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2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2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563" name="Text Box 8"/>
          <p:cNvSpPr txBox="1">
            <a:spLocks noChangeArrowheads="1"/>
          </p:cNvSpPr>
          <p:nvPr/>
        </p:nvSpPr>
        <p:spPr bwMode="auto">
          <a:xfrm>
            <a:off x="457200" y="2436813"/>
            <a:ext cx="2057400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33CC"/>
                </a:solidFill>
              </a:rPr>
              <a:t>Conquered neighbors were forced to pay </a:t>
            </a:r>
            <a:r>
              <a:rPr lang="en-US" altLang="en-US" b="1">
                <a:solidFill>
                  <a:srgbClr val="FF0000"/>
                </a:solidFill>
              </a:rPr>
              <a:t>tribute.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2514600" y="2436813"/>
            <a:ext cx="25908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Prisoners of </a:t>
            </a:r>
            <a:br>
              <a:rPr lang="en-US" altLang="en-US"/>
            </a:br>
            <a:r>
              <a:rPr lang="en-US" altLang="en-US"/>
              <a:t>war might be sacrificed to Nanahuatzin, </a:t>
            </a:r>
            <a:br>
              <a:rPr lang="en-US" altLang="en-US"/>
            </a:br>
            <a:r>
              <a:rPr lang="en-US" altLang="en-US"/>
              <a:t>the sun god.</a:t>
            </a:r>
          </a:p>
        </p:txBody>
      </p:sp>
      <p:sp>
        <p:nvSpPr>
          <p:cNvPr id="23565" name="Text Box 12"/>
          <p:cNvSpPr txBox="1">
            <a:spLocks noChangeArrowheads="1"/>
          </p:cNvSpPr>
          <p:nvPr/>
        </p:nvSpPr>
        <p:spPr bwMode="auto">
          <a:xfrm>
            <a:off x="5105400" y="2436813"/>
            <a:ext cx="3581400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Neighboring tribes allied themselves with the Spanish in the 1500s to gain revenge on the Aztecs.</a:t>
            </a:r>
          </a:p>
        </p:txBody>
      </p:sp>
    </p:spTree>
    <p:extLst>
      <p:ext uri="{BB962C8B-B14F-4D97-AF65-F5344CB8AC3E}">
        <p14:creationId xmlns:p14="http://schemas.microsoft.com/office/powerpoint/2010/main" val="29748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AutoShape 11"/>
          <p:cNvSpPr>
            <a:spLocks noChangeArrowheads="1"/>
          </p:cNvSpPr>
          <p:nvPr/>
        </p:nvSpPr>
        <p:spPr bwMode="auto">
          <a:xfrm rot="10792560" flipH="1">
            <a:off x="4495800" y="1447800"/>
            <a:ext cx="3810000" cy="2438400"/>
          </a:xfrm>
          <a:prstGeom prst="upArrowCallout">
            <a:avLst>
              <a:gd name="adj1" fmla="val 19459"/>
              <a:gd name="adj2" fmla="val 18859"/>
              <a:gd name="adj3" fmla="val 15190"/>
              <a:gd name="adj4" fmla="val 76741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28" charset="0"/>
              <a:cs typeface="+mn-cs"/>
            </a:endParaRPr>
          </a:p>
        </p:txBody>
      </p:sp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4614863" y="1562100"/>
            <a:ext cx="3543300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/>
              <a:t>The first cultures of South America developed in the Andes Mountain region along the Pacific coast of Peru and Chile.</a:t>
            </a:r>
          </a:p>
        </p:txBody>
      </p:sp>
      <p:sp>
        <p:nvSpPr>
          <p:cNvPr id="424967" name="Text Box 7"/>
          <p:cNvSpPr txBox="1">
            <a:spLocks noChangeArrowheads="1"/>
          </p:cNvSpPr>
          <p:nvPr/>
        </p:nvSpPr>
        <p:spPr bwMode="auto">
          <a:xfrm>
            <a:off x="4500563" y="4038600"/>
            <a:ext cx="3805237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33CC"/>
                </a:solidFill>
              </a:rPr>
              <a:t>Beginning along the coast, people moved inland, first </a:t>
            </a:r>
            <a:br>
              <a:rPr lang="en-US" altLang="en-US" sz="2000">
                <a:solidFill>
                  <a:srgbClr val="0033CC"/>
                </a:solidFill>
              </a:rPr>
            </a:br>
            <a:r>
              <a:rPr lang="en-US" altLang="en-US" sz="2000">
                <a:solidFill>
                  <a:srgbClr val="0033CC"/>
                </a:solidFill>
              </a:rPr>
              <a:t>into river valleys and then </a:t>
            </a:r>
            <a:br>
              <a:rPr lang="en-US" altLang="en-US" sz="2000">
                <a:solidFill>
                  <a:srgbClr val="0033CC"/>
                </a:solidFill>
              </a:rPr>
            </a:br>
            <a:r>
              <a:rPr lang="en-US" altLang="en-US" sz="2000">
                <a:solidFill>
                  <a:srgbClr val="0033CC"/>
                </a:solidFill>
              </a:rPr>
              <a:t>on to the high plateaus.</a:t>
            </a:r>
          </a:p>
        </p:txBody>
      </p:sp>
      <p:pic>
        <p:nvPicPr>
          <p:cNvPr id="10245" name="Picture 17" descr="WH_ch6_S2_SoAmerPacificCoast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35100"/>
            <a:ext cx="3197225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611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24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24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838200" y="1500188"/>
            <a:ext cx="7467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Over 2,000 years, several civilizations arose.</a:t>
            </a:r>
            <a:endParaRPr lang="en-US" altLang="en-US"/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1066800" y="2209800"/>
            <a:ext cx="2667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1066800" y="4038600"/>
            <a:ext cx="2667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1269" name="Rectangle 13"/>
          <p:cNvSpPr>
            <a:spLocks noChangeArrowheads="1"/>
          </p:cNvSpPr>
          <p:nvPr/>
        </p:nvSpPr>
        <p:spPr bwMode="auto">
          <a:xfrm>
            <a:off x="457200" y="2133600"/>
            <a:ext cx="8229600" cy="3733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19050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3617" name="Group 65"/>
          <p:cNvGraphicFramePr>
            <a:graphicFrameLocks noGrp="1"/>
          </p:cNvGraphicFramePr>
          <p:nvPr/>
        </p:nvGraphicFramePr>
        <p:xfrm>
          <a:off x="457200" y="2222500"/>
          <a:ext cx="8140700" cy="3568700"/>
        </p:xfrm>
        <a:graphic>
          <a:graphicData uri="http://schemas.openxmlformats.org/drawingml/2006/table">
            <a:tbl>
              <a:tblPr/>
              <a:tblGrid>
                <a:gridCol w="2698750"/>
                <a:gridCol w="2806700"/>
                <a:gridCol w="2635250"/>
              </a:tblGrid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Verdana" pitchFamily="2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Verdana" pitchFamily="2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Verdana" pitchFamily="2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9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2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2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2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571500" y="2209800"/>
            <a:ext cx="2552700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>
              <a:spcAft>
                <a:spcPct val="60000"/>
              </a:spcAft>
            </a:pPr>
            <a:r>
              <a:rPr lang="en-US" altLang="en-US" b="1"/>
              <a:t>The </a:t>
            </a:r>
            <a:r>
              <a:rPr lang="en-US" altLang="en-US" b="1">
                <a:solidFill>
                  <a:srgbClr val="FF0000"/>
                </a:solidFill>
              </a:rPr>
              <a:t>Chavín </a:t>
            </a:r>
            <a:br>
              <a:rPr lang="en-US" altLang="en-US" b="1">
                <a:solidFill>
                  <a:srgbClr val="FF0000"/>
                </a:solidFill>
              </a:rPr>
            </a:br>
            <a:r>
              <a:rPr lang="en-US" altLang="en-US" sz="1800" b="1"/>
              <a:t>900 B.C.–200 B.C.</a:t>
            </a:r>
            <a:endParaRPr lang="en-US" altLang="en-US"/>
          </a:p>
          <a:p>
            <a:pPr algn="ctr">
              <a:spcAft>
                <a:spcPct val="60000"/>
              </a:spcAft>
            </a:pPr>
            <a:r>
              <a:rPr lang="en-US" altLang="en-US"/>
              <a:t>Built a large temple complex; may have united the people of northern and central Peru.</a:t>
            </a:r>
          </a:p>
        </p:txBody>
      </p:sp>
      <p:sp>
        <p:nvSpPr>
          <p:cNvPr id="23611" name="Text Box 7"/>
          <p:cNvSpPr txBox="1">
            <a:spLocks noChangeArrowheads="1"/>
          </p:cNvSpPr>
          <p:nvPr/>
        </p:nvSpPr>
        <p:spPr bwMode="auto">
          <a:xfrm>
            <a:off x="3200400" y="2209800"/>
            <a:ext cx="2743200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The </a:t>
            </a:r>
            <a:r>
              <a:rPr lang="en-US" altLang="en-US" b="1">
                <a:solidFill>
                  <a:srgbClr val="FF0000"/>
                </a:solidFill>
              </a:rPr>
              <a:t>Moche </a:t>
            </a:r>
            <a:br>
              <a:rPr lang="en-US" altLang="en-US" b="1">
                <a:solidFill>
                  <a:srgbClr val="FF0000"/>
                </a:solidFill>
              </a:rPr>
            </a:br>
            <a:r>
              <a:rPr lang="en-US" altLang="en-US" sz="1800" b="1"/>
              <a:t>A.D. 100–A.D. 700</a:t>
            </a:r>
            <a:endParaRPr lang="en-US" altLang="en-US" sz="1800" b="1">
              <a:solidFill>
                <a:srgbClr val="FF0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/>
              <a:t>Built adobe structures, roads, and irrigation canals in Peru; artists created fine ceramics, textiles, and </a:t>
            </a:r>
            <a:br>
              <a:rPr lang="en-US" altLang="en-US"/>
            </a:br>
            <a:r>
              <a:rPr lang="en-US" altLang="en-US"/>
              <a:t>gold work.</a:t>
            </a:r>
          </a:p>
        </p:txBody>
      </p:sp>
      <p:sp>
        <p:nvSpPr>
          <p:cNvPr id="23615" name="Text Box 7"/>
          <p:cNvSpPr txBox="1">
            <a:spLocks noChangeArrowheads="1"/>
          </p:cNvSpPr>
          <p:nvPr/>
        </p:nvSpPr>
        <p:spPr bwMode="auto">
          <a:xfrm>
            <a:off x="5943600" y="2209800"/>
            <a:ext cx="27432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>
              <a:spcAft>
                <a:spcPct val="60000"/>
              </a:spcAft>
            </a:pPr>
            <a:r>
              <a:rPr lang="en-US" altLang="en-US" b="1"/>
              <a:t>The </a:t>
            </a:r>
            <a:r>
              <a:rPr lang="en-US" altLang="en-US" b="1">
                <a:solidFill>
                  <a:srgbClr val="FF0000"/>
                </a:solidFill>
              </a:rPr>
              <a:t>Nazca </a:t>
            </a:r>
            <a:br>
              <a:rPr lang="en-US" altLang="en-US" b="1">
                <a:solidFill>
                  <a:srgbClr val="FF0000"/>
                </a:solidFill>
              </a:rPr>
            </a:br>
            <a:r>
              <a:rPr lang="en-US" altLang="en-US" sz="1800" b="1"/>
              <a:t>200 B.C.–A.D. 500</a:t>
            </a:r>
            <a:endParaRPr lang="en-US" altLang="en-US"/>
          </a:p>
          <a:p>
            <a:pPr algn="ctr">
              <a:spcAft>
                <a:spcPct val="60000"/>
              </a:spcAft>
            </a:pPr>
            <a:r>
              <a:rPr lang="en-US" altLang="en-US"/>
              <a:t>Etched mysterious, </a:t>
            </a:r>
            <a:br>
              <a:rPr lang="en-US" altLang="en-US"/>
            </a:br>
            <a:r>
              <a:rPr lang="en-US" altLang="en-US"/>
              <a:t>huge geoglyphs of animals into the desert by moving miles of soil and rocks.</a:t>
            </a:r>
          </a:p>
        </p:txBody>
      </p:sp>
    </p:spTree>
    <p:extLst>
      <p:ext uri="{BB962C8B-B14F-4D97-AF65-F5344CB8AC3E}">
        <p14:creationId xmlns:p14="http://schemas.microsoft.com/office/powerpoint/2010/main" val="263587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3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3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  <p:bldP spid="23611" grpId="0"/>
      <p:bldP spid="236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6 Part 1</a:t>
            </a:r>
            <a:br>
              <a:rPr lang="en-US" dirty="0" smtClean="0"/>
            </a:br>
            <a:r>
              <a:rPr lang="en-US" dirty="0" smtClean="0"/>
              <a:t>Chapter 6 sections 1 and 2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Civilizations of Mesoamerica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Andean Cultures of South America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41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838200" y="1490663"/>
            <a:ext cx="7467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Over 2,000 years, several civilizations arose.</a:t>
            </a:r>
            <a:endParaRPr lang="en-US" altLang="en-US"/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1066800" y="2209800"/>
            <a:ext cx="2667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2292" name="Text Box 10"/>
          <p:cNvSpPr txBox="1">
            <a:spLocks noChangeArrowheads="1"/>
          </p:cNvSpPr>
          <p:nvPr/>
        </p:nvSpPr>
        <p:spPr bwMode="auto">
          <a:xfrm>
            <a:off x="1066800" y="4038600"/>
            <a:ext cx="2667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57200" y="2133600"/>
            <a:ext cx="8229600" cy="2743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19050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14724" name="Group 36"/>
          <p:cNvGraphicFramePr>
            <a:graphicFrameLocks noGrp="1"/>
          </p:cNvGraphicFramePr>
          <p:nvPr/>
        </p:nvGraphicFramePr>
        <p:xfrm>
          <a:off x="520700" y="2222500"/>
          <a:ext cx="8089900" cy="2578100"/>
        </p:xfrm>
        <a:graphic>
          <a:graphicData uri="http://schemas.openxmlformats.org/drawingml/2006/table">
            <a:tbl>
              <a:tblPr/>
              <a:tblGrid>
                <a:gridCol w="3594100"/>
                <a:gridCol w="4495800"/>
              </a:tblGrid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Verdana" pitchFamily="2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Verdana" pitchFamily="2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2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2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4712" name="Text Box 7"/>
          <p:cNvSpPr txBox="1">
            <a:spLocks noChangeArrowheads="1"/>
          </p:cNvSpPr>
          <p:nvPr/>
        </p:nvSpPr>
        <p:spPr bwMode="auto">
          <a:xfrm>
            <a:off x="457200" y="2209800"/>
            <a:ext cx="36576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Hauri </a:t>
            </a:r>
            <a:br>
              <a:rPr lang="en-US" altLang="en-US" b="1">
                <a:solidFill>
                  <a:srgbClr val="FF0000"/>
                </a:solidFill>
              </a:rPr>
            </a:br>
            <a:r>
              <a:rPr lang="en-US" altLang="en-US" sz="1800" b="1"/>
              <a:t>A.D. 650</a:t>
            </a:r>
            <a:endParaRPr lang="en-US" altLang="en-US" b="1">
              <a:solidFill>
                <a:srgbClr val="FF0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/>
              <a:t>A large city east </a:t>
            </a:r>
            <a:br>
              <a:rPr lang="en-US" altLang="en-US"/>
            </a:br>
            <a:r>
              <a:rPr lang="en-US" altLang="en-US"/>
              <a:t>of the Nazca; </a:t>
            </a:r>
            <a:br>
              <a:rPr lang="en-US" altLang="en-US"/>
            </a:br>
            <a:r>
              <a:rPr lang="en-US" altLang="en-US"/>
              <a:t>it controlled much of Peru’s mountain and coastal area.</a:t>
            </a:r>
          </a:p>
        </p:txBody>
      </p:sp>
      <p:sp>
        <p:nvSpPr>
          <p:cNvPr id="114713" name="Text Box 7"/>
          <p:cNvSpPr txBox="1">
            <a:spLocks noChangeArrowheads="1"/>
          </p:cNvSpPr>
          <p:nvPr/>
        </p:nvSpPr>
        <p:spPr bwMode="auto">
          <a:xfrm>
            <a:off x="4114800" y="2209800"/>
            <a:ext cx="45720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</a:rPr>
              <a:t>Tiahuanaco</a:t>
            </a:r>
            <a:br>
              <a:rPr lang="en-US" altLang="en-US" b="1" dirty="0">
                <a:solidFill>
                  <a:srgbClr val="FF0000"/>
                </a:solidFill>
              </a:rPr>
            </a:br>
            <a:r>
              <a:rPr lang="en-US" altLang="en-US" sz="1800" b="1" dirty="0"/>
              <a:t>A.D. 700</a:t>
            </a:r>
            <a:endParaRPr lang="en-US" altLang="en-US" sz="18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Became a powerful city south of </a:t>
            </a:r>
            <a:r>
              <a:rPr lang="en-US" altLang="en-US" dirty="0">
                <a:hlinkClick r:id="rId3"/>
              </a:rPr>
              <a:t>Lake Titicaca </a:t>
            </a:r>
            <a:r>
              <a:rPr lang="en-US" altLang="en-US" dirty="0"/>
              <a:t>in Bolivia; </a:t>
            </a:r>
            <a:br>
              <a:rPr lang="en-US" altLang="en-US" dirty="0"/>
            </a:br>
            <a:r>
              <a:rPr lang="en-US" altLang="en-US" dirty="0"/>
              <a:t>it ruled over parts of Peru, Argentina, and Chile, and traded with </a:t>
            </a:r>
            <a:r>
              <a:rPr lang="en-US" altLang="en-US" dirty="0" err="1"/>
              <a:t>Hauri</a:t>
            </a:r>
            <a:r>
              <a:rPr lang="en-US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649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4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4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4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4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12" grpId="0"/>
      <p:bldP spid="1147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AutoShape 5"/>
          <p:cNvSpPr>
            <a:spLocks noChangeArrowheads="1"/>
          </p:cNvSpPr>
          <p:nvPr/>
        </p:nvSpPr>
        <p:spPr bwMode="auto">
          <a:xfrm rot="5400000" flipH="1">
            <a:off x="1828800" y="1685925"/>
            <a:ext cx="1981200" cy="3962400"/>
          </a:xfrm>
          <a:prstGeom prst="upArrowCallout">
            <a:avLst>
              <a:gd name="adj1" fmla="val 20843"/>
              <a:gd name="adj2" fmla="val 18875"/>
              <a:gd name="adj3" fmla="val 25537"/>
              <a:gd name="adj4" fmla="val 79407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28" charset="0"/>
              <a:cs typeface="+mn-cs"/>
            </a:endParaRP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4978400" y="2562225"/>
            <a:ext cx="36195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From his capital of </a:t>
            </a:r>
            <a:r>
              <a:rPr lang="en-US" altLang="en-US" b="1">
                <a:solidFill>
                  <a:srgbClr val="FF0000"/>
                </a:solidFill>
              </a:rPr>
              <a:t>Cuzco,</a:t>
            </a:r>
            <a:r>
              <a:rPr lang="en-US" altLang="en-US"/>
              <a:t> Pachacuti </a:t>
            </a:r>
            <a:br>
              <a:rPr lang="en-US" altLang="en-US"/>
            </a:br>
            <a:r>
              <a:rPr lang="en-US" altLang="en-US"/>
              <a:t>began the conquest of an Andean empire that stretched 2,500 miles. </a:t>
            </a:r>
            <a:br>
              <a:rPr lang="en-US" altLang="en-US"/>
            </a:br>
            <a:r>
              <a:rPr lang="en-US" altLang="en-US"/>
              <a:t>It was continued by </a:t>
            </a:r>
            <a:br>
              <a:rPr lang="en-US" altLang="en-US"/>
            </a:br>
            <a:r>
              <a:rPr lang="en-US" altLang="en-US"/>
              <a:t>his son </a:t>
            </a:r>
            <a:r>
              <a:rPr lang="en-US" altLang="en-US">
                <a:solidFill>
                  <a:srgbClr val="0033CC"/>
                </a:solidFill>
              </a:rPr>
              <a:t>Topa Inca Yapanqui.</a:t>
            </a:r>
            <a:endParaRPr lang="en-US" altLang="en-US"/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939800" y="2778125"/>
            <a:ext cx="30226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In 1438 </a:t>
            </a:r>
            <a:r>
              <a:rPr lang="en-US" altLang="en-US" b="1">
                <a:solidFill>
                  <a:srgbClr val="FF0000"/>
                </a:solidFill>
              </a:rPr>
              <a:t>Pachacuti </a:t>
            </a:r>
            <a:br>
              <a:rPr lang="en-US" altLang="en-US" b="1">
                <a:solidFill>
                  <a:srgbClr val="FF0000"/>
                </a:solidFill>
              </a:rPr>
            </a:br>
            <a:r>
              <a:rPr lang="en-US" altLang="en-US" b="1">
                <a:solidFill>
                  <a:srgbClr val="FF0000"/>
                </a:solidFill>
              </a:rPr>
              <a:t>Inca Yupanqui</a:t>
            </a:r>
            <a:r>
              <a:rPr lang="en-US" altLang="en-US"/>
              <a:t> proclaimed himself </a:t>
            </a:r>
            <a:r>
              <a:rPr lang="en-US" altLang="en-US" b="1">
                <a:solidFill>
                  <a:srgbClr val="FF0000"/>
                </a:solidFill>
              </a:rPr>
              <a:t>Sapa Inca,</a:t>
            </a:r>
            <a:r>
              <a:rPr lang="en-US" altLang="en-US"/>
              <a:t> or emperor.</a:t>
            </a:r>
          </a:p>
        </p:txBody>
      </p:sp>
      <p:sp>
        <p:nvSpPr>
          <p:cNvPr id="13317" name="Text Box 2"/>
          <p:cNvSpPr txBox="1">
            <a:spLocks noChangeArrowheads="1"/>
          </p:cNvSpPr>
          <p:nvPr/>
        </p:nvSpPr>
        <p:spPr bwMode="auto">
          <a:xfrm>
            <a:off x="457200" y="1498600"/>
            <a:ext cx="82296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The most powerful Andean civilization belonged </a:t>
            </a:r>
            <a:br>
              <a:rPr lang="en-US" altLang="en-US" b="1"/>
            </a:br>
            <a:r>
              <a:rPr lang="en-US" altLang="en-US" b="1"/>
              <a:t>to the Inca.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23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1"/>
          <p:cNvSpPr txBox="1">
            <a:spLocks noChangeArrowheads="1"/>
          </p:cNvSpPr>
          <p:nvPr/>
        </p:nvSpPr>
        <p:spPr bwMode="auto">
          <a:xfrm>
            <a:off x="838200" y="1752600"/>
            <a:ext cx="297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4339" name="Rectangle 10"/>
          <p:cNvSpPr>
            <a:spLocks noChangeArrowheads="1"/>
          </p:cNvSpPr>
          <p:nvPr/>
        </p:nvSpPr>
        <p:spPr bwMode="auto">
          <a:xfrm>
            <a:off x="457200" y="1600200"/>
            <a:ext cx="8229600" cy="42291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19050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8713" name="Group 41"/>
          <p:cNvGraphicFramePr>
            <a:graphicFrameLocks noGrp="1"/>
          </p:cNvGraphicFramePr>
          <p:nvPr/>
        </p:nvGraphicFramePr>
        <p:xfrm>
          <a:off x="571500" y="1371600"/>
          <a:ext cx="8001000" cy="4495800"/>
        </p:xfrm>
        <a:graphic>
          <a:graphicData uri="http://schemas.openxmlformats.org/drawingml/2006/table">
            <a:tbl>
              <a:tblPr/>
              <a:tblGrid>
                <a:gridCol w="8001000"/>
              </a:tblGrid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2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2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2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2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2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2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52" name="Text Box 2"/>
          <p:cNvSpPr txBox="1">
            <a:spLocks noChangeArrowheads="1"/>
          </p:cNvSpPr>
          <p:nvPr/>
        </p:nvSpPr>
        <p:spPr bwMode="auto">
          <a:xfrm>
            <a:off x="457200" y="1676400"/>
            <a:ext cx="822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The Sapa Inca had absolute power.</a:t>
            </a:r>
          </a:p>
        </p:txBody>
      </p:sp>
      <p:sp>
        <p:nvSpPr>
          <p:cNvPr id="28702" name="Text Box 3"/>
          <p:cNvSpPr txBox="1">
            <a:spLocks noChangeArrowheads="1"/>
          </p:cNvSpPr>
          <p:nvPr/>
        </p:nvSpPr>
        <p:spPr bwMode="auto">
          <a:xfrm>
            <a:off x="457200" y="2184400"/>
            <a:ext cx="82296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Since there was no private property, all worked </a:t>
            </a:r>
            <a:br>
              <a:rPr lang="en-US" altLang="en-US"/>
            </a:br>
            <a:r>
              <a:rPr lang="en-US" altLang="en-US"/>
              <a:t>for the Sapa Inca doing public works.</a:t>
            </a:r>
          </a:p>
        </p:txBody>
      </p:sp>
      <p:sp>
        <p:nvSpPr>
          <p:cNvPr id="28703" name="Text Box 4"/>
          <p:cNvSpPr txBox="1">
            <a:spLocks noChangeArrowheads="1"/>
          </p:cNvSpPr>
          <p:nvPr/>
        </p:nvSpPr>
        <p:spPr bwMode="auto">
          <a:xfrm>
            <a:off x="457200" y="3035300"/>
            <a:ext cx="82296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ct val="60000"/>
              </a:spcAft>
            </a:pPr>
            <a:r>
              <a:rPr lang="en-US" altLang="en-US">
                <a:solidFill>
                  <a:srgbClr val="0033CC"/>
                </a:solidFill>
              </a:rPr>
              <a:t>He exacted a labor tax and efficiently organized </a:t>
            </a:r>
            <a:br>
              <a:rPr lang="en-US" altLang="en-US">
                <a:solidFill>
                  <a:srgbClr val="0033CC"/>
                </a:solidFill>
              </a:rPr>
            </a:br>
            <a:r>
              <a:rPr lang="en-US" altLang="en-US">
                <a:solidFill>
                  <a:srgbClr val="0033CC"/>
                </a:solidFill>
              </a:rPr>
              <a:t>and fed his people.</a:t>
            </a:r>
          </a:p>
        </p:txBody>
      </p:sp>
      <p:sp>
        <p:nvSpPr>
          <p:cNvPr id="28704" name="Text Box 5"/>
          <p:cNvSpPr txBox="1">
            <a:spLocks noChangeArrowheads="1"/>
          </p:cNvSpPr>
          <p:nvPr/>
        </p:nvSpPr>
        <p:spPr bwMode="auto">
          <a:xfrm>
            <a:off x="457200" y="3860800"/>
            <a:ext cx="82296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He claimed to have descended from the sun. </a:t>
            </a:r>
            <a:br>
              <a:rPr lang="en-US" altLang="en-US"/>
            </a:br>
            <a:r>
              <a:rPr lang="en-US" altLang="en-US"/>
              <a:t>Gold, the “sweat of the sun,” was his symbol.</a:t>
            </a:r>
          </a:p>
        </p:txBody>
      </p:sp>
      <p:sp>
        <p:nvSpPr>
          <p:cNvPr id="28705" name="Text Box 6"/>
          <p:cNvSpPr txBox="1">
            <a:spLocks noChangeArrowheads="1"/>
          </p:cNvSpPr>
          <p:nvPr/>
        </p:nvSpPr>
        <p:spPr bwMode="auto">
          <a:xfrm>
            <a:off x="457200" y="5295900"/>
            <a:ext cx="822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SzPct val="80000"/>
            </a:pPr>
            <a:r>
              <a:rPr lang="en-US" altLang="en-US">
                <a:solidFill>
                  <a:srgbClr val="0033CC"/>
                </a:solidFill>
              </a:rPr>
              <a:t>He owned all land, herds, and mines in the empire.</a:t>
            </a:r>
          </a:p>
        </p:txBody>
      </p:sp>
      <p:sp>
        <p:nvSpPr>
          <p:cNvPr id="28706" name="Text Box 8"/>
          <p:cNvSpPr txBox="1">
            <a:spLocks noChangeArrowheads="1"/>
          </p:cNvSpPr>
          <p:nvPr/>
        </p:nvSpPr>
        <p:spPr bwMode="auto">
          <a:xfrm>
            <a:off x="457200" y="4737100"/>
            <a:ext cx="822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SzPct val="80000"/>
            </a:pPr>
            <a:r>
              <a:rPr lang="en-US" altLang="en-US"/>
              <a:t>The Coya, his queen, ruled in his absence.</a:t>
            </a:r>
          </a:p>
        </p:txBody>
      </p:sp>
    </p:spTree>
    <p:extLst>
      <p:ext uri="{BB962C8B-B14F-4D97-AF65-F5344CB8AC3E}">
        <p14:creationId xmlns:p14="http://schemas.microsoft.com/office/powerpoint/2010/main" val="39569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8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8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02" grpId="0"/>
      <p:bldP spid="28703" grpId="0"/>
      <p:bldP spid="28704" grpId="0"/>
      <p:bldP spid="28705" grpId="0"/>
      <p:bldP spid="2870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7"/>
          <p:cNvSpPr txBox="1">
            <a:spLocks noChangeArrowheads="1"/>
          </p:cNvSpPr>
          <p:nvPr/>
        </p:nvSpPr>
        <p:spPr bwMode="auto">
          <a:xfrm>
            <a:off x="457200" y="4576763"/>
            <a:ext cx="822960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Quipus were collections of knotted strings that represented various numbers. The Incas had no </a:t>
            </a:r>
            <a:br>
              <a:rPr lang="en-US" altLang="en-US"/>
            </a:br>
            <a:r>
              <a:rPr lang="en-US" altLang="en-US"/>
              <a:t>writing system.</a:t>
            </a: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1066800" y="1874838"/>
            <a:ext cx="26670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1066800" y="3703638"/>
            <a:ext cx="26670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5365" name="Rectangle 12"/>
          <p:cNvSpPr>
            <a:spLocks noChangeArrowheads="1"/>
          </p:cNvSpPr>
          <p:nvPr/>
        </p:nvSpPr>
        <p:spPr bwMode="auto">
          <a:xfrm>
            <a:off x="457200" y="1798638"/>
            <a:ext cx="8229600" cy="2209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19050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9735" name="Group 39"/>
          <p:cNvGraphicFramePr>
            <a:graphicFrameLocks noGrp="1"/>
          </p:cNvGraphicFramePr>
          <p:nvPr/>
        </p:nvGraphicFramePr>
        <p:xfrm>
          <a:off x="520700" y="1887538"/>
          <a:ext cx="8077200" cy="2044700"/>
        </p:xfrm>
        <a:graphic>
          <a:graphicData uri="http://schemas.openxmlformats.org/drawingml/2006/table">
            <a:tbl>
              <a:tblPr/>
              <a:tblGrid>
                <a:gridCol w="2635250"/>
                <a:gridCol w="2806700"/>
                <a:gridCol w="2635250"/>
              </a:tblGrid>
              <a:tr h="44450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Verdana" pitchFamily="2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00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2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2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2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74" name="Text Box 7"/>
          <p:cNvSpPr txBox="1">
            <a:spLocks noChangeArrowheads="1"/>
          </p:cNvSpPr>
          <p:nvPr/>
        </p:nvSpPr>
        <p:spPr bwMode="auto">
          <a:xfrm>
            <a:off x="571500" y="2424113"/>
            <a:ext cx="25527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SzPct val="80000"/>
            </a:pPr>
            <a:r>
              <a:rPr lang="en-US" altLang="en-US"/>
              <a:t>Nobles ruled the provinces along with local chieftains.</a:t>
            </a:r>
          </a:p>
        </p:txBody>
      </p:sp>
      <p:sp>
        <p:nvSpPr>
          <p:cNvPr id="15375" name="Text Box 7"/>
          <p:cNvSpPr txBox="1">
            <a:spLocks noChangeArrowheads="1"/>
          </p:cNvSpPr>
          <p:nvPr/>
        </p:nvSpPr>
        <p:spPr bwMode="auto">
          <a:xfrm>
            <a:off x="3200400" y="2424113"/>
            <a:ext cx="274320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SzPct val="80000"/>
            </a:pPr>
            <a:r>
              <a:rPr lang="en-US" altLang="en-US"/>
              <a:t>Officials enforced the law and organized labor.</a:t>
            </a:r>
          </a:p>
        </p:txBody>
      </p:sp>
      <p:sp>
        <p:nvSpPr>
          <p:cNvPr id="15376" name="Text Box 7"/>
          <p:cNvSpPr txBox="1">
            <a:spLocks noChangeArrowheads="1"/>
          </p:cNvSpPr>
          <p:nvPr/>
        </p:nvSpPr>
        <p:spPr bwMode="auto">
          <a:xfrm>
            <a:off x="5943600" y="2424113"/>
            <a:ext cx="27432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SzPct val="80000"/>
            </a:pPr>
            <a:r>
              <a:rPr lang="en-US" altLang="en-US"/>
              <a:t>Specially trained officials kept records on </a:t>
            </a:r>
            <a:r>
              <a:rPr lang="en-US" altLang="en-US" b="1">
                <a:solidFill>
                  <a:srgbClr val="FF0000"/>
                </a:solidFill>
              </a:rPr>
              <a:t>quipus.</a:t>
            </a:r>
          </a:p>
        </p:txBody>
      </p:sp>
      <p:sp>
        <p:nvSpPr>
          <p:cNvPr id="15377" name="Text Box 11"/>
          <p:cNvSpPr txBox="1">
            <a:spLocks noChangeArrowheads="1"/>
          </p:cNvSpPr>
          <p:nvPr/>
        </p:nvSpPr>
        <p:spPr bwMode="auto">
          <a:xfrm>
            <a:off x="838200" y="1849438"/>
            <a:ext cx="74676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The Inca rulers ran an efficient government.</a:t>
            </a:r>
          </a:p>
        </p:txBody>
      </p:sp>
    </p:spTree>
    <p:extLst>
      <p:ext uri="{BB962C8B-B14F-4D97-AF65-F5344CB8AC3E}">
        <p14:creationId xmlns:p14="http://schemas.microsoft.com/office/powerpoint/2010/main" val="263015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9"/>
          <p:cNvSpPr txBox="1">
            <a:spLocks noChangeArrowheads="1"/>
          </p:cNvSpPr>
          <p:nvPr/>
        </p:nvSpPr>
        <p:spPr bwMode="auto">
          <a:xfrm>
            <a:off x="838200" y="1625600"/>
            <a:ext cx="3048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1066800" y="1625600"/>
            <a:ext cx="2667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1066800" y="3454400"/>
            <a:ext cx="2667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838200" y="2651125"/>
            <a:ext cx="74676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/>
              <a:t>All citizens had to use the language, Quechua, and practice the Inca religion.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>
                <a:solidFill>
                  <a:srgbClr val="0033CC"/>
                </a:solidFill>
              </a:rPr>
              <a:t>An extensive network of over 14,000 miles of roads crossed the empire.</a:t>
            </a:r>
            <a:r>
              <a:rPr lang="en-US" altLang="en-US"/>
              <a:t> Ordinary citizens could not use the roads, and trade was limited.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/>
              <a:t>Bridges over high gorges, tunnels, and numerous military outposts allowed troops to move quickly.</a:t>
            </a:r>
          </a:p>
        </p:txBody>
      </p:sp>
      <p:sp>
        <p:nvSpPr>
          <p:cNvPr id="16390" name="Text Box 11"/>
          <p:cNvSpPr txBox="1">
            <a:spLocks noChangeArrowheads="1"/>
          </p:cNvSpPr>
          <p:nvPr/>
        </p:nvSpPr>
        <p:spPr bwMode="auto">
          <a:xfrm>
            <a:off x="838200" y="1716088"/>
            <a:ext cx="7467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The Inca unified their empire using language, religion, a system of roads, and their army.</a:t>
            </a:r>
          </a:p>
        </p:txBody>
      </p:sp>
    </p:spTree>
    <p:extLst>
      <p:ext uri="{BB962C8B-B14F-4D97-AF65-F5344CB8AC3E}">
        <p14:creationId xmlns:p14="http://schemas.microsoft.com/office/powerpoint/2010/main" val="206201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6"/>
          <p:cNvSpPr txBox="1">
            <a:spLocks noChangeArrowheads="1"/>
          </p:cNvSpPr>
          <p:nvPr/>
        </p:nvSpPr>
        <p:spPr bwMode="auto">
          <a:xfrm>
            <a:off x="838200" y="1828800"/>
            <a:ext cx="3048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7411" name="Text Box 12"/>
          <p:cNvSpPr txBox="1">
            <a:spLocks noChangeArrowheads="1"/>
          </p:cNvSpPr>
          <p:nvPr/>
        </p:nvSpPr>
        <p:spPr bwMode="auto">
          <a:xfrm>
            <a:off x="685800" y="5334000"/>
            <a:ext cx="7772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1066800" y="1828800"/>
            <a:ext cx="2667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7413" name="Rectangle 13"/>
          <p:cNvSpPr>
            <a:spLocks noChangeArrowheads="1"/>
          </p:cNvSpPr>
          <p:nvPr/>
        </p:nvSpPr>
        <p:spPr bwMode="auto">
          <a:xfrm>
            <a:off x="457200" y="1752600"/>
            <a:ext cx="8229600" cy="2209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19050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31779" name="Group 35"/>
          <p:cNvGraphicFramePr>
            <a:graphicFrameLocks noGrp="1"/>
          </p:cNvGraphicFramePr>
          <p:nvPr/>
        </p:nvGraphicFramePr>
        <p:xfrm>
          <a:off x="520700" y="1841500"/>
          <a:ext cx="8077200" cy="2044700"/>
        </p:xfrm>
        <a:graphic>
          <a:graphicData uri="http://schemas.openxmlformats.org/drawingml/2006/table">
            <a:tbl>
              <a:tblPr/>
              <a:tblGrid>
                <a:gridCol w="2070100"/>
                <a:gridCol w="2743200"/>
                <a:gridCol w="3263900"/>
              </a:tblGrid>
              <a:tr h="44450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Verdana" pitchFamily="2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00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2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2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2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22" name="Text Box 7"/>
          <p:cNvSpPr txBox="1">
            <a:spLocks noChangeArrowheads="1"/>
          </p:cNvSpPr>
          <p:nvPr/>
        </p:nvSpPr>
        <p:spPr bwMode="auto">
          <a:xfrm>
            <a:off x="381000" y="2378075"/>
            <a:ext cx="22479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SzPct val="80000"/>
            </a:pPr>
            <a:r>
              <a:rPr lang="en-US" altLang="en-US"/>
              <a:t>People from all over the empire lived in Cuzco.</a:t>
            </a:r>
          </a:p>
        </p:txBody>
      </p:sp>
      <p:sp>
        <p:nvSpPr>
          <p:cNvPr id="17423" name="Text Box 7"/>
          <p:cNvSpPr txBox="1">
            <a:spLocks noChangeArrowheads="1"/>
          </p:cNvSpPr>
          <p:nvPr/>
        </p:nvSpPr>
        <p:spPr bwMode="auto">
          <a:xfrm>
            <a:off x="2590800" y="2378075"/>
            <a:ext cx="27432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SzPct val="80000"/>
            </a:pPr>
            <a:r>
              <a:rPr lang="en-US" altLang="en-US"/>
              <a:t>They practiced many traditional crafts.</a:t>
            </a:r>
          </a:p>
        </p:txBody>
      </p:sp>
      <p:sp>
        <p:nvSpPr>
          <p:cNvPr id="17424" name="Text Box 7"/>
          <p:cNvSpPr txBox="1">
            <a:spLocks noChangeArrowheads="1"/>
          </p:cNvSpPr>
          <p:nvPr/>
        </p:nvSpPr>
        <p:spPr bwMode="auto">
          <a:xfrm>
            <a:off x="5334000" y="2378075"/>
            <a:ext cx="33528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SzPct val="80000"/>
            </a:pPr>
            <a:r>
              <a:rPr lang="en-US" altLang="en-US"/>
              <a:t>In the heart of the city was the Sun temple, which had walls lined with gold.</a:t>
            </a:r>
          </a:p>
        </p:txBody>
      </p:sp>
      <p:sp>
        <p:nvSpPr>
          <p:cNvPr id="17425" name="Text Box 11"/>
          <p:cNvSpPr txBox="1">
            <a:spLocks noChangeArrowheads="1"/>
          </p:cNvSpPr>
          <p:nvPr/>
        </p:nvSpPr>
        <p:spPr bwMode="auto">
          <a:xfrm>
            <a:off x="457200" y="1803400"/>
            <a:ext cx="82296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100" b="1"/>
              <a:t>The Inca system of roads all led to Cuzco, the capital.</a:t>
            </a:r>
          </a:p>
        </p:txBody>
      </p:sp>
      <p:grpSp>
        <p:nvGrpSpPr>
          <p:cNvPr id="17426" name="Group 38"/>
          <p:cNvGrpSpPr>
            <a:grpSpLocks/>
          </p:cNvGrpSpPr>
          <p:nvPr/>
        </p:nvGrpSpPr>
        <p:grpSpPr bwMode="auto">
          <a:xfrm>
            <a:off x="838200" y="4216400"/>
            <a:ext cx="7975600" cy="1766888"/>
            <a:chOff x="528" y="2656"/>
            <a:chExt cx="5024" cy="1113"/>
          </a:xfrm>
        </p:grpSpPr>
        <p:sp>
          <p:nvSpPr>
            <p:cNvPr id="17427" name="Text Box 13"/>
            <p:cNvSpPr txBox="1">
              <a:spLocks noChangeArrowheads="1"/>
            </p:cNvSpPr>
            <p:nvPr/>
          </p:nvSpPr>
          <p:spPr bwMode="auto">
            <a:xfrm>
              <a:off x="2672" y="2656"/>
              <a:ext cx="2880" cy="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Forts and temples were constructed of huge stones placed so precisely that they have withstood centuries of earthquakes.</a:t>
              </a:r>
            </a:p>
          </p:txBody>
        </p:sp>
        <p:pic>
          <p:nvPicPr>
            <p:cNvPr id="17428" name="Picture 37" descr="WH_ch6_S2_MachuPichuBlowu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691"/>
              <a:ext cx="2064" cy="1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8663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WH_ch6_S2_MachuPich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6313"/>
            <a:ext cx="9144000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8"/>
          <p:cNvSpPr txBox="1">
            <a:spLocks noChangeArrowheads="1"/>
          </p:cNvSpPr>
          <p:nvPr/>
        </p:nvSpPr>
        <p:spPr bwMode="auto">
          <a:xfrm>
            <a:off x="457200" y="1497013"/>
            <a:ext cx="43434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Machu Picchu remains today as a marvel of </a:t>
            </a:r>
            <a:br>
              <a:rPr lang="en-US" altLang="en-US" b="1"/>
            </a:br>
            <a:r>
              <a:rPr lang="en-US" altLang="en-US" b="1"/>
              <a:t>Inca stonework.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625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/>
          <p:cNvSpPr>
            <a:spLocks noChangeArrowheads="1"/>
          </p:cNvSpPr>
          <p:nvPr/>
        </p:nvSpPr>
        <p:spPr bwMode="auto">
          <a:xfrm>
            <a:off x="838200" y="1828800"/>
            <a:ext cx="7467600" cy="914400"/>
          </a:xfrm>
          <a:prstGeom prst="rect">
            <a:avLst/>
          </a:prstGeom>
          <a:gradFill rotWithShape="0">
            <a:gsLst>
              <a:gs pos="0">
                <a:srgbClr val="C9C9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838200" y="3048000"/>
            <a:ext cx="7467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/>
              <a:t>In each village, an </a:t>
            </a:r>
            <a:r>
              <a:rPr lang="en-US" altLang="en-US" b="1">
                <a:solidFill>
                  <a:srgbClr val="FF0000"/>
                </a:solidFill>
              </a:rPr>
              <a:t>ayllu</a:t>
            </a:r>
            <a:r>
              <a:rPr lang="en-US" altLang="en-US"/>
              <a:t> assigned jobs, organized work, and even arranged marriages.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/>
              <a:t>Farmers worked for their community, with the government allotting shares of the harvest.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/>
              <a:t>Farmers also worked on construction projects such as the terraces used for hillside farming.</a:t>
            </a:r>
          </a:p>
        </p:txBody>
      </p:sp>
      <p:sp>
        <p:nvSpPr>
          <p:cNvPr id="19460" name="Text Box 2"/>
          <p:cNvSpPr txBox="1">
            <a:spLocks noChangeArrowheads="1"/>
          </p:cNvSpPr>
          <p:nvPr/>
        </p:nvSpPr>
        <p:spPr bwMode="auto">
          <a:xfrm>
            <a:off x="838200" y="1905000"/>
            <a:ext cx="7467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The Inca strictly regulated the lives of the millions of people who lived in their empire.</a:t>
            </a:r>
          </a:p>
        </p:txBody>
      </p:sp>
    </p:spTree>
    <p:extLst>
      <p:ext uri="{BB962C8B-B14F-4D97-AF65-F5344CB8AC3E}">
        <p14:creationId xmlns:p14="http://schemas.microsoft.com/office/powerpoint/2010/main" val="140532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9"/>
          <p:cNvSpPr txBox="1">
            <a:spLocks noChangeArrowheads="1"/>
          </p:cNvSpPr>
          <p:nvPr/>
        </p:nvSpPr>
        <p:spPr bwMode="auto">
          <a:xfrm>
            <a:off x="838200" y="1905000"/>
            <a:ext cx="3048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1066800" y="1905000"/>
            <a:ext cx="2667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484" name="Text Box 10"/>
          <p:cNvSpPr txBox="1">
            <a:spLocks noChangeArrowheads="1"/>
          </p:cNvSpPr>
          <p:nvPr/>
        </p:nvSpPr>
        <p:spPr bwMode="auto">
          <a:xfrm>
            <a:off x="1066800" y="3733800"/>
            <a:ext cx="2667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485" name="Rectangle 12"/>
          <p:cNvSpPr>
            <a:spLocks noChangeArrowheads="1"/>
          </p:cNvSpPr>
          <p:nvPr/>
        </p:nvSpPr>
        <p:spPr bwMode="auto">
          <a:xfrm>
            <a:off x="457200" y="1828800"/>
            <a:ext cx="8229600" cy="3505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19050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34851" name="Group 35"/>
          <p:cNvGraphicFramePr>
            <a:graphicFrameLocks noGrp="1"/>
          </p:cNvGraphicFramePr>
          <p:nvPr/>
        </p:nvGraphicFramePr>
        <p:xfrm>
          <a:off x="520700" y="1917700"/>
          <a:ext cx="8077200" cy="3340100"/>
        </p:xfrm>
        <a:graphic>
          <a:graphicData uri="http://schemas.openxmlformats.org/drawingml/2006/table">
            <a:tbl>
              <a:tblPr/>
              <a:tblGrid>
                <a:gridCol w="2908300"/>
                <a:gridCol w="2743200"/>
                <a:gridCol w="2425700"/>
              </a:tblGrid>
              <a:tr h="52070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Verdana" pitchFamily="2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19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2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2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2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494" name="Text Box 7"/>
          <p:cNvSpPr txBox="1">
            <a:spLocks noChangeArrowheads="1"/>
          </p:cNvSpPr>
          <p:nvPr/>
        </p:nvSpPr>
        <p:spPr bwMode="auto">
          <a:xfrm>
            <a:off x="457200" y="2514600"/>
            <a:ext cx="2971800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In addition to </a:t>
            </a:r>
            <a:br>
              <a:rPr lang="en-US" altLang="en-US"/>
            </a:br>
            <a:r>
              <a:rPr lang="en-US" altLang="en-US"/>
              <a:t>their skills as stonemasons, the Inca were experts in metalwork using copper, gold, tin, silver, and bronze.</a:t>
            </a:r>
          </a:p>
        </p:txBody>
      </p:sp>
      <p:sp>
        <p:nvSpPr>
          <p:cNvPr id="20495" name="Text Box 7"/>
          <p:cNvSpPr txBox="1">
            <a:spLocks noChangeArrowheads="1"/>
          </p:cNvSpPr>
          <p:nvPr/>
        </p:nvSpPr>
        <p:spPr bwMode="auto">
          <a:xfrm>
            <a:off x="3429000" y="2501900"/>
            <a:ext cx="27432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The Inca were experts at weaving, using cotton and wool from llamas and alpacas.</a:t>
            </a:r>
          </a:p>
        </p:txBody>
      </p:sp>
      <p:sp>
        <p:nvSpPr>
          <p:cNvPr id="20496" name="Text Box 7"/>
          <p:cNvSpPr txBox="1">
            <a:spLocks noChangeArrowheads="1"/>
          </p:cNvSpPr>
          <p:nvPr/>
        </p:nvSpPr>
        <p:spPr bwMode="auto">
          <a:xfrm>
            <a:off x="6172200" y="2514600"/>
            <a:ext cx="25146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Inca doctors cleansed wounds for surgery and used a drug </a:t>
            </a:r>
            <a:br>
              <a:rPr lang="en-US" altLang="en-US"/>
            </a:br>
            <a:r>
              <a:rPr lang="en-US" altLang="en-US"/>
              <a:t>to make </a:t>
            </a:r>
            <a:br>
              <a:rPr lang="en-US" altLang="en-US"/>
            </a:br>
            <a:r>
              <a:rPr lang="en-US" altLang="en-US"/>
              <a:t>the patient unconscious. </a:t>
            </a:r>
          </a:p>
        </p:txBody>
      </p:sp>
      <p:sp>
        <p:nvSpPr>
          <p:cNvPr id="20497" name="Text Box 11"/>
          <p:cNvSpPr txBox="1">
            <a:spLocks noChangeArrowheads="1"/>
          </p:cNvSpPr>
          <p:nvPr/>
        </p:nvSpPr>
        <p:spPr bwMode="auto">
          <a:xfrm>
            <a:off x="838200" y="1905000"/>
            <a:ext cx="7467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The Inca were skilled in many fields.</a:t>
            </a:r>
          </a:p>
        </p:txBody>
      </p:sp>
    </p:spTree>
    <p:extLst>
      <p:ext uri="{BB962C8B-B14F-4D97-AF65-F5344CB8AC3E}">
        <p14:creationId xmlns:p14="http://schemas.microsoft.com/office/powerpoint/2010/main" val="63888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9" name="AutoShape 9"/>
          <p:cNvSpPr>
            <a:spLocks noChangeArrowheads="1"/>
          </p:cNvSpPr>
          <p:nvPr/>
        </p:nvSpPr>
        <p:spPr bwMode="auto">
          <a:xfrm rot="10792560" flipH="1">
            <a:off x="449263" y="1665288"/>
            <a:ext cx="8229600" cy="1068387"/>
          </a:xfrm>
          <a:prstGeom prst="upArrowCallout">
            <a:avLst>
              <a:gd name="adj1" fmla="val 58627"/>
              <a:gd name="adj2" fmla="val 48999"/>
              <a:gd name="adj3" fmla="val 21463"/>
              <a:gd name="adj4" fmla="val 52106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28" charset="0"/>
              <a:cs typeface="+mn-cs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609600" y="1971675"/>
            <a:ext cx="3733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71500" y="1704975"/>
            <a:ext cx="79629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Religion and ritual were important to Inca life.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838200" y="3025775"/>
            <a:ext cx="7848600" cy="310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/>
              <a:t>A powerful class of priests served the gods.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/>
              <a:t>Chief among those gods was </a:t>
            </a:r>
            <a:r>
              <a:rPr lang="en-US" altLang="en-US" b="1">
                <a:solidFill>
                  <a:srgbClr val="FF0000"/>
                </a:solidFill>
              </a:rPr>
              <a:t>Inti,</a:t>
            </a:r>
            <a:r>
              <a:rPr lang="en-US" altLang="en-US"/>
              <a:t> the sun god.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/>
              <a:t>Special attendants called </a:t>
            </a:r>
            <a:r>
              <a:rPr lang="en-US" altLang="en-US">
                <a:solidFill>
                  <a:srgbClr val="0033CC"/>
                </a:solidFill>
              </a:rPr>
              <a:t>chosen women </a:t>
            </a:r>
            <a:r>
              <a:rPr lang="en-US" altLang="en-US"/>
              <a:t>prepared ritual food and drink.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>
                <a:solidFill>
                  <a:srgbClr val="0033CC"/>
                </a:solidFill>
              </a:rPr>
              <a:t>Special festivals celebrated each month with ceremonies, sports, and games.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Times" charset="0"/>
              <a:buChar char="•"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262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5054600" y="1346200"/>
            <a:ext cx="38100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/>
              <a:t>The first people to arrive in America may have walked over a land bridge connecting Siberia and Alaska during the last Ice Age, about 10,000 years ago.</a:t>
            </a:r>
          </a:p>
          <a:p>
            <a:pPr eaLnBrk="1" hangingPunct="1">
              <a:spcAft>
                <a:spcPct val="60000"/>
              </a:spcAft>
            </a:pPr>
            <a:r>
              <a:rPr lang="en-US" altLang="en-US">
                <a:solidFill>
                  <a:srgbClr val="0033CC"/>
                </a:solidFill>
              </a:rPr>
              <a:t>They walked or possibly paddled southward along the coast.</a:t>
            </a:r>
          </a:p>
        </p:txBody>
      </p:sp>
      <p:pic>
        <p:nvPicPr>
          <p:cNvPr id="9219" name="Picture 7" descr="WH_ch6_S1_LandBridge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46200"/>
            <a:ext cx="4314825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10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AutoShape 7"/>
          <p:cNvSpPr>
            <a:spLocks noChangeArrowheads="1"/>
          </p:cNvSpPr>
          <p:nvPr/>
        </p:nvSpPr>
        <p:spPr bwMode="auto">
          <a:xfrm rot="5400000" flipH="1">
            <a:off x="457200" y="2416175"/>
            <a:ext cx="2743200" cy="3048000"/>
          </a:xfrm>
          <a:prstGeom prst="upArrowCallout">
            <a:avLst>
              <a:gd name="adj1" fmla="val 20843"/>
              <a:gd name="adj2" fmla="val 18875"/>
              <a:gd name="adj3" fmla="val 16553"/>
              <a:gd name="adj4" fmla="val 76542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28" charset="0"/>
              <a:cs typeface="+mn-cs"/>
            </a:endParaRPr>
          </a:p>
        </p:txBody>
      </p:sp>
      <p:sp>
        <p:nvSpPr>
          <p:cNvPr id="10243" name="Rectangle 29"/>
          <p:cNvSpPr>
            <a:spLocks noChangeArrowheads="1"/>
          </p:cNvSpPr>
          <p:nvPr/>
        </p:nvSpPr>
        <p:spPr bwMode="auto">
          <a:xfrm>
            <a:off x="406400" y="2657475"/>
            <a:ext cx="2413000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Aft>
                <a:spcPct val="60000"/>
              </a:spcAft>
            </a:pPr>
            <a:r>
              <a:rPr lang="en-US" altLang="en-US" sz="2000"/>
              <a:t>Neolithic people </a:t>
            </a:r>
            <a:br>
              <a:rPr lang="en-US" altLang="en-US" sz="2000"/>
            </a:br>
            <a:r>
              <a:rPr lang="en-US" altLang="en-US" sz="2000"/>
              <a:t>began to domesticate animals and raise crops between </a:t>
            </a:r>
            <a:br>
              <a:rPr lang="en-US" altLang="en-US" sz="2000"/>
            </a:br>
            <a:r>
              <a:rPr lang="en-US" altLang="en-US" sz="2000"/>
              <a:t>8500 B.C. </a:t>
            </a:r>
            <a:br>
              <a:rPr lang="en-US" altLang="en-US" sz="2000"/>
            </a:br>
            <a:r>
              <a:rPr lang="en-US" altLang="en-US" sz="2000"/>
              <a:t>and 2000 B.C.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352800" y="2568575"/>
            <a:ext cx="3200400" cy="2855913"/>
            <a:chOff x="2112" y="1584"/>
            <a:chExt cx="2016" cy="1799"/>
          </a:xfrm>
        </p:grpSpPr>
        <p:sp>
          <p:nvSpPr>
            <p:cNvPr id="21512" name="AutoShape 8"/>
            <p:cNvSpPr>
              <a:spLocks noChangeArrowheads="1"/>
            </p:cNvSpPr>
            <p:nvPr/>
          </p:nvSpPr>
          <p:spPr bwMode="auto">
            <a:xfrm rot="5400000" flipH="1">
              <a:off x="2256" y="1440"/>
              <a:ext cx="1728" cy="2016"/>
            </a:xfrm>
            <a:prstGeom prst="upArrowCallout">
              <a:avLst>
                <a:gd name="adj1" fmla="val 20843"/>
                <a:gd name="adj2" fmla="val 18875"/>
                <a:gd name="adj3" fmla="val 17381"/>
                <a:gd name="adj4" fmla="val 76542"/>
              </a:avLst>
            </a:prstGeom>
            <a:gradFill rotWithShape="1">
              <a:gsLst>
                <a:gs pos="0">
                  <a:srgbClr val="83D7E5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pitchFamily="28" charset="0"/>
                <a:cs typeface="+mn-cs"/>
              </a:endParaRPr>
            </a:p>
          </p:txBody>
        </p:sp>
        <p:sp>
          <p:nvSpPr>
            <p:cNvPr id="10250" name="Text Box 16"/>
            <p:cNvSpPr txBox="1">
              <a:spLocks noChangeArrowheads="1"/>
            </p:cNvSpPr>
            <p:nvPr/>
          </p:nvSpPr>
          <p:spPr bwMode="auto">
            <a:xfrm>
              <a:off x="2176" y="1648"/>
              <a:ext cx="1520" cy="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Aft>
                  <a:spcPct val="60000"/>
                </a:spcAft>
              </a:pPr>
              <a:r>
                <a:rPr lang="en-US" altLang="en-US" sz="2000"/>
                <a:t>In tropical parts of </a:t>
              </a:r>
              <a:r>
                <a:rPr lang="en-US" altLang="en-US" sz="2000" b="1">
                  <a:solidFill>
                    <a:srgbClr val="FF0000"/>
                  </a:solidFill>
                </a:rPr>
                <a:t>Mesoamerica</a:t>
              </a:r>
              <a:r>
                <a:rPr lang="en-US" altLang="en-US" sz="2000"/>
                <a:t> they raised beans, squash, peppers, tomatoes, sweet potatoes, and </a:t>
              </a:r>
              <a:r>
                <a:rPr lang="en-US" altLang="en-US" sz="2000" b="1">
                  <a:solidFill>
                    <a:srgbClr val="FF0000"/>
                  </a:solidFill>
                </a:rPr>
                <a:t>maize.</a:t>
              </a:r>
            </a:p>
          </p:txBody>
        </p:sp>
      </p:grpSp>
      <p:sp>
        <p:nvSpPr>
          <p:cNvPr id="10245" name="Text Box 18"/>
          <p:cNvSpPr txBox="1">
            <a:spLocks noChangeArrowheads="1"/>
          </p:cNvSpPr>
          <p:nvPr/>
        </p:nvSpPr>
        <p:spPr bwMode="auto">
          <a:xfrm>
            <a:off x="0" y="1501775"/>
            <a:ext cx="9144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The first people found a wide range of environments </a:t>
            </a:r>
            <a:br>
              <a:rPr lang="en-US" altLang="en-US" b="1"/>
            </a:br>
            <a:r>
              <a:rPr lang="en-US" altLang="en-US" b="1"/>
              <a:t>in the Americas.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553200" y="2568575"/>
            <a:ext cx="2362200" cy="2743200"/>
            <a:chOff x="4128" y="1584"/>
            <a:chExt cx="1488" cy="1728"/>
          </a:xfrm>
        </p:grpSpPr>
        <p:sp>
          <p:nvSpPr>
            <p:cNvPr id="10247" name="Rectangle 9"/>
            <p:cNvSpPr>
              <a:spLocks noChangeArrowheads="1"/>
            </p:cNvSpPr>
            <p:nvPr/>
          </p:nvSpPr>
          <p:spPr bwMode="auto">
            <a:xfrm>
              <a:off x="4128" y="1584"/>
              <a:ext cx="1440" cy="1728"/>
            </a:xfrm>
            <a:prstGeom prst="rect">
              <a:avLst/>
            </a:prstGeom>
            <a:gradFill rotWithShape="0">
              <a:gsLst>
                <a:gs pos="0">
                  <a:srgbClr val="FED273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48" name="Text Box 20"/>
            <p:cNvSpPr txBox="1">
              <a:spLocks noChangeArrowheads="1"/>
            </p:cNvSpPr>
            <p:nvPr/>
          </p:nvSpPr>
          <p:spPr bwMode="auto">
            <a:xfrm>
              <a:off x="4192" y="1648"/>
              <a:ext cx="1424" cy="1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0033CC"/>
                  </a:solidFill>
                </a:rPr>
                <a:t>Mesoamerican farmers had settled into villages by about 1500 B.C.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662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9"/>
          <p:cNvSpPr>
            <a:spLocks noChangeArrowheads="1"/>
          </p:cNvSpPr>
          <p:nvPr/>
        </p:nvSpPr>
        <p:spPr bwMode="auto">
          <a:xfrm>
            <a:off x="457200" y="1752600"/>
            <a:ext cx="82296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>
              <a:spcAft>
                <a:spcPct val="60000"/>
              </a:spcAft>
            </a:pPr>
            <a:r>
              <a:rPr lang="en-US" altLang="en-US" b="1"/>
              <a:t>The earliest American civilization emerged in the tropical forests along Mexico’s Gulf Coast.</a:t>
            </a:r>
          </a:p>
        </p:txBody>
      </p:sp>
      <p:sp>
        <p:nvSpPr>
          <p:cNvPr id="11267" name="Text Box 8"/>
          <p:cNvSpPr txBox="1">
            <a:spLocks noChangeArrowheads="1"/>
          </p:cNvSpPr>
          <p:nvPr/>
        </p:nvSpPr>
        <p:spPr bwMode="auto">
          <a:xfrm>
            <a:off x="838200" y="3041650"/>
            <a:ext cx="784860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 b="1">
                <a:solidFill>
                  <a:srgbClr val="FF0000"/>
                </a:solidFill>
              </a:rPr>
              <a:t>Olmec</a:t>
            </a:r>
            <a:r>
              <a:rPr lang="en-US" altLang="en-US">
                <a:solidFill>
                  <a:srgbClr val="0000FF"/>
                </a:solidFill>
              </a:rPr>
              <a:t> </a:t>
            </a:r>
            <a:r>
              <a:rPr lang="en-US" altLang="en-US">
                <a:solidFill>
                  <a:srgbClr val="0033CC"/>
                </a:solidFill>
              </a:rPr>
              <a:t>civilization lasted from 1500 B.C. to 400 B.C. </a:t>
            </a:r>
            <a:endParaRPr lang="en-US" altLang="en-US"/>
          </a:p>
          <a:p>
            <a:pPr>
              <a:spcAft>
                <a:spcPct val="60000"/>
              </a:spcAft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/>
              <a:t>They developed a calendar and artistic styles that were copied by later civilizations.</a:t>
            </a:r>
          </a:p>
          <a:p>
            <a:pPr>
              <a:spcAft>
                <a:spcPct val="60000"/>
              </a:spcAft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/>
              <a:t>They carved huge heads and hieroglyphics in stone.</a:t>
            </a:r>
          </a:p>
          <a:p>
            <a:pPr>
              <a:spcAft>
                <a:spcPct val="60000"/>
              </a:spcAft>
              <a:buClr>
                <a:schemeClr val="tx1"/>
              </a:buClr>
              <a:buSzPct val="80000"/>
              <a:buFont typeface="Verdana" pitchFamily="34" charset="0"/>
              <a:buChar char="•"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7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"/>
          <p:cNvSpPr>
            <a:spLocks noChangeArrowheads="1"/>
          </p:cNvSpPr>
          <p:nvPr/>
        </p:nvSpPr>
        <p:spPr bwMode="auto">
          <a:xfrm>
            <a:off x="457200" y="1828800"/>
            <a:ext cx="8229600" cy="3124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19050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3591" name="Group 39"/>
          <p:cNvGraphicFramePr>
            <a:graphicFrameLocks noGrp="1"/>
          </p:cNvGraphicFramePr>
          <p:nvPr/>
        </p:nvGraphicFramePr>
        <p:xfrm>
          <a:off x="457200" y="1816100"/>
          <a:ext cx="8153400" cy="3060700"/>
        </p:xfrm>
        <a:graphic>
          <a:graphicData uri="http://schemas.openxmlformats.org/drawingml/2006/table">
            <a:tbl>
              <a:tblPr/>
              <a:tblGrid>
                <a:gridCol w="2133600"/>
                <a:gridCol w="2743200"/>
                <a:gridCol w="3276600"/>
              </a:tblGrid>
              <a:tr h="8509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</a:rPr>
                        <a:t>Maya civilization flourished on the Yucatán Peninsula and through much of Central America.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2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09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2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2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2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299" name="Text Box 8"/>
          <p:cNvSpPr txBox="1">
            <a:spLocks noChangeArrowheads="1"/>
          </p:cNvSpPr>
          <p:nvPr/>
        </p:nvSpPr>
        <p:spPr bwMode="auto">
          <a:xfrm>
            <a:off x="533400" y="2743200"/>
            <a:ext cx="19812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33CC"/>
                </a:solidFill>
              </a:rPr>
              <a:t>By 300 B.C. there were Mayan cities.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2654300" y="2743200"/>
            <a:ext cx="26670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33CC"/>
                </a:solidFill>
              </a:rPr>
              <a:t>The golden age of Mayan culture began in about A.D. 250.</a:t>
            </a:r>
          </a:p>
        </p:txBody>
      </p:sp>
      <p:sp>
        <p:nvSpPr>
          <p:cNvPr id="12301" name="Text Box 12"/>
          <p:cNvSpPr txBox="1">
            <a:spLocks noChangeArrowheads="1"/>
          </p:cNvSpPr>
          <p:nvPr/>
        </p:nvSpPr>
        <p:spPr bwMode="auto">
          <a:xfrm>
            <a:off x="5334000" y="2743200"/>
            <a:ext cx="33528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The Maya never formed an empire, but they had many powerful city-states. Tikal and Calakmul were the strongest.</a:t>
            </a:r>
          </a:p>
        </p:txBody>
      </p:sp>
    </p:spTree>
    <p:extLst>
      <p:ext uri="{BB962C8B-B14F-4D97-AF65-F5344CB8AC3E}">
        <p14:creationId xmlns:p14="http://schemas.microsoft.com/office/powerpoint/2010/main" val="1362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457200" y="1752600"/>
            <a:ext cx="8229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Agriculture was at the base of Mayan civilization.</a:t>
            </a:r>
          </a:p>
        </p:txBody>
      </p:sp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457200" y="2514600"/>
            <a:ext cx="8229600" cy="2819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19050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4632" name="Group 56"/>
          <p:cNvGraphicFramePr>
            <a:graphicFrameLocks noGrp="1"/>
          </p:cNvGraphicFramePr>
          <p:nvPr/>
        </p:nvGraphicFramePr>
        <p:xfrm>
          <a:off x="533400" y="2501900"/>
          <a:ext cx="8077200" cy="2679700"/>
        </p:xfrm>
        <a:graphic>
          <a:graphicData uri="http://schemas.openxmlformats.org/drawingml/2006/table">
            <a:tbl>
              <a:tblPr/>
              <a:tblGrid>
                <a:gridCol w="4038600"/>
                <a:gridCol w="4038600"/>
              </a:tblGrid>
              <a:tr h="850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28" charset="0"/>
                        </a:rPr>
                        <a:t>Two farming methods allowed the Maya to thrive in their tropical environment.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28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2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2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457200" y="3429000"/>
            <a:ext cx="39624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Forests were burned, cut, and planted. When they became infertile, farmers moved to another site while the soil recovered.</a:t>
            </a:r>
          </a:p>
        </p:txBody>
      </p:sp>
      <p:sp>
        <p:nvSpPr>
          <p:cNvPr id="24582" name="Text Box 12"/>
          <p:cNvSpPr txBox="1">
            <a:spLocks noChangeArrowheads="1"/>
          </p:cNvSpPr>
          <p:nvPr/>
        </p:nvSpPr>
        <p:spPr bwMode="auto">
          <a:xfrm>
            <a:off x="4495800" y="3429000"/>
            <a:ext cx="41910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Along river banks, fields were planted on raised areas built to keep the crops above the rainy season high-water mark.</a:t>
            </a:r>
          </a:p>
        </p:txBody>
      </p:sp>
    </p:spTree>
    <p:extLst>
      <p:ext uri="{BB962C8B-B14F-4D97-AF65-F5344CB8AC3E}">
        <p14:creationId xmlns:p14="http://schemas.microsoft.com/office/powerpoint/2010/main" val="65604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6"/>
          <p:cNvSpPr txBox="1">
            <a:spLocks noChangeArrowheads="1"/>
          </p:cNvSpPr>
          <p:nvPr/>
        </p:nvSpPr>
        <p:spPr bwMode="auto">
          <a:xfrm>
            <a:off x="5448300" y="1257300"/>
            <a:ext cx="2971800" cy="327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Mayan cities traded along roads made of packed earth.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They traded food items such as honey and fruit and luxury goods such as jaguar pelts, feathers, and jade.</a:t>
            </a:r>
          </a:p>
        </p:txBody>
      </p:sp>
      <p:pic>
        <p:nvPicPr>
          <p:cNvPr id="14339" name="Picture 7" descr="WH_ch6_S1_Mayan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97000"/>
            <a:ext cx="4357688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70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38200" y="1422400"/>
            <a:ext cx="37338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/>
              <a:t>Most Mayan </a:t>
            </a:r>
            <a:br>
              <a:rPr lang="en-US" altLang="en-US" b="1"/>
            </a:br>
            <a:r>
              <a:rPr lang="en-US" altLang="en-US" b="1"/>
              <a:t>leaders were men, </a:t>
            </a:r>
            <a:br>
              <a:rPr lang="en-US" altLang="en-US" b="1"/>
            </a:br>
            <a:r>
              <a:rPr lang="en-US" altLang="en-US" b="1"/>
              <a:t>though women </a:t>
            </a:r>
            <a:br>
              <a:rPr lang="en-US" altLang="en-US" b="1"/>
            </a:br>
            <a:r>
              <a:rPr lang="en-US" altLang="en-US" b="1"/>
              <a:t>did rule at </a:t>
            </a:r>
            <a:br>
              <a:rPr lang="en-US" altLang="en-US" b="1"/>
            </a:br>
            <a:r>
              <a:rPr lang="en-US" altLang="en-US" b="1"/>
              <a:t>times in </a:t>
            </a:r>
            <a:br>
              <a:rPr lang="en-US" altLang="en-US" b="1"/>
            </a:br>
            <a:r>
              <a:rPr lang="en-US" altLang="en-US" b="1"/>
              <a:t>some cities.</a:t>
            </a:r>
            <a:endParaRPr lang="en-US" altLang="en-US"/>
          </a:p>
        </p:txBody>
      </p:sp>
      <p:sp>
        <p:nvSpPr>
          <p:cNvPr id="15363" name="AutoShape 7"/>
          <p:cNvSpPr>
            <a:spLocks noChangeArrowheads="1"/>
          </p:cNvSpPr>
          <p:nvPr/>
        </p:nvSpPr>
        <p:spPr bwMode="auto">
          <a:xfrm>
            <a:off x="1295400" y="1295400"/>
            <a:ext cx="7391400" cy="480695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C9C9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3505200" y="1828800"/>
            <a:ext cx="2971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SzPct val="80000"/>
            </a:pPr>
            <a:r>
              <a:rPr lang="en-US" altLang="en-US" sz="1800" b="1">
                <a:solidFill>
                  <a:srgbClr val="0033CC"/>
                </a:solidFill>
              </a:rPr>
              <a:t>Nobles</a:t>
            </a:r>
            <a:r>
              <a:rPr lang="en-US" altLang="en-US" sz="1800"/>
              <a:t> </a:t>
            </a:r>
            <a:br>
              <a:rPr lang="en-US" altLang="en-US" sz="1800"/>
            </a:br>
            <a:r>
              <a:rPr lang="en-US" altLang="en-US" sz="1800"/>
              <a:t>served as</a:t>
            </a:r>
            <a:br>
              <a:rPr lang="en-US" altLang="en-US" sz="1800"/>
            </a:br>
            <a:r>
              <a:rPr lang="en-US" altLang="en-US" sz="1800"/>
              <a:t>military leaders </a:t>
            </a:r>
            <a:br>
              <a:rPr lang="en-US" altLang="en-US" sz="1800"/>
            </a:br>
            <a:r>
              <a:rPr lang="en-US" altLang="en-US" sz="1800"/>
              <a:t>and administrators.</a:t>
            </a: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1803400" y="4940300"/>
            <a:ext cx="64389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Most Mayans were </a:t>
            </a:r>
            <a:r>
              <a:rPr lang="en-US" altLang="en-US" sz="1800" b="1">
                <a:solidFill>
                  <a:srgbClr val="0033CC"/>
                </a:solidFill>
              </a:rPr>
              <a:t>farmers.</a:t>
            </a:r>
            <a:r>
              <a:rPr lang="en-US" altLang="en-US" sz="1800"/>
              <a:t> They paid taxes </a:t>
            </a:r>
            <a:br>
              <a:rPr lang="en-US" altLang="en-US" sz="1800"/>
            </a:br>
            <a:r>
              <a:rPr lang="en-US" altLang="en-US" sz="1800"/>
              <a:t>and worked on city construction projects.</a:t>
            </a:r>
          </a:p>
        </p:txBody>
      </p:sp>
      <p:sp>
        <p:nvSpPr>
          <p:cNvPr id="363527" name="Text Box 7"/>
          <p:cNvSpPr txBox="1">
            <a:spLocks noChangeArrowheads="1"/>
          </p:cNvSpPr>
          <p:nvPr/>
        </p:nvSpPr>
        <p:spPr bwMode="auto">
          <a:xfrm>
            <a:off x="2984500" y="4165600"/>
            <a:ext cx="411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SzPct val="80000"/>
            </a:pPr>
            <a:r>
              <a:rPr lang="en-US" altLang="en-US" sz="1800" b="1">
                <a:solidFill>
                  <a:srgbClr val="0033CC"/>
                </a:solidFill>
              </a:rPr>
              <a:t>Merchants</a:t>
            </a:r>
            <a:r>
              <a:rPr lang="en-US" altLang="en-US" sz="1800"/>
              <a:t> may have formed a middle class.</a:t>
            </a:r>
          </a:p>
        </p:txBody>
      </p:sp>
      <p:sp>
        <p:nvSpPr>
          <p:cNvPr id="363528" name="Text Box 8"/>
          <p:cNvSpPr txBox="1">
            <a:spLocks noChangeArrowheads="1"/>
          </p:cNvSpPr>
          <p:nvPr/>
        </p:nvSpPr>
        <p:spPr bwMode="auto">
          <a:xfrm>
            <a:off x="3314700" y="3098800"/>
            <a:ext cx="3352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SzPct val="80000"/>
            </a:pPr>
            <a:r>
              <a:rPr lang="en-US" altLang="en-US" sz="1800"/>
              <a:t> Scribes, painters, and sculptors were a respected class of </a:t>
            </a:r>
            <a:r>
              <a:rPr lang="en-US" altLang="en-US" sz="1800" b="1">
                <a:solidFill>
                  <a:srgbClr val="0033CC"/>
                </a:solidFill>
              </a:rPr>
              <a:t>workers.</a:t>
            </a:r>
            <a:endParaRPr lang="en-US" altLang="en-US" sz="1800">
              <a:solidFill>
                <a:srgbClr val="0033CC"/>
              </a:solidFill>
            </a:endParaRPr>
          </a:p>
        </p:txBody>
      </p:sp>
      <p:sp>
        <p:nvSpPr>
          <p:cNvPr id="26632" name="Text Box 6"/>
          <p:cNvSpPr txBox="1">
            <a:spLocks noChangeArrowheads="1"/>
          </p:cNvSpPr>
          <p:nvPr/>
        </p:nvSpPr>
        <p:spPr bwMode="auto">
          <a:xfrm>
            <a:off x="1803400" y="5715000"/>
            <a:ext cx="6438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33CC"/>
                </a:solidFill>
              </a:rPr>
              <a:t>Slaves</a:t>
            </a:r>
            <a:r>
              <a:rPr lang="en-US" altLang="en-US" sz="1800"/>
              <a:t> were commoners captured in war.</a:t>
            </a:r>
          </a:p>
        </p:txBody>
      </p:sp>
    </p:spTree>
    <p:extLst>
      <p:ext uri="{BB962C8B-B14F-4D97-AF65-F5344CB8AC3E}">
        <p14:creationId xmlns:p14="http://schemas.microsoft.com/office/powerpoint/2010/main" val="188771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63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63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63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63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28" grpId="0"/>
      <p:bldP spid="363527" grpId="0"/>
      <p:bldP spid="363528" grpId="0"/>
      <p:bldP spid="266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1122</Words>
  <Application>Microsoft Office PowerPoint</Application>
  <PresentationFormat>On-screen Show (4:3)</PresentationFormat>
  <Paragraphs>115</Paragraphs>
  <Slides>29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Unit 6  The Americas and European Exploration</vt:lpstr>
      <vt:lpstr>Unit 6 Part 1 Chapter 6 sections 1 and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Marion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  The Americas and European Exploration</dc:title>
  <dc:creator>shawiakm</dc:creator>
  <cp:lastModifiedBy>shawiakm</cp:lastModifiedBy>
  <cp:revision>2</cp:revision>
  <dcterms:created xsi:type="dcterms:W3CDTF">2013-11-12T22:01:44Z</dcterms:created>
  <dcterms:modified xsi:type="dcterms:W3CDTF">2013-11-12T22:43:00Z</dcterms:modified>
</cp:coreProperties>
</file>