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94755-72ED-4CA1-BB53-5EB7181B1D2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8723F-9E56-4508-8C18-B402920B7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0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70133418-E5FB-4383-8501-1F05725CFC19}" type="slidenum">
              <a:rPr lang="en-US" altLang="en-US" sz="1200" b="0">
                <a:latin typeface="Arial" charset="0"/>
              </a:rPr>
              <a:pPr algn="r" eaLnBrk="1" hangingPunct="1"/>
              <a:t>17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C6589994-9646-4D9E-AD79-0E12B0FA0B4E}" type="slidenum">
              <a:rPr lang="en-US" altLang="en-US" sz="1200" b="0">
                <a:latin typeface="Arial" charset="0"/>
              </a:rPr>
              <a:pPr algn="r" eaLnBrk="1" hangingPunct="1"/>
              <a:t>18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83A616E-E10A-4B26-9BAA-1D1F63EA6BF4}" type="slidenum">
              <a:rPr lang="en-US" altLang="en-US" sz="1200" b="0" smtClean="0">
                <a:latin typeface="Arial" charset="0"/>
              </a:rPr>
              <a:pPr eaLnBrk="1" hangingPunct="1"/>
              <a:t>19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FDA747D-1364-4326-8B83-EEB2AC7D1ECB}" type="slidenum">
              <a:rPr lang="en-US" altLang="en-US" sz="1200" b="0" smtClean="0">
                <a:latin typeface="Arial" charset="0"/>
              </a:rPr>
              <a:pPr eaLnBrk="1" hangingPunct="1"/>
              <a:t>20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FB3B308-362D-4FA8-9882-B344F55A2930}" type="slidenum">
              <a:rPr lang="en-US" altLang="en-US" sz="1200" b="0" smtClean="0">
                <a:latin typeface="Arial" charset="0"/>
              </a:rPr>
              <a:pPr eaLnBrk="1" hangingPunct="1"/>
              <a:t>21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A940F2F-8A2A-45CF-A475-FED8EF03ED80}" type="slidenum">
              <a:rPr lang="en-US" altLang="en-US" sz="1200" b="0" smtClean="0">
                <a:latin typeface="Arial" charset="0"/>
              </a:rPr>
              <a:pPr eaLnBrk="1" hangingPunct="1"/>
              <a:t>26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0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0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1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3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9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7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9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3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452F-CAC0-4F67-9E58-C3F73FDAFC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B9CD-3E3F-4B00-A878-1A272874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14-1 The Search for Spices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15-1 Conquest in the Americas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2971800"/>
            <a:ext cx="7467600" cy="2982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The line was very imprecise due to the lack of knowledge of the geography at the time.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Other nations were eager to defy what they saw as arrogance on the part of Portugal and Spain. 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>
                <a:solidFill>
                  <a:srgbClr val="0033CC"/>
                </a:solidFill>
              </a:rPr>
              <a:t>An age of empire building began.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endParaRPr lang="en-US" altLang="en-US" smtClean="0"/>
          </a:p>
        </p:txBody>
      </p:sp>
      <p:sp>
        <p:nvSpPr>
          <p:cNvPr id="22532" name="Title 1"/>
          <p:cNvSpPr>
            <a:spLocks/>
          </p:cNvSpPr>
          <p:nvPr/>
        </p:nvSpPr>
        <p:spPr bwMode="auto">
          <a:xfrm>
            <a:off x="838200" y="18288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In the </a:t>
            </a:r>
            <a:r>
              <a:rPr lang="en-US" altLang="en-US" sz="2200" b="1" dirty="0">
                <a:solidFill>
                  <a:srgbClr val="FF0000"/>
                </a:solidFill>
                <a:latin typeface="Verdana" pitchFamily="34" charset="0"/>
              </a:rPr>
              <a:t>Treaty of </a:t>
            </a:r>
            <a:r>
              <a:rPr lang="en-US" altLang="en-US" sz="2200" b="1" dirty="0" err="1">
                <a:solidFill>
                  <a:srgbClr val="FF0000"/>
                </a:solidFill>
                <a:latin typeface="Verdana" pitchFamily="34" charset="0"/>
              </a:rPr>
              <a:t>Tordesillas</a:t>
            </a:r>
            <a:r>
              <a:rPr lang="en-US" altLang="en-US" sz="2200" b="1" dirty="0">
                <a:solidFill>
                  <a:srgbClr val="FF0000"/>
                </a:solidFill>
                <a:latin typeface="Verdana" pitchFamily="34" charset="0"/>
              </a:rPr>
              <a:t>, </a:t>
            </a: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in 1494, Spain and Portugal agreed to the line set by the pope.</a:t>
            </a:r>
          </a:p>
        </p:txBody>
      </p:sp>
    </p:spTree>
    <p:extLst>
      <p:ext uri="{BB962C8B-B14F-4D97-AF65-F5344CB8AC3E}">
        <p14:creationId xmlns:p14="http://schemas.microsoft.com/office/powerpoint/2010/main" val="41709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200400" y="2514600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14600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5" descr="WH-Ch14_S1_WorldExploration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6588"/>
            <a:ext cx="7467600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6"/>
          <p:cNvSpPr>
            <a:spLocks/>
          </p:cNvSpPr>
          <p:nvPr/>
        </p:nvSpPr>
        <p:spPr bwMode="auto">
          <a:xfrm>
            <a:off x="457200" y="1371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solidFill>
                  <a:schemeClr val="tx1"/>
                </a:solidFill>
              </a:rPr>
              <a:t>Early voyages of European explorers, 1487–1609</a:t>
            </a:r>
            <a:br>
              <a:rPr lang="en-US" altLang="en-US" sz="2200" b="1">
                <a:solidFill>
                  <a:schemeClr val="tx1"/>
                </a:solidFill>
              </a:rPr>
            </a:br>
            <a:endParaRPr lang="en-US" altLang="en-US" sz="2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838200" y="1828800"/>
            <a:ext cx="7467600" cy="304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3563" name="Group 11"/>
          <p:cNvGraphicFramePr>
            <a:graphicFrameLocks noGrp="1"/>
          </p:cNvGraphicFramePr>
          <p:nvPr/>
        </p:nvGraphicFramePr>
        <p:xfrm>
          <a:off x="952500" y="1905000"/>
          <a:ext cx="7200900" cy="2667000"/>
        </p:xfrm>
        <a:graphic>
          <a:graphicData uri="http://schemas.openxmlformats.org/drawingml/2006/table">
            <a:tbl>
              <a:tblPr/>
              <a:tblGrid>
                <a:gridCol w="72009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1" name="Title 4"/>
          <p:cNvSpPr>
            <a:spLocks/>
          </p:cNvSpPr>
          <p:nvPr/>
        </p:nvSpPr>
        <p:spPr bwMode="auto">
          <a:xfrm>
            <a:off x="838200" y="19304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/>
              <a:t>The Western Hemisphere was named “America” in 1507 by German cartographer Martin Waldseemüller.</a:t>
            </a:r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838200" y="3222625"/>
            <a:ext cx="74676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name came from Italian sea captain Amerigo Vespucci, who wrote about his visit.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islands Columbus mistook for the East Indies became known as the West Indies.</a:t>
            </a:r>
            <a:endParaRPr lang="en-US" alt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24400" y="3276600"/>
            <a:ext cx="3581400" cy="2590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ED273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latin typeface="Verdana" pitchFamily="28" charset="0"/>
              </a:rPr>
              <a:t>In 1513, Vasco </a:t>
            </a:r>
            <a:r>
              <a:rPr lang="en-US" sz="2000" dirty="0" err="1">
                <a:latin typeface="Verdana" pitchFamily="28" charset="0"/>
              </a:rPr>
              <a:t>Núñez</a:t>
            </a:r>
            <a:r>
              <a:rPr lang="en-US" sz="2000" dirty="0">
                <a:latin typeface="Verdana" pitchFamily="28" charset="0"/>
              </a:rPr>
              <a:t> de Balboa walked across the jungles </a:t>
            </a:r>
            <a:br>
              <a:rPr lang="en-US" sz="2000" dirty="0">
                <a:latin typeface="Verdana" pitchFamily="28" charset="0"/>
              </a:rPr>
            </a:br>
            <a:r>
              <a:rPr lang="en-US" sz="2000" dirty="0">
                <a:latin typeface="Verdana" pitchFamily="28" charset="0"/>
              </a:rPr>
              <a:t>of Central America </a:t>
            </a:r>
            <a:br>
              <a:rPr lang="en-US" sz="2000" dirty="0">
                <a:latin typeface="Verdana" pitchFamily="28" charset="0"/>
              </a:rPr>
            </a:br>
            <a:r>
              <a:rPr lang="en-US" sz="2000" dirty="0">
                <a:latin typeface="Verdana" pitchFamily="28" charset="0"/>
              </a:rPr>
              <a:t>and saw the Pacific Ocean, which he called the South Sea.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30263" y="3776663"/>
            <a:ext cx="4033837" cy="1633537"/>
            <a:chOff x="523" y="2379"/>
            <a:chExt cx="2541" cy="1029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rot="-5400000">
              <a:off x="2372" y="2558"/>
              <a:ext cx="768" cy="617"/>
            </a:xfrm>
            <a:prstGeom prst="downArrow">
              <a:avLst>
                <a:gd name="adj1" fmla="val 50000"/>
                <a:gd name="adj2" fmla="val 42856"/>
              </a:avLst>
            </a:prstGeom>
            <a:gradFill rotWithShape="0">
              <a:gsLst>
                <a:gs pos="0">
                  <a:srgbClr val="83D7E5"/>
                </a:gs>
                <a:gs pos="100000">
                  <a:srgbClr val="FED273"/>
                </a:gs>
              </a:gsLst>
              <a:lin ang="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23" y="2379"/>
              <a:ext cx="2057" cy="102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33CC"/>
                  </a:solidFill>
                </a:rPr>
                <a:t>They unsuccessfully sought a “northwest passage” to Asia. </a:t>
              </a:r>
            </a:p>
          </p:txBody>
        </p:sp>
      </p:grp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981200" y="2874963"/>
            <a:ext cx="1219200" cy="990600"/>
          </a:xfrm>
          <a:prstGeom prst="downArrow">
            <a:avLst>
              <a:gd name="adj1" fmla="val 50000"/>
              <a:gd name="adj2" fmla="val 37140"/>
            </a:avLst>
          </a:prstGeom>
          <a:gradFill rotWithShape="1">
            <a:gsLst>
              <a:gs pos="0">
                <a:srgbClr val="C9C9FF"/>
              </a:gs>
              <a:gs pos="100000">
                <a:srgbClr val="83D7E5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828800"/>
            <a:ext cx="7467600" cy="11477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latin typeface="Verdana" pitchFamily="28" charset="0"/>
              </a:rPr>
              <a:t>The English, Dutch, and French explored </a:t>
            </a:r>
            <a:br>
              <a:rPr lang="en-US" sz="2400" dirty="0">
                <a:latin typeface="Verdana" pitchFamily="28" charset="0"/>
              </a:rPr>
            </a:br>
            <a:r>
              <a:rPr lang="en-US" sz="2400" dirty="0">
                <a:latin typeface="Verdana" pitchFamily="28" charset="0"/>
              </a:rPr>
              <a:t>the coast of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27711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28675" y="4676775"/>
            <a:ext cx="7467600" cy="1006475"/>
            <a:chOff x="838200" y="4953000"/>
            <a:chExt cx="7467600" cy="10668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38200" y="4953000"/>
              <a:ext cx="7467600" cy="10668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3"/>
                </a:gs>
              </a:gsLst>
              <a:lin ang="5400000" scaled="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6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25610" name="Text Box 122"/>
            <p:cNvSpPr txBox="1">
              <a:spLocks noChangeArrowheads="1"/>
            </p:cNvSpPr>
            <p:nvPr/>
          </p:nvSpPr>
          <p:spPr bwMode="auto">
            <a:xfrm>
              <a:off x="990600" y="5097708"/>
              <a:ext cx="7162800" cy="81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In 1522 one of his ships made it home to Spain, the first to </a:t>
              </a:r>
              <a:r>
                <a:rPr lang="en-US" altLang="en-US" b="1">
                  <a:solidFill>
                    <a:srgbClr val="FF0000"/>
                  </a:solidFill>
                </a:rPr>
                <a:t>circumnavigate </a:t>
              </a:r>
              <a:r>
                <a:rPr lang="en-US" altLang="en-US"/>
                <a:t>the entire globe.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39788" y="3084513"/>
            <a:ext cx="7467600" cy="1724025"/>
            <a:chOff x="840057" y="3084654"/>
            <a:chExt cx="7467600" cy="1724139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 rot="10792560" flipH="1">
              <a:off x="840057" y="3084654"/>
              <a:ext cx="7467600" cy="1724139"/>
            </a:xfrm>
            <a:prstGeom prst="upArrowCallout">
              <a:avLst>
                <a:gd name="adj1" fmla="val 18807"/>
                <a:gd name="adj2" fmla="val 21419"/>
                <a:gd name="adj3" fmla="val 16243"/>
                <a:gd name="adj4" fmla="val 77072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25608" name="Rectangle 29"/>
            <p:cNvSpPr>
              <a:spLocks noChangeArrowheads="1"/>
            </p:cNvSpPr>
            <p:nvPr/>
          </p:nvSpPr>
          <p:spPr bwMode="auto">
            <a:xfrm>
              <a:off x="1068657" y="3179910"/>
              <a:ext cx="7010400" cy="111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In 1521, after sailing around South America, </a:t>
              </a:r>
              <a:br>
                <a:rPr lang="en-US" altLang="en-US"/>
              </a:br>
              <a:r>
                <a:rPr lang="en-US" altLang="en-US"/>
                <a:t>he and his crew crossed the Pacific and made it to the Spice Islands. </a:t>
              </a:r>
            </a:p>
          </p:txBody>
        </p:sp>
      </p:grp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830263" y="1828800"/>
            <a:ext cx="7467600" cy="1371600"/>
            <a:chOff x="838290" y="4269620"/>
            <a:chExt cx="7467584" cy="1142825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10792560" flipH="1">
              <a:off x="838290" y="4269620"/>
              <a:ext cx="7467584" cy="1142825"/>
            </a:xfrm>
            <a:prstGeom prst="upArrowCallout">
              <a:avLst>
                <a:gd name="adj1" fmla="val 27309"/>
                <a:gd name="adj2" fmla="val 25810"/>
                <a:gd name="adj3" fmla="val 21440"/>
                <a:gd name="adj4" fmla="val 7064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25606" name="Text Box 8"/>
            <p:cNvSpPr txBox="1">
              <a:spLocks noChangeArrowheads="1"/>
            </p:cNvSpPr>
            <p:nvPr/>
          </p:nvSpPr>
          <p:spPr bwMode="auto">
            <a:xfrm>
              <a:off x="990690" y="4355596"/>
              <a:ext cx="7162784" cy="64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In 1519</a:t>
              </a:r>
              <a:r>
                <a:rPr lang="en-US" altLang="en-US">
                  <a:solidFill>
                    <a:srgbClr val="FF0000"/>
                  </a:solidFill>
                </a:rPr>
                <a:t> </a:t>
              </a:r>
              <a:r>
                <a:rPr lang="en-US" altLang="en-US" b="1">
                  <a:solidFill>
                    <a:srgbClr val="FF0000"/>
                  </a:solidFill>
                </a:rPr>
                <a:t>Ferdinand Magellan</a:t>
              </a:r>
              <a:r>
                <a:rPr lang="en-US" altLang="en-US">
                  <a:solidFill>
                    <a:srgbClr val="FF0000"/>
                  </a:solidFill>
                </a:rPr>
                <a:t> </a:t>
              </a:r>
              <a:r>
                <a:rPr lang="en-US" altLang="en-US"/>
                <a:t>set out to find a passage to the East by sailing south and west.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1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2041525"/>
            <a:ext cx="7737475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itle 6"/>
          <p:cNvSpPr>
            <a:spLocks/>
          </p:cNvSpPr>
          <p:nvPr/>
        </p:nvSpPr>
        <p:spPr bwMode="auto">
          <a:xfrm>
            <a:off x="457200" y="1500188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1588"/>
              </a:spcAft>
            </a:pPr>
            <a:r>
              <a:rPr lang="en-US" altLang="en-US" b="1"/>
              <a:t>Important European Explorers</a:t>
            </a:r>
          </a:p>
        </p:txBody>
      </p:sp>
    </p:spTree>
    <p:extLst>
      <p:ext uri="{BB962C8B-B14F-4D97-AF65-F5344CB8AC3E}">
        <p14:creationId xmlns:p14="http://schemas.microsoft.com/office/powerpoint/2010/main" val="32606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7088"/>
            <a:ext cx="82296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Title 6"/>
          <p:cNvSpPr>
            <a:spLocks/>
          </p:cNvSpPr>
          <p:nvPr/>
        </p:nvSpPr>
        <p:spPr bwMode="auto">
          <a:xfrm>
            <a:off x="457200" y="1500188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1588"/>
              </a:spcAft>
            </a:pPr>
            <a:r>
              <a:rPr lang="en-US" altLang="en-US" b="1"/>
              <a:t>European Footholds in the Eastern Hemisphere</a:t>
            </a:r>
          </a:p>
        </p:txBody>
      </p:sp>
    </p:spTree>
    <p:extLst>
      <p:ext uri="{BB962C8B-B14F-4D97-AF65-F5344CB8AC3E}">
        <p14:creationId xmlns:p14="http://schemas.microsoft.com/office/powerpoint/2010/main" val="8657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3" name="AutoShape 21"/>
          <p:cNvSpPr>
            <a:spLocks noChangeArrowheads="1"/>
          </p:cNvSpPr>
          <p:nvPr/>
        </p:nvSpPr>
        <p:spPr bwMode="auto">
          <a:xfrm rot="5400000" flipH="1">
            <a:off x="1257300" y="2459038"/>
            <a:ext cx="2286000" cy="3124200"/>
          </a:xfrm>
          <a:prstGeom prst="upArrowCallout">
            <a:avLst>
              <a:gd name="adj1" fmla="val 20843"/>
              <a:gd name="adj2" fmla="val 18875"/>
              <a:gd name="adj3" fmla="val 20361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8195" name="Text Box 22"/>
          <p:cNvSpPr txBox="1">
            <a:spLocks noChangeArrowheads="1"/>
          </p:cNvSpPr>
          <p:nvPr/>
        </p:nvSpPr>
        <p:spPr bwMode="auto">
          <a:xfrm>
            <a:off x="914400" y="2954339"/>
            <a:ext cx="2667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</a:pPr>
            <a:r>
              <a:rPr lang="en-US" altLang="en-US" b="0" dirty="0"/>
              <a:t>They grew corn, </a:t>
            </a:r>
            <a:r>
              <a:rPr lang="en-US" altLang="en-US" b="0" dirty="0" smtClean="0"/>
              <a:t>sweet potatoes, </a:t>
            </a:r>
            <a:r>
              <a:rPr lang="en-US" altLang="en-US" b="0" dirty="0"/>
              <a:t>and cotton and </a:t>
            </a:r>
            <a:r>
              <a:rPr lang="en-US" altLang="en-US" b="0" dirty="0">
                <a:solidFill>
                  <a:srgbClr val="0033CC"/>
                </a:solidFill>
              </a:rPr>
              <a:t>were very friendly</a:t>
            </a:r>
            <a:r>
              <a:rPr lang="en-US" altLang="en-US" b="0" dirty="0"/>
              <a:t> to the Spanish.</a:t>
            </a:r>
          </a:p>
        </p:txBody>
      </p:sp>
      <p:sp>
        <p:nvSpPr>
          <p:cNvPr id="8196" name="Rectangle 1083"/>
          <p:cNvSpPr>
            <a:spLocks noChangeArrowheads="1"/>
          </p:cNvSpPr>
          <p:nvPr/>
        </p:nvSpPr>
        <p:spPr bwMode="auto">
          <a:xfrm>
            <a:off x="838200" y="1657350"/>
            <a:ext cx="746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Christopher Columbus arrived in the West Indies and met the Taíno people in 1492.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962400" y="2878138"/>
            <a:ext cx="4343400" cy="2379662"/>
            <a:chOff x="2496" y="1536"/>
            <a:chExt cx="2736" cy="1499"/>
          </a:xfrm>
        </p:grpSpPr>
        <p:sp>
          <p:nvSpPr>
            <p:cNvPr id="8216" name="AutoShape 24"/>
            <p:cNvSpPr>
              <a:spLocks noChangeArrowheads="1"/>
            </p:cNvSpPr>
            <p:nvPr/>
          </p:nvSpPr>
          <p:spPr bwMode="auto">
            <a:xfrm rot="16200000" flipH="1">
              <a:off x="3144" y="888"/>
              <a:ext cx="1440" cy="2736"/>
            </a:xfrm>
            <a:prstGeom prst="upArrowCallout">
              <a:avLst>
                <a:gd name="adj1" fmla="val 21120"/>
                <a:gd name="adj2" fmla="val 18875"/>
                <a:gd name="adj3" fmla="val 20970"/>
                <a:gd name="adj4" fmla="val 8242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8199" name="Text Box 25"/>
            <p:cNvSpPr txBox="1">
              <a:spLocks noChangeArrowheads="1"/>
            </p:cNvSpPr>
            <p:nvPr/>
          </p:nvSpPr>
          <p:spPr bwMode="auto">
            <a:xfrm>
              <a:off x="3024" y="1584"/>
              <a:ext cx="2208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60000"/>
                </a:spcAft>
              </a:pPr>
              <a:r>
                <a:rPr lang="en-US" altLang="en-US" b="0"/>
                <a:t>Despite this, </a:t>
              </a:r>
              <a:r>
                <a:rPr lang="en-US" altLang="en-US" b="0">
                  <a:solidFill>
                    <a:srgbClr val="0033CC"/>
                  </a:solidFill>
                </a:rPr>
                <a:t>Columbus and his men were hostile.</a:t>
              </a:r>
              <a:r>
                <a:rPr lang="en-US" altLang="en-US" b="0"/>
                <a:t> They killed Taínos who resisted them and claimed the land for Spain.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0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AutoShape 10"/>
          <p:cNvSpPr>
            <a:spLocks noChangeArrowheads="1"/>
          </p:cNvSpPr>
          <p:nvPr/>
        </p:nvSpPr>
        <p:spPr bwMode="auto">
          <a:xfrm rot="5400000" flipH="1">
            <a:off x="1714500" y="1976438"/>
            <a:ext cx="2362200" cy="4114800"/>
          </a:xfrm>
          <a:prstGeom prst="upArrowCallout">
            <a:avLst>
              <a:gd name="adj1" fmla="val 20843"/>
              <a:gd name="adj2" fmla="val 18875"/>
              <a:gd name="adj3" fmla="val 22242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9219" name="Rectangle 29"/>
          <p:cNvSpPr>
            <a:spLocks noChangeArrowheads="1"/>
          </p:cNvSpPr>
          <p:nvPr/>
        </p:nvSpPr>
        <p:spPr bwMode="auto">
          <a:xfrm>
            <a:off x="838200" y="1647825"/>
            <a:ext cx="7467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>
                <a:solidFill>
                  <a:srgbClr val="FF0000"/>
                </a:solidFill>
              </a:rPr>
              <a:t>Conquistadors</a:t>
            </a:r>
            <a:r>
              <a:rPr lang="en-US" altLang="en-US"/>
              <a:t> who arrived in the new world in Columbus’s wake behaved the same way.</a:t>
            </a:r>
            <a:endParaRPr lang="en-US" altLang="en-US" b="0"/>
          </a:p>
        </p:txBody>
      </p:sp>
      <p:sp>
        <p:nvSpPr>
          <p:cNvPr id="9220" name="Text Box 1068"/>
          <p:cNvSpPr txBox="1">
            <a:spLocks noChangeArrowheads="1"/>
          </p:cNvSpPr>
          <p:nvPr/>
        </p:nvSpPr>
        <p:spPr bwMode="auto">
          <a:xfrm>
            <a:off x="952500" y="2954338"/>
            <a:ext cx="30861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A cycle began in which Spanish conquerors seized Native American gold and killed vast numbers of people.</a:t>
            </a:r>
            <a:endParaRPr lang="en-US" altLang="en-US"/>
          </a:p>
        </p:txBody>
      </p:sp>
      <p:sp>
        <p:nvSpPr>
          <p:cNvPr id="9225" name="Text Box 1068"/>
          <p:cNvSpPr txBox="1">
            <a:spLocks noChangeArrowheads="1"/>
          </p:cNvSpPr>
          <p:nvPr/>
        </p:nvSpPr>
        <p:spPr bwMode="auto">
          <a:xfrm>
            <a:off x="5257800" y="2751138"/>
            <a:ext cx="3048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The </a:t>
            </a:r>
            <a:r>
              <a:rPr lang="en-US" altLang="en-US" b="0">
                <a:solidFill>
                  <a:srgbClr val="0033CC"/>
                </a:solidFill>
              </a:rPr>
              <a:t>deaths were a result of both force and disease.</a:t>
            </a:r>
            <a:r>
              <a:rPr lang="en-US" altLang="en-US" b="0"/>
              <a:t> Native Americans lacked </a:t>
            </a:r>
            <a:r>
              <a:rPr lang="en-US" altLang="en-US">
                <a:solidFill>
                  <a:srgbClr val="FF0000"/>
                </a:solidFill>
              </a:rPr>
              <a:t>immunity</a:t>
            </a:r>
            <a:r>
              <a:rPr lang="en-US" altLang="en-US" b="0"/>
              <a:t> to European illnesses.</a:t>
            </a:r>
          </a:p>
        </p:txBody>
      </p:sp>
    </p:spTree>
    <p:extLst>
      <p:ext uri="{BB962C8B-B14F-4D97-AF65-F5344CB8AC3E}">
        <p14:creationId xmlns:p14="http://schemas.microsoft.com/office/powerpoint/2010/main" val="10981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AutoShape 10"/>
          <p:cNvSpPr>
            <a:spLocks noChangeArrowheads="1"/>
          </p:cNvSpPr>
          <p:nvPr/>
        </p:nvSpPr>
        <p:spPr bwMode="auto">
          <a:xfrm rot="5400000" flipH="1">
            <a:off x="1523206" y="761207"/>
            <a:ext cx="1982787" cy="4114800"/>
          </a:xfrm>
          <a:prstGeom prst="upArrowCallout">
            <a:avLst>
              <a:gd name="adj1" fmla="val 29380"/>
              <a:gd name="adj2" fmla="val 24019"/>
              <a:gd name="adj3" fmla="val 23779"/>
              <a:gd name="adj4" fmla="val 82833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0243" name="Text Box 429"/>
          <p:cNvSpPr txBox="1">
            <a:spLocks noChangeArrowheads="1"/>
          </p:cNvSpPr>
          <p:nvPr/>
        </p:nvSpPr>
        <p:spPr bwMode="auto">
          <a:xfrm>
            <a:off x="527050" y="1905000"/>
            <a:ext cx="3632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A tiny force of hundreds of Spaniards </a:t>
            </a:r>
            <a:br>
              <a:rPr lang="en-US" altLang="en-US"/>
            </a:br>
            <a:r>
              <a:rPr lang="en-US" altLang="en-US"/>
              <a:t>conquered millions </a:t>
            </a:r>
            <a:br>
              <a:rPr lang="en-US" altLang="en-US"/>
            </a:br>
            <a:r>
              <a:rPr lang="en-US" altLang="en-US"/>
              <a:t>of Native American.</a:t>
            </a:r>
            <a:endParaRPr lang="en-US" altLang="en-US" b="0"/>
          </a:p>
        </p:txBody>
      </p:sp>
      <p:sp>
        <p:nvSpPr>
          <p:cNvPr id="10245" name="Text Box 431"/>
          <p:cNvSpPr txBox="1">
            <a:spLocks noChangeArrowheads="1"/>
          </p:cNvSpPr>
          <p:nvPr/>
        </p:nvSpPr>
        <p:spPr bwMode="auto">
          <a:xfrm>
            <a:off x="4672013" y="1725613"/>
            <a:ext cx="43434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The Spanish had guns, cannons, metal armor, </a:t>
            </a:r>
            <a:br>
              <a:rPr lang="en-US" altLang="en-US" b="0"/>
            </a:br>
            <a:r>
              <a:rPr lang="en-US" altLang="en-US" b="0"/>
              <a:t>and horses.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But </a:t>
            </a:r>
            <a:r>
              <a:rPr lang="en-US" altLang="en-US" b="0">
                <a:solidFill>
                  <a:srgbClr val="0033CC"/>
                </a:solidFill>
              </a:rPr>
              <a:t>the biggest factor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were the diseases they brought.</a:t>
            </a:r>
            <a:r>
              <a:rPr lang="en-US" altLang="en-US" b="0"/>
              <a:t> Smallpox, flu, </a:t>
            </a:r>
            <a:br>
              <a:rPr lang="en-US" altLang="en-US" b="0"/>
            </a:br>
            <a:r>
              <a:rPr lang="en-US" altLang="en-US" b="0"/>
              <a:t>and measles killed 90% </a:t>
            </a:r>
            <a:br>
              <a:rPr lang="en-US" altLang="en-US" b="0"/>
            </a:br>
            <a:r>
              <a:rPr lang="en-US" altLang="en-US" b="0"/>
              <a:t>of the native population.</a:t>
            </a:r>
          </a:p>
        </p:txBody>
      </p:sp>
    </p:spTree>
    <p:extLst>
      <p:ext uri="{BB962C8B-B14F-4D97-AF65-F5344CB8AC3E}">
        <p14:creationId xmlns:p14="http://schemas.microsoft.com/office/powerpoint/2010/main" val="32377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42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5">
                                            <p:txEl>
                                              <p:charRg st="42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5">
                                            <p:txEl>
                                              <p:charRg st="42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99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5">
                                            <p:txEl>
                                              <p:charRg st="99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5">
                                            <p:txEl>
                                              <p:charRg st="99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WH-Ch14_S1_Molucca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89200"/>
            <a:ext cx="3429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ontent Placeholder 4"/>
          <p:cNvSpPr>
            <a:spLocks noGrp="1"/>
          </p:cNvSpPr>
          <p:nvPr>
            <p:ph idx="1"/>
          </p:nvPr>
        </p:nvSpPr>
        <p:spPr bwMode="auto">
          <a:xfrm>
            <a:off x="4572000" y="2438400"/>
            <a:ext cx="37338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SzPct val="80000"/>
            </a:pPr>
            <a:r>
              <a:rPr lang="en-US" altLang="en-US" smtClean="0"/>
              <a:t>Muslim traders brought the goods to the Mediterranean.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SzPct val="80000"/>
            </a:pPr>
            <a:r>
              <a:rPr lang="en-US" altLang="en-US" smtClean="0"/>
              <a:t>Italian merchants carried them to European cities.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SzPct val="80000"/>
            </a:pPr>
            <a:r>
              <a:rPr lang="en-US" altLang="en-US" smtClean="0"/>
              <a:t>Most spices came from a chain of islands called the </a:t>
            </a:r>
            <a:r>
              <a:rPr lang="en-US" altLang="en-US" b="1" smtClean="0">
                <a:solidFill>
                  <a:srgbClr val="FF0000"/>
                </a:solidFill>
              </a:rPr>
              <a:t>Moluccas.</a:t>
            </a:r>
            <a:endParaRPr lang="en-US" altLang="en-US" smtClean="0"/>
          </a:p>
        </p:txBody>
      </p:sp>
      <p:sp>
        <p:nvSpPr>
          <p:cNvPr id="14342" name="Title 3"/>
          <p:cNvSpPr>
            <a:spLocks/>
          </p:cNvSpPr>
          <p:nvPr/>
        </p:nvSpPr>
        <p:spPr bwMode="auto">
          <a:xfrm>
            <a:off x="457200" y="14970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Europeans desired luxury goods from Asia, especially spices.</a:t>
            </a:r>
          </a:p>
        </p:txBody>
      </p:sp>
    </p:spTree>
    <p:extLst>
      <p:ext uri="{BB962C8B-B14F-4D97-AF65-F5344CB8AC3E}">
        <p14:creationId xmlns:p14="http://schemas.microsoft.com/office/powerpoint/2010/main" val="16027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6"/>
          <p:cNvSpPr txBox="1">
            <a:spLocks noChangeArrowheads="1"/>
          </p:cNvSpPr>
          <p:nvPr/>
        </p:nvSpPr>
        <p:spPr bwMode="auto">
          <a:xfrm>
            <a:off x="838200" y="1649413"/>
            <a:ext cx="7848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228600" indent="-227013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>
                <a:solidFill>
                  <a:srgbClr val="FF0000"/>
                </a:solidFill>
              </a:rPr>
              <a:t>Hernán Cortés</a:t>
            </a:r>
            <a:r>
              <a:rPr lang="en-US" altLang="en-US"/>
              <a:t> landed on the coast of Mexico in 1519 with 600 men.</a:t>
            </a:r>
            <a:endParaRPr lang="en-US" altLang="en-US" b="0"/>
          </a:p>
          <a:p>
            <a:pPr lvl="1"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He </a:t>
            </a:r>
            <a:r>
              <a:rPr lang="en-US" altLang="en-US" b="0">
                <a:solidFill>
                  <a:srgbClr val="0033CC"/>
                </a:solidFill>
              </a:rPr>
              <a:t>planned to conquer the Aztecs</a:t>
            </a:r>
            <a:r>
              <a:rPr lang="en-US" altLang="en-US" b="0"/>
              <a:t> and headed </a:t>
            </a:r>
            <a:br>
              <a:rPr lang="en-US" altLang="en-US" b="0"/>
            </a:br>
            <a:r>
              <a:rPr lang="en-US" altLang="en-US" b="0"/>
              <a:t>inland to </a:t>
            </a:r>
            <a:r>
              <a:rPr lang="en-US" altLang="en-US">
                <a:solidFill>
                  <a:srgbClr val="FF0000"/>
                </a:solidFill>
              </a:rPr>
              <a:t>Tenochtitlán.</a:t>
            </a:r>
          </a:p>
        </p:txBody>
      </p:sp>
      <p:sp>
        <p:nvSpPr>
          <p:cNvPr id="11267" name="Text Box 33"/>
          <p:cNvSpPr txBox="1">
            <a:spLocks noChangeArrowheads="1"/>
          </p:cNvSpPr>
          <p:nvPr/>
        </p:nvSpPr>
        <p:spPr bwMode="auto">
          <a:xfrm>
            <a:off x="838200" y="3497263"/>
            <a:ext cx="29718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Cortés was aided by a young Indian woman named </a:t>
            </a:r>
            <a:r>
              <a:rPr lang="en-US" altLang="en-US">
                <a:solidFill>
                  <a:srgbClr val="FF0000"/>
                </a:solidFill>
              </a:rPr>
              <a:t>Malinche,</a:t>
            </a:r>
            <a:r>
              <a:rPr lang="en-US" altLang="en-US" b="0"/>
              <a:t> who served as trans-</a:t>
            </a:r>
            <a:br>
              <a:rPr lang="en-US" altLang="en-US" b="0"/>
            </a:br>
            <a:r>
              <a:rPr lang="en-US" altLang="en-US" b="0"/>
              <a:t>lator and advisor.</a:t>
            </a:r>
          </a:p>
        </p:txBody>
      </p:sp>
      <p:pic>
        <p:nvPicPr>
          <p:cNvPr id="11268" name="Picture 7" descr="WH-Ch15_S1_Cortez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57588"/>
            <a:ext cx="44196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0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2"/>
          <p:cNvSpPr>
            <a:spLocks noChangeArrowheads="1"/>
          </p:cNvSpPr>
          <p:nvPr/>
        </p:nvSpPr>
        <p:spPr bwMode="auto">
          <a:xfrm>
            <a:off x="838200" y="1663700"/>
            <a:ext cx="7467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Malinche helped Cortés form </a:t>
            </a:r>
            <a:r>
              <a:rPr lang="en-US" altLang="en-US">
                <a:solidFill>
                  <a:srgbClr val="FF0000"/>
                </a:solidFill>
              </a:rPr>
              <a:t>alliances</a:t>
            </a:r>
            <a:r>
              <a:rPr lang="en-US" altLang="en-US"/>
              <a:t> with groups of people who’d been previously conquered by the Aztecs.</a:t>
            </a:r>
            <a:endParaRPr lang="en-US" altLang="en-US" b="0"/>
          </a:p>
        </p:txBody>
      </p:sp>
      <p:sp>
        <p:nvSpPr>
          <p:cNvPr id="12291" name="Text Box 29"/>
          <p:cNvSpPr txBox="1">
            <a:spLocks noChangeArrowheads="1"/>
          </p:cNvSpPr>
          <p:nvPr/>
        </p:nvSpPr>
        <p:spPr bwMode="auto">
          <a:xfrm>
            <a:off x="838200" y="3063875"/>
            <a:ext cx="7467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>
                <a:solidFill>
                  <a:srgbClr val="0033CC"/>
                </a:solidFill>
              </a:rPr>
              <a:t>The Aztec emperor </a:t>
            </a:r>
            <a:r>
              <a:rPr lang="en-US" altLang="en-US">
                <a:solidFill>
                  <a:srgbClr val="FF0000"/>
                </a:solidFill>
              </a:rPr>
              <a:t>Moctezuma</a:t>
            </a:r>
            <a:r>
              <a:rPr lang="en-US" altLang="en-US" b="0">
                <a:solidFill>
                  <a:srgbClr val="0033CC"/>
                </a:solidFill>
              </a:rPr>
              <a:t> heard about the Spanish before they arrived. He sent gifts of religious importance and hoped they’d turn back.</a:t>
            </a:r>
          </a:p>
        </p:txBody>
      </p:sp>
    </p:spTree>
    <p:extLst>
      <p:ext uri="{BB962C8B-B14F-4D97-AF65-F5344CB8AC3E}">
        <p14:creationId xmlns:p14="http://schemas.microsoft.com/office/powerpoint/2010/main" val="6272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31"/>
          <p:cNvSpPr txBox="1">
            <a:spLocks noChangeArrowheads="1"/>
          </p:cNvSpPr>
          <p:nvPr/>
        </p:nvSpPr>
        <p:spPr bwMode="auto">
          <a:xfrm>
            <a:off x="4648200" y="1981200"/>
            <a:ext cx="37338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Montezuma</a:t>
            </a:r>
            <a:r>
              <a:rPr lang="en-US" altLang="en-US" b="0"/>
              <a:t> welcomed </a:t>
            </a:r>
            <a:br>
              <a:rPr lang="en-US" altLang="en-US" b="0"/>
            </a:br>
            <a:r>
              <a:rPr lang="en-US" altLang="en-US" b="0"/>
              <a:t>the Spanish, but hostilities quickly grew.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The Spanish tried to convert the Aztecs to Christianity and imprisoned Moctezuma </a:t>
            </a:r>
            <a:br>
              <a:rPr lang="en-US" altLang="en-US" b="0"/>
            </a:br>
            <a:r>
              <a:rPr lang="en-US" altLang="en-US" b="0"/>
              <a:t>to gain control.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838200" y="1428750"/>
            <a:ext cx="746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Cortés continued on to Tenochtitlán.</a:t>
            </a:r>
          </a:p>
        </p:txBody>
      </p:sp>
      <p:pic>
        <p:nvPicPr>
          <p:cNvPr id="13316" name="Picture 6" descr="WH-Ch15_S1_CortesAztecsPa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8200"/>
            <a:ext cx="3657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5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AutoShape 15"/>
          <p:cNvSpPr>
            <a:spLocks noChangeArrowheads="1"/>
          </p:cNvSpPr>
          <p:nvPr/>
        </p:nvSpPr>
        <p:spPr bwMode="auto">
          <a:xfrm rot="5400000" flipH="1">
            <a:off x="1714500" y="876300"/>
            <a:ext cx="1981200" cy="3733800"/>
          </a:xfrm>
          <a:prstGeom prst="upArrowCallout">
            <a:avLst>
              <a:gd name="adj1" fmla="val 20843"/>
              <a:gd name="adj2" fmla="val 18875"/>
              <a:gd name="adj3" fmla="val 24064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27100" y="1844675"/>
            <a:ext cx="27305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A new force of conquistadors arrived and challenged Cortés.</a:t>
            </a:r>
          </a:p>
        </p:txBody>
      </p:sp>
      <p:sp>
        <p:nvSpPr>
          <p:cNvPr id="14352" name="Text Box 5"/>
          <p:cNvSpPr txBox="1">
            <a:spLocks noChangeArrowheads="1"/>
          </p:cNvSpPr>
          <p:nvPr/>
        </p:nvSpPr>
        <p:spPr bwMode="auto">
          <a:xfrm>
            <a:off x="4876800" y="2168525"/>
            <a:ext cx="34290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</a:pPr>
            <a:r>
              <a:rPr lang="en-US" altLang="en-US" b="0"/>
              <a:t>In the resulting struggle, the Aztecs drove the Spanish out of the city.</a:t>
            </a:r>
            <a:endParaRPr lang="en-US" altLang="en-US"/>
          </a:p>
        </p:txBody>
      </p:sp>
      <p:sp>
        <p:nvSpPr>
          <p:cNvPr id="14353" name="Text Box 5"/>
          <p:cNvSpPr txBox="1">
            <a:spLocks noChangeArrowheads="1"/>
          </p:cNvSpPr>
          <p:nvPr/>
        </p:nvSpPr>
        <p:spPr bwMode="auto">
          <a:xfrm>
            <a:off x="4876800" y="4441825"/>
            <a:ext cx="3429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</a:pPr>
            <a:r>
              <a:rPr lang="en-US" altLang="en-US" b="0"/>
              <a:t>This time, </a:t>
            </a:r>
            <a:r>
              <a:rPr lang="en-US" altLang="en-US" b="0">
                <a:solidFill>
                  <a:srgbClr val="0033CC"/>
                </a:solidFill>
              </a:rPr>
              <a:t>the city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was captured and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completely destroyed.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38200" y="4038600"/>
            <a:ext cx="3733800" cy="2070100"/>
            <a:chOff x="528" y="2544"/>
            <a:chExt cx="2352" cy="1304"/>
          </a:xfrm>
        </p:grpSpPr>
        <p:sp>
          <p:nvSpPr>
            <p:cNvPr id="14355" name="AutoShape 19"/>
            <p:cNvSpPr>
              <a:spLocks noChangeArrowheads="1"/>
            </p:cNvSpPr>
            <p:nvPr/>
          </p:nvSpPr>
          <p:spPr bwMode="auto">
            <a:xfrm rot="5400000" flipH="1">
              <a:off x="1080" y="1992"/>
              <a:ext cx="1248" cy="2352"/>
            </a:xfrm>
            <a:prstGeom prst="upArrowCallout">
              <a:avLst>
                <a:gd name="adj1" fmla="val 20843"/>
                <a:gd name="adj2" fmla="val 18875"/>
                <a:gd name="adj3" fmla="val 24064"/>
                <a:gd name="adj4" fmla="val 76542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584" y="2592"/>
              <a:ext cx="1720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60000"/>
                </a:spcAft>
                <a:buSzPct val="80000"/>
              </a:pPr>
              <a:r>
                <a:rPr lang="en-US" altLang="en-US" b="0"/>
                <a:t>Cortés retreated to plan an assault and returned to Tenochtitlán in 1591.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3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7"/>
          <p:cNvSpPr>
            <a:spLocks noChangeArrowheads="1"/>
          </p:cNvSpPr>
          <p:nvPr/>
        </p:nvSpPr>
        <p:spPr bwMode="auto">
          <a:xfrm rot="5400000" flipH="1">
            <a:off x="990600" y="1673225"/>
            <a:ext cx="2667000" cy="2971800"/>
          </a:xfrm>
          <a:prstGeom prst="upArrowCallout">
            <a:avLst>
              <a:gd name="adj1" fmla="val 20843"/>
              <a:gd name="adj2" fmla="val 18875"/>
              <a:gd name="adj3" fmla="val 16601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952500" y="1927225"/>
            <a:ext cx="2286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Francisco Pizarro</a:t>
            </a:r>
            <a:r>
              <a:rPr lang="en-US" altLang="en-US"/>
              <a:t> was inspired by Cortés to conquer the Inca empire in Peru.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191000" y="1711325"/>
            <a:ext cx="44958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/>
              <a:t>He began this quest in </a:t>
            </a:r>
            <a:br>
              <a:rPr lang="en-US" altLang="en-US" b="0"/>
            </a:br>
            <a:r>
              <a:rPr lang="en-US" altLang="en-US" b="0"/>
              <a:t>1532, directly after an Inca </a:t>
            </a:r>
            <a:r>
              <a:rPr lang="en-US" altLang="en-US">
                <a:solidFill>
                  <a:srgbClr val="FF0000"/>
                </a:solidFill>
              </a:rPr>
              <a:t>civil war.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/>
              <a:t>Atahualpa, the Inca ruler, refused to convert to Christianity. The Spanish captured and eventually </a:t>
            </a:r>
            <a:br>
              <a:rPr lang="en-US" altLang="en-US" b="0"/>
            </a:br>
            <a:r>
              <a:rPr lang="en-US" altLang="en-US" b="0"/>
              <a:t>killed him.</a:t>
            </a:r>
          </a:p>
        </p:txBody>
      </p:sp>
    </p:spTree>
    <p:extLst>
      <p:ext uri="{BB962C8B-B14F-4D97-AF65-F5344CB8AC3E}">
        <p14:creationId xmlns:p14="http://schemas.microsoft.com/office/powerpoint/2010/main" val="505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38200" y="1657350"/>
            <a:ext cx="784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Pizarro and his men overran the Inca empire and conquered much of the rest of the South America for Spain.</a:t>
            </a:r>
            <a:endParaRPr lang="en-US" altLang="en-US" sz="1800" b="0">
              <a:solidFill>
                <a:srgbClr val="0033CC"/>
              </a:solidFill>
            </a:endParaRP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111125" y="3740150"/>
            <a:ext cx="7381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 eaLnBrk="1" hangingPunct="1">
              <a:spcAft>
                <a:spcPct val="60000"/>
              </a:spcAft>
              <a:buSzPct val="80000"/>
              <a:buFontTx/>
              <a:buChar char="•"/>
            </a:pPr>
            <a:endParaRPr lang="en-US" altLang="en-US" sz="1800" b="0">
              <a:solidFill>
                <a:srgbClr val="0033CC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3048000"/>
            <a:ext cx="7467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228600" indent="-227013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As with Cortes, </a:t>
            </a:r>
            <a:r>
              <a:rPr lang="en-US" altLang="en-US" b="0">
                <a:solidFill>
                  <a:srgbClr val="0033CC"/>
                </a:solidFill>
              </a:rPr>
              <a:t>Pizarro benefited from superior weapons and diseases</a:t>
            </a:r>
            <a:r>
              <a:rPr lang="en-US" altLang="en-US" b="0"/>
              <a:t> that killed millions of natives.</a:t>
            </a:r>
          </a:p>
          <a:p>
            <a:pPr lvl="1"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Pizarro was killed by a rival Spanish group, but his actions forever changed the continent.</a:t>
            </a:r>
          </a:p>
        </p:txBody>
      </p:sp>
    </p:spTree>
    <p:extLst>
      <p:ext uri="{BB962C8B-B14F-4D97-AF65-F5344CB8AC3E}">
        <p14:creationId xmlns:p14="http://schemas.microsoft.com/office/powerpoint/2010/main" val="38938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457200" y="2362200"/>
            <a:ext cx="8229600" cy="3352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59749" name="Group 5"/>
          <p:cNvGraphicFramePr>
            <a:graphicFrameLocks noGrp="1"/>
          </p:cNvGraphicFramePr>
          <p:nvPr/>
        </p:nvGraphicFramePr>
        <p:xfrm>
          <a:off x="488950" y="1638300"/>
          <a:ext cx="8153400" cy="53340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Effects of the Spanish Conquest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65"/>
          <p:cNvGraphicFramePr>
            <a:graphicFrameLocks noGrp="1"/>
          </p:cNvGraphicFramePr>
          <p:nvPr/>
        </p:nvGraphicFramePr>
        <p:xfrm>
          <a:off x="542925" y="2438400"/>
          <a:ext cx="8067675" cy="3197297"/>
        </p:xfrm>
        <a:graphic>
          <a:graphicData uri="http://schemas.openxmlformats.org/drawingml/2006/table">
            <a:tbl>
              <a:tblPr/>
              <a:tblGrid>
                <a:gridCol w="1981200"/>
                <a:gridCol w="6086475"/>
              </a:tblGrid>
              <a:tr h="1295349">
                <a:tc>
                  <a:txBody>
                    <a:bodyPr/>
                    <a:lstStyle/>
                    <a:p>
                      <a:pPr eaLnBrk="0" hangingPunct="0">
                        <a:spcBef>
                          <a:spcPct val="20000"/>
                        </a:spcBef>
                      </a:pPr>
                      <a:r>
                        <a:rPr lang="en-US" sz="2200" b="1" dirty="0" smtClean="0">
                          <a:solidFill>
                            <a:srgbClr val="333399"/>
                          </a:solidFill>
                          <a:latin typeface="Verdana" pitchFamily="34" charset="0"/>
                        </a:rPr>
                        <a:t>For the Spanish:</a:t>
                      </a:r>
                      <a:endParaRPr lang="en-US" sz="2200" b="1" dirty="0">
                        <a:solidFill>
                          <a:srgbClr val="333399"/>
                        </a:solidFill>
                        <a:latin typeface="Verdana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eaLnBrk="0" hangingPunct="0">
                        <a:spcBef>
                          <a:spcPct val="20000"/>
                        </a:spcBef>
                        <a:buSzPct val="80000"/>
                        <a:buFontTx/>
                        <a:buChar char="•"/>
                      </a:pPr>
                      <a:r>
                        <a:rPr lang="en-US" sz="2200" b="0" dirty="0" smtClean="0">
                          <a:latin typeface="Verdana" pitchFamily="34" charset="0"/>
                        </a:rPr>
                        <a:t>Spain became Europe’s greatest power.</a:t>
                      </a:r>
                    </a:p>
                    <a:p>
                      <a:pPr marL="228600" indent="-228600" eaLnBrk="0" hangingPunct="0">
                        <a:spcBef>
                          <a:spcPct val="20000"/>
                        </a:spcBef>
                        <a:buSzPct val="80000"/>
                        <a:buFontTx/>
                        <a:buChar char="•"/>
                      </a:pPr>
                      <a:r>
                        <a:rPr lang="en-US" sz="2200" b="0" dirty="0" smtClean="0">
                          <a:latin typeface="Verdana" pitchFamily="34" charset="0"/>
                        </a:rPr>
                        <a:t>They seized huge quantities of valuable goods and established silver mines.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1876">
                <a:tc>
                  <a:txBody>
                    <a:bodyPr/>
                    <a:lstStyle/>
                    <a:p>
                      <a:pPr eaLnBrk="0" hangingPunct="0">
                        <a:spcBef>
                          <a:spcPct val="20000"/>
                        </a:spcBef>
                      </a:pPr>
                      <a:r>
                        <a:rPr lang="en-US" sz="2200" b="1" dirty="0" smtClean="0">
                          <a:solidFill>
                            <a:srgbClr val="333399"/>
                          </a:solidFill>
                          <a:latin typeface="Verdana" pitchFamily="34" charset="0"/>
                        </a:rPr>
                        <a:t>For the Native Americans:</a:t>
                      </a:r>
                      <a:endParaRPr lang="en-US" sz="2200" b="1" dirty="0">
                        <a:solidFill>
                          <a:srgbClr val="333399"/>
                        </a:solidFill>
                        <a:latin typeface="Verdana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eaLnBrk="0" hangingPunct="0">
                        <a:spcBef>
                          <a:spcPct val="20000"/>
                        </a:spcBef>
                        <a:buSzPct val="80000"/>
                        <a:buFontTx/>
                        <a:buChar char="•"/>
                      </a:pPr>
                      <a:r>
                        <a:rPr lang="en-US" sz="2200" b="0" dirty="0" smtClean="0">
                          <a:latin typeface="Verdana" pitchFamily="34" charset="0"/>
                        </a:rPr>
                        <a:t>Many lost faith in their gods, stopped resisting, and converted to Christianity.</a:t>
                      </a:r>
                    </a:p>
                    <a:p>
                      <a:pPr marL="228600" indent="-228600" eaLnBrk="0" hangingPunct="0">
                        <a:spcBef>
                          <a:spcPct val="20000"/>
                        </a:spcBef>
                        <a:buSzPct val="80000"/>
                        <a:buFontTx/>
                        <a:buChar char="•"/>
                      </a:pPr>
                      <a:r>
                        <a:rPr lang="en-US" sz="2200" b="0" dirty="0" smtClean="0">
                          <a:latin typeface="Verdana" pitchFamily="34" charset="0"/>
                        </a:rPr>
                        <a:t>Some continued to fight the Spanish.</a:t>
                      </a:r>
                    </a:p>
                    <a:p>
                      <a:pPr marL="228600" indent="-228600" eaLnBrk="0" hangingPunct="0">
                        <a:spcBef>
                          <a:spcPct val="20000"/>
                        </a:spcBef>
                        <a:buSzPct val="80000"/>
                        <a:buFontTx/>
                        <a:buChar char="•"/>
                      </a:pPr>
                      <a:r>
                        <a:rPr lang="en-US" sz="2200" b="0" dirty="0" smtClean="0">
                          <a:latin typeface="Verdana" pitchFamily="34" charset="0"/>
                        </a:rPr>
                        <a:t>Some resisted by preserving parts of their own culture.</a:t>
                      </a:r>
                      <a:endParaRPr lang="en-US" sz="2200" b="0" dirty="0">
                        <a:latin typeface="Verdana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762000" y="1295400"/>
            <a:ext cx="762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Content Placeholder 7"/>
          <p:cNvSpPr>
            <a:spLocks noGrp="1"/>
          </p:cNvSpPr>
          <p:nvPr>
            <p:ph idx="1"/>
          </p:nvPr>
        </p:nvSpPr>
        <p:spPr bwMode="auto">
          <a:xfrm>
            <a:off x="754487" y="2286000"/>
            <a:ext cx="7467600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dirty="0" smtClean="0"/>
              <a:t>Europeans had been introduced to these goods during the Crusades, but demand dropped during the Black Death.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 smtClean="0">
                <a:solidFill>
                  <a:srgbClr val="0033CC"/>
                </a:solidFill>
              </a:rPr>
              <a:t>Europeans outside of Italy realized it could be highly profitable to gain direct access to Asia.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endParaRPr lang="en-US" altLang="en-US" dirty="0" smtClean="0"/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endParaRPr lang="en-US" altLang="en-US" dirty="0" smtClean="0"/>
          </a:p>
        </p:txBody>
      </p:sp>
      <p:sp>
        <p:nvSpPr>
          <p:cNvPr id="15365" name="Title 6"/>
          <p:cNvSpPr>
            <a:spLocks/>
          </p:cNvSpPr>
          <p:nvPr/>
        </p:nvSpPr>
        <p:spPr bwMode="auto">
          <a:xfrm>
            <a:off x="838200" y="1256763"/>
            <a:ext cx="7467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Spices were used to flavor meats, preserve </a:t>
            </a:r>
            <a:b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food, and create perfumes and medicines.</a:t>
            </a:r>
          </a:p>
        </p:txBody>
      </p:sp>
    </p:spTree>
    <p:extLst>
      <p:ext uri="{BB962C8B-B14F-4D97-AF65-F5344CB8AC3E}">
        <p14:creationId xmlns:p14="http://schemas.microsoft.com/office/powerpoint/2010/main" val="37650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3733800" y="2476500"/>
            <a:ext cx="497205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28600" indent="-228600">
              <a:spcBef>
                <a:spcPct val="0"/>
              </a:spcBef>
              <a:spcAft>
                <a:spcPts val="600"/>
              </a:spcAft>
              <a:buFont typeface="Times" charset="0"/>
              <a:buChar char="•"/>
            </a:pPr>
            <a:r>
              <a:rPr lang="en-US" altLang="en-US" smtClean="0"/>
              <a:t>Henry gathered cartographers and scientists.</a:t>
            </a:r>
          </a:p>
          <a:p>
            <a:pPr marL="228600" indent="-228600">
              <a:spcBef>
                <a:spcPct val="0"/>
              </a:spcBef>
              <a:spcAft>
                <a:spcPts val="600"/>
              </a:spcAft>
              <a:buFont typeface="Times" charset="0"/>
              <a:buChar char="•"/>
            </a:pPr>
            <a:r>
              <a:rPr lang="en-US" altLang="en-US" smtClean="0"/>
              <a:t>They redesigned ships, trained sea captains, and prepared maps.</a:t>
            </a:r>
            <a:endParaRPr lang="en-US" altLang="en-US" smtClean="0">
              <a:solidFill>
                <a:srgbClr val="0000FF"/>
              </a:solidFill>
            </a:endParaRPr>
          </a:p>
          <a:p>
            <a:pPr marL="228600" indent="-228600">
              <a:spcBef>
                <a:spcPct val="0"/>
              </a:spcBef>
              <a:spcAft>
                <a:spcPts val="600"/>
              </a:spcAft>
              <a:buFont typeface="Times" charset="0"/>
              <a:buChar char="•"/>
            </a:pPr>
            <a:r>
              <a:rPr lang="en-US" altLang="en-US" smtClean="0"/>
              <a:t>Henry inspired explorers and sponsored voyages.</a:t>
            </a:r>
          </a:p>
        </p:txBody>
      </p:sp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3733800" y="5257800"/>
            <a:ext cx="53340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588"/>
              </a:spcAft>
            </a:pPr>
            <a:r>
              <a:rPr lang="en-US" altLang="en-US">
                <a:solidFill>
                  <a:srgbClr val="0033CC"/>
                </a:solidFill>
              </a:rPr>
              <a:t>Portugal hoped to Christianize the Africans and find a route to Asia.</a:t>
            </a:r>
          </a:p>
        </p:txBody>
      </p:sp>
      <p:pic>
        <p:nvPicPr>
          <p:cNvPr id="16389" name="Picture 6" descr="WH-Ch14_S1_Afric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133600"/>
            <a:ext cx="3257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itle 1"/>
          <p:cNvSpPr>
            <a:spLocks/>
          </p:cNvSpPr>
          <p:nvPr/>
        </p:nvSpPr>
        <p:spPr bwMode="auto">
          <a:xfrm>
            <a:off x="457200" y="1295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Led by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Prince Henry </a:t>
            </a: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“The Navigator,” Portugal expanded and explored along the coast of Africa.</a:t>
            </a:r>
            <a:b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</a:br>
            <a:endParaRPr lang="en-US" altLang="en-US" sz="2200" b="1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7"/>
          <p:cNvSpPr>
            <a:spLocks noChangeArrowheads="1"/>
          </p:cNvSpPr>
          <p:nvPr/>
        </p:nvSpPr>
        <p:spPr bwMode="auto">
          <a:xfrm>
            <a:off x="457200" y="2514600"/>
            <a:ext cx="8229600" cy="3352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graphicFrame>
        <p:nvGraphicFramePr>
          <p:cNvPr id="17435" name="Group 27"/>
          <p:cNvGraphicFramePr>
            <a:graphicFrameLocks noGrp="1"/>
          </p:cNvGraphicFramePr>
          <p:nvPr/>
        </p:nvGraphicFramePr>
        <p:xfrm>
          <a:off x="533400" y="2590800"/>
          <a:ext cx="8077200" cy="3200400"/>
        </p:xfrm>
        <a:graphic>
          <a:graphicData uri="http://schemas.openxmlformats.org/drawingml/2006/table">
            <a:tbl>
              <a:tblPr/>
              <a:tblGrid>
                <a:gridCol w="1905000"/>
                <a:gridCol w="6172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Verdana" pitchFamily="28" charset="0"/>
                        </a:rPr>
                        <a:t>magnetic compass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First used by the Chinese; showed direction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Verdana" pitchFamily="28" charset="0"/>
                        </a:rPr>
                        <a:t>portolan maps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28" charset="0"/>
                        </a:rPr>
                        <a:t>Maps with lines radiating from compasses that showed routes to important ports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Verdana" pitchFamily="28" charset="0"/>
                          <a:ea typeface="ＭＳ Ｐゴシック" pitchFamily="28" charset="-128"/>
                        </a:rPr>
                        <a:t>astrolobe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An ancient device, adapted for finding latitude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28" charset="0"/>
                        </a:rPr>
                        <a:t>and telling time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Verdana" pitchFamily="28" charset="0"/>
                          <a:ea typeface="ＭＳ Ｐゴシック" pitchFamily="28" charset="-128"/>
                        </a:rPr>
                        <a:t>caravel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A new, lighter, fast ship that could travel long distances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5" name="Title 1"/>
          <p:cNvSpPr>
            <a:spLocks/>
          </p:cNvSpPr>
          <p:nvPr/>
        </p:nvSpPr>
        <p:spPr bwMode="auto">
          <a:xfrm>
            <a:off x="457200" y="150495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solidFill>
                  <a:schemeClr val="tx1"/>
                </a:solidFill>
              </a:rPr>
              <a:t>New technology and old tools were adapted </a:t>
            </a:r>
            <a:br>
              <a:rPr lang="en-US" altLang="en-US" sz="2200" b="1">
                <a:solidFill>
                  <a:schemeClr val="tx1"/>
                </a:solidFill>
              </a:rPr>
            </a:br>
            <a:r>
              <a:rPr lang="en-US" altLang="en-US" sz="2200" b="1">
                <a:solidFill>
                  <a:schemeClr val="tx1"/>
                </a:solidFill>
              </a:rPr>
              <a:t>and improved to aid navigation.</a:t>
            </a:r>
          </a:p>
        </p:txBody>
      </p:sp>
    </p:spTree>
    <p:extLst>
      <p:ext uri="{BB962C8B-B14F-4D97-AF65-F5344CB8AC3E}">
        <p14:creationId xmlns:p14="http://schemas.microsoft.com/office/powerpoint/2010/main" val="355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943475"/>
            <a:ext cx="7467600" cy="1006475"/>
            <a:chOff x="838200" y="4953000"/>
            <a:chExt cx="7467600" cy="106680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38200" y="4953000"/>
              <a:ext cx="7467600" cy="10668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3"/>
                </a:gs>
              </a:gsLst>
              <a:lin ang="5400000" scaled="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6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8443" name="Text Box 122"/>
            <p:cNvSpPr txBox="1">
              <a:spLocks noChangeArrowheads="1"/>
            </p:cNvSpPr>
            <p:nvPr/>
          </p:nvSpPr>
          <p:spPr bwMode="auto">
            <a:xfrm>
              <a:off x="990600" y="5097708"/>
              <a:ext cx="7162800" cy="81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Vasco de Gama later helped Portugal claim </a:t>
              </a:r>
              <a:br>
                <a:rPr lang="en-US" altLang="en-US"/>
              </a:br>
              <a:r>
                <a:rPr lang="en-US" altLang="en-US"/>
                <a:t>a vast trading network.</a:t>
              </a:r>
              <a:endParaRPr lang="en-US" altLang="en-US" sz="200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3686175"/>
            <a:ext cx="7467600" cy="1371600"/>
            <a:chOff x="838290" y="4269620"/>
            <a:chExt cx="7467584" cy="1142825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10792560" flipH="1">
              <a:off x="838290" y="4269620"/>
              <a:ext cx="7467584" cy="1142825"/>
            </a:xfrm>
            <a:prstGeom prst="upArrowCallout">
              <a:avLst>
                <a:gd name="adj1" fmla="val 27309"/>
                <a:gd name="adj2" fmla="val 25810"/>
                <a:gd name="adj3" fmla="val 21440"/>
                <a:gd name="adj4" fmla="val 7064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8441" name="Text Box 8"/>
            <p:cNvSpPr txBox="1">
              <a:spLocks noChangeArrowheads="1"/>
            </p:cNvSpPr>
            <p:nvPr/>
          </p:nvSpPr>
          <p:spPr bwMode="auto">
            <a:xfrm>
              <a:off x="990690" y="4355596"/>
              <a:ext cx="7162784" cy="64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1490 – </a:t>
              </a:r>
              <a:r>
                <a:rPr lang="en-US" altLang="en-US" b="1">
                  <a:solidFill>
                    <a:srgbClr val="FF0000"/>
                  </a:solidFill>
                </a:rPr>
                <a:t>Vasco de Gama</a:t>
              </a:r>
              <a:r>
                <a:rPr lang="en-US" altLang="en-US">
                  <a:solidFill>
                    <a:srgbClr val="FF0000"/>
                  </a:solidFill>
                </a:rPr>
                <a:t> </a:t>
              </a:r>
              <a:r>
                <a:rPr lang="en-US" altLang="en-US"/>
                <a:t>sailed around Africa and after 10 months reached India.</a:t>
              </a:r>
            </a:p>
          </p:txBody>
        </p:sp>
      </p:grpSp>
      <p:grpSp>
        <p:nvGrpSpPr>
          <p:cNvPr id="18437" name="Group 10"/>
          <p:cNvGrpSpPr>
            <a:grpSpLocks/>
          </p:cNvGrpSpPr>
          <p:nvPr/>
        </p:nvGrpSpPr>
        <p:grpSpPr bwMode="auto">
          <a:xfrm>
            <a:off x="839788" y="2438400"/>
            <a:ext cx="7467600" cy="1371600"/>
            <a:chOff x="838290" y="4269620"/>
            <a:chExt cx="7467584" cy="1142825"/>
          </a:xfrm>
        </p:grpSpPr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 rot="10792560" flipH="1">
              <a:off x="838290" y="4269620"/>
              <a:ext cx="7467584" cy="1142825"/>
            </a:xfrm>
            <a:prstGeom prst="upArrowCallout">
              <a:avLst>
                <a:gd name="adj1" fmla="val 27309"/>
                <a:gd name="adj2" fmla="val 25810"/>
                <a:gd name="adj3" fmla="val 21440"/>
                <a:gd name="adj4" fmla="val 7064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8439" name="Text Box 8"/>
            <p:cNvSpPr txBox="1">
              <a:spLocks noChangeArrowheads="1"/>
            </p:cNvSpPr>
            <p:nvPr/>
          </p:nvSpPr>
          <p:spPr bwMode="auto">
            <a:xfrm>
              <a:off x="990690" y="4355596"/>
              <a:ext cx="7162784" cy="64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1488 – Bartholomeu Diaz rounded </a:t>
              </a:r>
              <a:br>
                <a:rPr lang="en-US" altLang="en-US"/>
              </a:br>
              <a:r>
                <a:rPr lang="en-US" altLang="en-US"/>
                <a:t>the southern tip of Africa.</a:t>
              </a:r>
            </a:p>
          </p:txBody>
        </p:sp>
      </p:grpSp>
      <p:sp>
        <p:nvSpPr>
          <p:cNvPr id="18444" name="Title 1"/>
          <p:cNvSpPr>
            <a:spLocks/>
          </p:cNvSpPr>
          <p:nvPr/>
        </p:nvSpPr>
        <p:spPr bwMode="auto">
          <a:xfrm>
            <a:off x="457200" y="14954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Henry died in 1460, but Portuguese navigators continued his quest.</a:t>
            </a:r>
          </a:p>
        </p:txBody>
      </p:sp>
    </p:spTree>
    <p:extLst>
      <p:ext uri="{BB962C8B-B14F-4D97-AF65-F5344CB8AC3E}">
        <p14:creationId xmlns:p14="http://schemas.microsoft.com/office/powerpoint/2010/main" val="25190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3"/>
          <p:cNvSpPr>
            <a:spLocks noGrp="1"/>
          </p:cNvSpPr>
          <p:nvPr>
            <p:ph idx="1"/>
          </p:nvPr>
        </p:nvSpPr>
        <p:spPr bwMode="auto">
          <a:xfrm>
            <a:off x="847859" y="1905000"/>
            <a:ext cx="7467600" cy="345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228600" indent="-228600">
              <a:spcBef>
                <a:spcPct val="0"/>
              </a:spcBef>
              <a:spcAft>
                <a:spcPct val="60000"/>
              </a:spcAft>
              <a:buFont typeface="Times" charset="0"/>
              <a:buChar char="•"/>
            </a:pPr>
            <a:r>
              <a:rPr lang="en-US" altLang="en-US" dirty="0" smtClean="0"/>
              <a:t>Columbus knew the world was round.</a:t>
            </a:r>
          </a:p>
          <a:p>
            <a:pPr marL="228600" indent="-228600">
              <a:spcBef>
                <a:spcPct val="0"/>
              </a:spcBef>
              <a:spcAft>
                <a:spcPct val="60000"/>
              </a:spcAft>
              <a:buFont typeface="Times" charset="0"/>
              <a:buChar char="•"/>
            </a:pPr>
            <a:r>
              <a:rPr lang="en-US" altLang="en-US" dirty="0" smtClean="0"/>
              <a:t>Columbus was from Genoa, Italy, but had persuaded Ferdinand and Isabella of Spain to sponsor his journey.</a:t>
            </a:r>
          </a:p>
          <a:p>
            <a:pPr marL="228600" indent="-228600">
              <a:spcBef>
                <a:spcPct val="0"/>
              </a:spcBef>
              <a:spcAft>
                <a:spcPct val="60000"/>
              </a:spcAft>
              <a:buFont typeface="Times" charset="0"/>
              <a:buChar char="•"/>
            </a:pPr>
            <a:r>
              <a:rPr lang="en-US" altLang="en-US" dirty="0" smtClean="0"/>
              <a:t>He underestimated the size of the world and </a:t>
            </a:r>
            <a:br>
              <a:rPr lang="en-US" altLang="en-US" dirty="0" smtClean="0"/>
            </a:br>
            <a:r>
              <a:rPr lang="en-US" altLang="en-US" dirty="0" smtClean="0"/>
              <a:t>sailed for many weeks.</a:t>
            </a:r>
          </a:p>
          <a:p>
            <a:pPr marL="228600" indent="-228600"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 smtClean="0">
                <a:solidFill>
                  <a:srgbClr val="0033CC"/>
                </a:solidFill>
              </a:rPr>
              <a:t>He explored the islands of the Caribbean.</a:t>
            </a:r>
          </a:p>
        </p:txBody>
      </p:sp>
      <p:sp>
        <p:nvSpPr>
          <p:cNvPr id="19461" name="Title 2"/>
          <p:cNvSpPr>
            <a:spLocks/>
          </p:cNvSpPr>
          <p:nvPr/>
        </p:nvSpPr>
        <p:spPr bwMode="auto">
          <a:xfrm>
            <a:off x="868251" y="9144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On August 3, 1492, </a:t>
            </a:r>
            <a:r>
              <a:rPr lang="en-US" altLang="en-US" sz="2200" b="1" dirty="0">
                <a:solidFill>
                  <a:srgbClr val="FF0000"/>
                </a:solidFill>
                <a:latin typeface="Verdana" pitchFamily="34" charset="0"/>
              </a:rPr>
              <a:t>Christopher Columbus </a:t>
            </a: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sailed west from Spain with three ships.</a:t>
            </a:r>
            <a:r>
              <a:rPr lang="en-US" altLang="en-US" sz="2200" b="1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altLang="en-US" sz="2200" b="1" dirty="0">
                <a:solidFill>
                  <a:srgbClr val="FF0000"/>
                </a:solidFill>
                <a:latin typeface="Verdana" pitchFamily="34" charset="0"/>
              </a:rPr>
            </a:br>
            <a:endParaRPr lang="en-US" altLang="en-US" sz="2200" b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1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3"/>
          <p:cNvSpPr>
            <a:spLocks noGrp="1"/>
          </p:cNvSpPr>
          <p:nvPr>
            <p:ph idx="1"/>
          </p:nvPr>
        </p:nvSpPr>
        <p:spPr bwMode="auto">
          <a:xfrm>
            <a:off x="5486400" y="1785155"/>
            <a:ext cx="30480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dirty="0" smtClean="0"/>
              <a:t>He led three more voyages to the New World but never realized it was not Asia.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457200" y="4953000"/>
            <a:ext cx="82296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ts val="1588"/>
              </a:spcAft>
            </a:pPr>
            <a:r>
              <a:rPr lang="en-US" altLang="en-US">
                <a:solidFill>
                  <a:srgbClr val="0033CC"/>
                </a:solidFill>
              </a:rPr>
              <a:t>Columbus believed he had reached the East Indies.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He called the people he found “Indians.”</a:t>
            </a:r>
          </a:p>
        </p:txBody>
      </p:sp>
      <p:pic>
        <p:nvPicPr>
          <p:cNvPr id="20485" name="Picture 7" descr="WH-Ch14_S1_Columbu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39975"/>
            <a:ext cx="4572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itle 2"/>
          <p:cNvSpPr>
            <a:spLocks/>
          </p:cNvSpPr>
          <p:nvPr/>
        </p:nvSpPr>
        <p:spPr bwMode="auto">
          <a:xfrm>
            <a:off x="457200" y="1193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  <a:t>He returned to Spain a hero.</a:t>
            </a:r>
            <a:br>
              <a:rPr lang="en-US" altLang="en-US" sz="2200" b="1" dirty="0">
                <a:solidFill>
                  <a:schemeClr val="tx1"/>
                </a:solidFill>
                <a:latin typeface="Verdana" pitchFamily="34" charset="0"/>
              </a:rPr>
            </a:br>
            <a:endParaRPr lang="en-US" altLang="en-US" sz="2200" b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38200" y="52578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pope set a </a:t>
            </a:r>
            <a:r>
              <a:rPr lang="en-US" altLang="en-US" b="1">
                <a:solidFill>
                  <a:srgbClr val="FF0000"/>
                </a:solidFill>
              </a:rPr>
              <a:t>Line of Demarcation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dividing all non-European land between Portugal and Spain.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371600" y="3124200"/>
            <a:ext cx="3048000" cy="1447800"/>
            <a:chOff x="1371600" y="3047999"/>
            <a:chExt cx="3048000" cy="1447800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 rot="5400000" flipH="1" flipV="1">
              <a:off x="2171700" y="2247899"/>
              <a:ext cx="1447800" cy="3048000"/>
            </a:xfrm>
            <a:prstGeom prst="upArrowCallout">
              <a:avLst>
                <a:gd name="adj1" fmla="val 35317"/>
                <a:gd name="adj2" fmla="val 30717"/>
                <a:gd name="adj3" fmla="val 32712"/>
                <a:gd name="adj4" fmla="val 77955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1" charset="0"/>
              </a:endParaRPr>
            </a:p>
          </p:txBody>
        </p:sp>
        <p:sp>
          <p:nvSpPr>
            <p:cNvPr id="21514" name="Text Box 5"/>
            <p:cNvSpPr txBox="1">
              <a:spLocks noChangeArrowheads="1"/>
            </p:cNvSpPr>
            <p:nvPr/>
          </p:nvSpPr>
          <p:spPr bwMode="auto">
            <a:xfrm>
              <a:off x="2286000" y="3217862"/>
              <a:ext cx="1981200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1"/>
                <a:t>Land to the west went </a:t>
              </a:r>
              <a:br>
                <a:rPr lang="en-US" altLang="en-US" b="1"/>
              </a:br>
              <a:r>
                <a:rPr lang="en-US" altLang="en-US" b="1"/>
                <a:t>to Spain.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724400" y="3124200"/>
            <a:ext cx="3048000" cy="1447800"/>
            <a:chOff x="4724400" y="3048000"/>
            <a:chExt cx="3048000" cy="144780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16200000" flipH="1" flipV="1">
              <a:off x="5524500" y="2247900"/>
              <a:ext cx="1447800" cy="3048000"/>
            </a:xfrm>
            <a:prstGeom prst="upArrowCallout">
              <a:avLst>
                <a:gd name="adj1" fmla="val 35317"/>
                <a:gd name="adj2" fmla="val 30717"/>
                <a:gd name="adj3" fmla="val 32712"/>
                <a:gd name="adj4" fmla="val 7795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1" charset="0"/>
              </a:endParaRPr>
            </a:p>
          </p:txBody>
        </p:sp>
        <p:sp>
          <p:nvSpPr>
            <p:cNvPr id="21512" name="Text Box 5"/>
            <p:cNvSpPr txBox="1">
              <a:spLocks noChangeArrowheads="1"/>
            </p:cNvSpPr>
            <p:nvPr/>
          </p:nvSpPr>
          <p:spPr bwMode="auto">
            <a:xfrm>
              <a:off x="4829175" y="3217863"/>
              <a:ext cx="2057400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1"/>
                <a:t>Land to the east went to Portugal.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rot="16200000" flipH="1">
            <a:off x="3348832" y="3958431"/>
            <a:ext cx="2436812" cy="9525"/>
          </a:xfrm>
          <a:prstGeom prst="line">
            <a:avLst/>
          </a:prstGeom>
          <a:ln w="38100" cap="rnd" cmpd="sng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itle 1"/>
          <p:cNvSpPr>
            <a:spLocks/>
          </p:cNvSpPr>
          <p:nvPr/>
        </p:nvSpPr>
        <p:spPr bwMode="auto">
          <a:xfrm>
            <a:off x="457200" y="150495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In 1493 Ferdinand and Isabella appealed to </a:t>
            </a:r>
            <a:b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the pope to support their claim to all land in this new world.</a:t>
            </a:r>
          </a:p>
        </p:txBody>
      </p:sp>
    </p:spTree>
    <p:extLst>
      <p:ext uri="{BB962C8B-B14F-4D97-AF65-F5344CB8AC3E}">
        <p14:creationId xmlns:p14="http://schemas.microsoft.com/office/powerpoint/2010/main" val="8612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971</Words>
  <Application>Microsoft Office PowerPoint</Application>
  <PresentationFormat>On-screen Show (4:3)</PresentationFormat>
  <Paragraphs>97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Picture</vt:lpstr>
      <vt:lpstr>Unit 6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part 2</dc:title>
  <dc:creator>shawiakm</dc:creator>
  <cp:lastModifiedBy>shawiakm</cp:lastModifiedBy>
  <cp:revision>4</cp:revision>
  <dcterms:created xsi:type="dcterms:W3CDTF">2013-11-12T22:15:24Z</dcterms:created>
  <dcterms:modified xsi:type="dcterms:W3CDTF">2013-11-15T18:38:21Z</dcterms:modified>
</cp:coreProperties>
</file>