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1B0D0-C520-435D-8CD5-B25CF3783F79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B36BC-47C9-481B-90CA-711DDE016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C9B05480-1905-47A9-B7CE-A934425BD095}" type="slidenum">
              <a:rPr lang="en-US" altLang="en-US" sz="1200" b="0">
                <a:latin typeface="Arial" charset="0"/>
              </a:rPr>
              <a:pPr algn="r" eaLnBrk="1" hangingPunct="1"/>
              <a:t>2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Map of Spanish empire, WH: p. 485. </a:t>
            </a:r>
          </a:p>
          <a:p>
            <a:pPr eaLnBrk="1" hangingPunct="1"/>
            <a:r>
              <a:rPr lang="en-US" altLang="en-US" smtClean="0"/>
              <a:t>Note this map appears in the book after Section 2, but I still think it is useful to show students how vast Spanish holdings were.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088FB88-E0B5-468F-801D-9DD6EE006531}" type="slidenum">
              <a:rPr lang="en-US" altLang="en-US" sz="1200" b="0" smtClean="0">
                <a:latin typeface="Arial" charset="0"/>
              </a:rPr>
              <a:pPr eaLnBrk="1" hangingPunct="1"/>
              <a:t>11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Portuguese colony in Brazil, WH: p. 485.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Pirate clip art.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669CD0-103E-4D0E-89D7-427ACF16A299}" type="slidenum">
              <a:rPr lang="en-US" altLang="en-US" sz="1200" b="0">
                <a:latin typeface="Arial" charset="0"/>
              </a:rPr>
              <a:pPr algn="r" eaLnBrk="1" hangingPunct="1"/>
              <a:t>15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82A821BF-B8DA-4931-B661-8AC2C2F20A44}" type="slidenum">
              <a:rPr lang="en-US" altLang="en-US" sz="1200" b="0">
                <a:latin typeface="Arial" charset="0"/>
              </a:rPr>
              <a:pPr algn="r" eaLnBrk="1" hangingPunct="1"/>
              <a:t>16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2F19CB2-F1CB-4920-AFF2-A651CB141530}" type="slidenum">
              <a:rPr lang="en-US" altLang="en-US" sz="1200" b="0" smtClean="0">
                <a:latin typeface="Arial" charset="0"/>
              </a:rPr>
              <a:pPr eaLnBrk="1" hangingPunct="1"/>
              <a:t>18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F80F3AD-DFDA-4D0B-A1AF-C3B234D06D70}" type="slidenum">
              <a:rPr lang="en-US" altLang="en-US" sz="1200" b="0" smtClean="0">
                <a:latin typeface="Arial" charset="0"/>
              </a:rPr>
              <a:pPr eaLnBrk="1" hangingPunct="1"/>
              <a:t>20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40F7F598-7EF6-44A2-A0DC-F7E89F01C319}" type="slidenum">
              <a:rPr lang="en-US" altLang="en-US" sz="1200" b="0">
                <a:latin typeface="Arial" charset="0"/>
              </a:rPr>
              <a:pPr algn="r" eaLnBrk="1" hangingPunct="1"/>
              <a:t>3</a:t>
            </a:fld>
            <a:endParaRPr lang="en-US" altLang="en-US" sz="1200" b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165460C-00F4-4E75-BAC4-798D7D2817BB}" type="slidenum">
              <a:rPr lang="en-US" altLang="en-US" sz="1200" b="0" smtClean="0">
                <a:latin typeface="Arial" charset="0"/>
              </a:rPr>
              <a:pPr eaLnBrk="1" hangingPunct="1"/>
              <a:t>4</a:t>
            </a:fld>
            <a:endParaRPr lang="en-US" altLang="en-US" sz="1200" b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Decline of Native American population graph, WH: p. 498.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Decline of Native American population graph, WH: p. 498.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F772B68-8326-4105-81F0-19A547C53208}" type="slidenum">
              <a:rPr lang="en-US" altLang="en-US" sz="1200" b="0" smtClean="0">
                <a:latin typeface="Arial" charset="0"/>
              </a:rPr>
              <a:pPr eaLnBrk="1" hangingPunct="1"/>
              <a:t>7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 smtClean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0C50CC7-D0A5-47FB-AA73-3E011F9D0259}" type="slidenum">
              <a:rPr lang="en-US" altLang="en-US" sz="1200" b="0" smtClean="0">
                <a:latin typeface="Arial" charset="0"/>
              </a:rPr>
              <a:pPr eaLnBrk="1" hangingPunct="1"/>
              <a:t>8</a:t>
            </a:fld>
            <a:endParaRPr lang="en-US" altLang="en-US" sz="1200" b="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Clip art handshake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400" b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 mixed race colonial family, WH: p. 480.</a:t>
            </a:r>
          </a:p>
          <a:p>
            <a:endParaRPr lang="en-US" altLang="en-US" smtClean="0"/>
          </a:p>
          <a:p>
            <a:r>
              <a:rPr lang="en-US" altLang="en-US" smtClean="0"/>
              <a:t>Population of Spanish America, WH: p. 480.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 mixed race colonial family, WH: p. 480.</a:t>
            </a:r>
          </a:p>
          <a:p>
            <a:endParaRPr lang="en-US" altLang="en-US" smtClean="0"/>
          </a:p>
          <a:p>
            <a:r>
              <a:rPr lang="en-US" altLang="en-US" smtClean="0"/>
              <a:t>Population of Spanish America, WH: p. 480.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4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5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3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3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39AE9-DC7B-4897-AE4E-B7F2784B150D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C89B-BCE3-4E6A-97E2-9C310F46F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Unit 6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15-2 Spanish and Portuguese Colonies in the Americas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15-4 The Atlantic Slave Trade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1031"/>
          <p:cNvSpPr txBox="1">
            <a:spLocks noChangeArrowheads="1"/>
          </p:cNvSpPr>
          <p:nvPr/>
        </p:nvSpPr>
        <p:spPr bwMode="auto">
          <a:xfrm>
            <a:off x="457200" y="1844675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In addition, the composition of the population shifted.</a:t>
            </a:r>
          </a:p>
        </p:txBody>
      </p:sp>
      <p:pic>
        <p:nvPicPr>
          <p:cNvPr id="81925" name="Picture 11" descr="WH-Ch15_S2_PopSpanishAmerica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660650"/>
            <a:ext cx="625316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19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191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65914" name="Group 26"/>
          <p:cNvGraphicFramePr>
            <a:graphicFrameLocks noGrp="1"/>
          </p:cNvGraphicFramePr>
          <p:nvPr/>
        </p:nvGraphicFramePr>
        <p:xfrm>
          <a:off x="457200" y="1066800"/>
          <a:ext cx="8153400" cy="82289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Spanish colonial society was made up of layered social classes.</a:t>
                      </a:r>
                    </a:p>
                  </a:txBody>
                  <a:tcPr marT="45685" marB="456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83" name="Group 23"/>
          <p:cNvGraphicFramePr>
            <a:graphicFrameLocks noGrp="1"/>
          </p:cNvGraphicFramePr>
          <p:nvPr/>
        </p:nvGraphicFramePr>
        <p:xfrm>
          <a:off x="457200" y="2035175"/>
          <a:ext cx="8229600" cy="4227676"/>
        </p:xfrm>
        <a:graphic>
          <a:graphicData uri="http://schemas.openxmlformats.org/drawingml/2006/table">
            <a:tbl>
              <a:tblPr/>
              <a:tblGrid>
                <a:gridCol w="2872596"/>
                <a:gridCol w="5357004"/>
              </a:tblGrid>
              <a:tr h="586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peninsulares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People born in Spain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creoles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American-born descendants of Spanish settlers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4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mestizos and mulattoes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Those of Native American and European descent and people of African and European descent, respectively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Native American and  African 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Those whose heritage did not include Europeans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28" charset="0"/>
                        <a:cs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0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 rot="5400000" flipH="1">
            <a:off x="1333500" y="1331913"/>
            <a:ext cx="2362200" cy="3352800"/>
          </a:xfrm>
          <a:prstGeom prst="upArrowCallout">
            <a:avLst>
              <a:gd name="adj1" fmla="val 26373"/>
              <a:gd name="adj2" fmla="val 21179"/>
              <a:gd name="adj3" fmla="val 21146"/>
              <a:gd name="adj4" fmla="val 76542"/>
            </a:avLst>
          </a:prstGeom>
          <a:gradFill rotWithShape="1">
            <a:gsLst>
              <a:gs pos="0">
                <a:srgbClr val="C9C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4419600" y="1712913"/>
            <a:ext cx="4267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The cities were lively centers of government, commerce, and cultural expression.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Mexico City became the largest Spanish-speaking city in the world by 1550.</a:t>
            </a:r>
          </a:p>
          <a:p>
            <a:pPr eaLnBrk="1" hangingPunct="1">
              <a:spcAft>
                <a:spcPct val="60000"/>
              </a:spcAft>
              <a:buClr>
                <a:schemeClr val="tx1"/>
              </a:buClr>
              <a:buSzPct val="80000"/>
              <a:buFont typeface="Verdana" pitchFamily="34" charset="0"/>
              <a:buChar char="•"/>
            </a:pPr>
            <a:r>
              <a:rPr lang="en-US" altLang="en-US" b="0"/>
              <a:t>The University of Mexico was established by 1551.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939800" y="1928813"/>
            <a:ext cx="2286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Spanish settlers lived in towns and cities and established universities.</a:t>
            </a:r>
          </a:p>
        </p:txBody>
      </p:sp>
    </p:spTree>
    <p:extLst>
      <p:ext uri="{BB962C8B-B14F-4D97-AF65-F5344CB8AC3E}">
        <p14:creationId xmlns:p14="http://schemas.microsoft.com/office/powerpoint/2010/main" val="76800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57200" y="1722438"/>
            <a:ext cx="44196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5425" indent="-223838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Portugal claimed an empire in the east part </a:t>
            </a:r>
            <a:br>
              <a:rPr lang="en-US" altLang="en-US"/>
            </a:br>
            <a:r>
              <a:rPr lang="en-US" altLang="en-US"/>
              <a:t>of the continent in 1494.</a:t>
            </a:r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The country issued grants of land to nobles, and </a:t>
            </a:r>
            <a:r>
              <a:rPr lang="en-US" altLang="en-US" b="0">
                <a:solidFill>
                  <a:srgbClr val="0033CC"/>
                </a:solidFill>
              </a:rPr>
              <a:t>settlers came to build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towns and plantations.</a:t>
            </a:r>
            <a:r>
              <a:rPr lang="en-US" altLang="en-US" b="0"/>
              <a:t> </a:t>
            </a:r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They cut and exported brazilwood, raised cattle, and ran plantations.</a:t>
            </a:r>
          </a:p>
        </p:txBody>
      </p:sp>
      <p:pic>
        <p:nvPicPr>
          <p:cNvPr id="17411" name="Picture 7" descr="WH-Ch15_S2_Brazil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836738"/>
            <a:ext cx="371157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7848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Other European nations grew jealous of Spain and Portugal’s wealth and control in the Americas.</a:t>
            </a: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838200" y="3206750"/>
            <a:ext cx="74676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Clr>
                <a:schemeClr val="tx1"/>
              </a:buClr>
              <a:buFont typeface="Times" charset="0"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Smugglers traded illegally with Spanish colonists.</a:t>
            </a:r>
          </a:p>
          <a:p>
            <a:pPr eaLnBrk="1" hangingPunct="1">
              <a:spcAft>
                <a:spcPct val="60000"/>
              </a:spcAft>
              <a:buFont typeface="Times" charset="0"/>
              <a:buChar char="•"/>
            </a:pPr>
            <a:r>
              <a:rPr lang="en-US" altLang="en-US" b="0"/>
              <a:t>Pirates called </a:t>
            </a:r>
            <a:r>
              <a:rPr lang="en-US" altLang="en-US">
                <a:solidFill>
                  <a:srgbClr val="FF0000"/>
                </a:solidFill>
              </a:rPr>
              <a:t>privateers</a:t>
            </a:r>
            <a:r>
              <a:rPr lang="en-US" altLang="en-US" b="0"/>
              <a:t> operated with the approval of European governments.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34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83"/>
          <p:cNvSpPr>
            <a:spLocks noChangeArrowheads="1"/>
          </p:cNvSpPr>
          <p:nvPr/>
        </p:nvSpPr>
        <p:spPr bwMode="auto">
          <a:xfrm>
            <a:off x="457200" y="1428750"/>
            <a:ext cx="8229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A series of trade routes linking Europe, Africa, and the Americas arose during the 1500s.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7171" name="Text Box 1101"/>
          <p:cNvSpPr txBox="1">
            <a:spLocks noChangeArrowheads="1"/>
          </p:cNvSpPr>
          <p:nvPr/>
        </p:nvSpPr>
        <p:spPr bwMode="auto">
          <a:xfrm>
            <a:off x="5334000" y="2514600"/>
            <a:ext cx="32004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This was known as </a:t>
            </a:r>
            <a:r>
              <a:rPr lang="en-US" altLang="en-US">
                <a:solidFill>
                  <a:srgbClr val="FF0000"/>
                </a:solidFill>
              </a:rPr>
              <a:t>triangular trade.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The Atlantic slave trade, in which </a:t>
            </a:r>
            <a:r>
              <a:rPr lang="en-US" altLang="en-US" b="0">
                <a:solidFill>
                  <a:srgbClr val="0033CC"/>
                </a:solidFill>
              </a:rPr>
              <a:t>slaves were transported to America,</a:t>
            </a:r>
            <a:r>
              <a:rPr lang="en-US" altLang="en-US" b="0"/>
              <a:t> was one part of the triangle.</a:t>
            </a:r>
          </a:p>
        </p:txBody>
      </p:sp>
      <p:pic>
        <p:nvPicPr>
          <p:cNvPr id="7172" name="Picture 8" descr="WH-Ch15_S4_TriangularTradeRoute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6838"/>
            <a:ext cx="46482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7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8600" y="1600200"/>
            <a:ext cx="6172200" cy="4410075"/>
            <a:chOff x="228600" y="1600200"/>
            <a:chExt cx="6172200" cy="4410075"/>
          </a:xfrm>
        </p:grpSpPr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 rot="5400000">
              <a:off x="5791200" y="5029200"/>
              <a:ext cx="457200" cy="762000"/>
            </a:xfrm>
            <a:prstGeom prst="downArrow">
              <a:avLst>
                <a:gd name="adj1" fmla="val 49824"/>
                <a:gd name="adj2" fmla="val 90594"/>
              </a:avLst>
            </a:prstGeom>
            <a:gradFill rotWithShape="1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pic>
          <p:nvPicPr>
            <p:cNvPr id="4" name="Picture 1091" descr="Continent Blank North America lar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600200"/>
              <a:ext cx="2078038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1093" descr="Continent Blank South America large B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3724275"/>
              <a:ext cx="15748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1084"/>
            <p:cNvSpPr txBox="1">
              <a:spLocks noChangeArrowheads="1"/>
            </p:cNvSpPr>
            <p:nvPr/>
          </p:nvSpPr>
          <p:spPr bwMode="auto">
            <a:xfrm>
              <a:off x="2514600" y="3657600"/>
              <a:ext cx="3048000" cy="213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0050" indent="-4000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sz="2000"/>
                <a:t>2.</a:t>
              </a:r>
              <a:r>
                <a:rPr lang="en-US" altLang="en-US" sz="2000" b="0"/>
                <a:t>	Slaves were transported to </a:t>
              </a:r>
              <a:br>
                <a:rPr lang="en-US" altLang="en-US" sz="2000" b="0"/>
              </a:br>
              <a:r>
                <a:rPr lang="en-US" altLang="en-US" sz="2000" b="0"/>
                <a:t>the Americas </a:t>
              </a:r>
              <a:br>
                <a:rPr lang="en-US" altLang="en-US" sz="2000" b="0"/>
              </a:br>
              <a:r>
                <a:rPr lang="en-US" altLang="en-US" sz="2000" b="0"/>
                <a:t>on the second </a:t>
              </a:r>
              <a:br>
                <a:rPr lang="en-US" altLang="en-US" sz="2000" b="0"/>
              </a:br>
              <a:r>
                <a:rPr lang="en-US" altLang="en-US" sz="2000" b="0"/>
                <a:t>leg, known as the </a:t>
              </a:r>
              <a:r>
                <a:rPr lang="en-US" altLang="en-US" sz="2000">
                  <a:solidFill>
                    <a:srgbClr val="FF0000"/>
                  </a:solidFill>
                </a:rPr>
                <a:t>Middle Passage.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62200" y="1143000"/>
            <a:ext cx="5867400" cy="2008188"/>
            <a:chOff x="2362200" y="1143000"/>
            <a:chExt cx="5867400" cy="2008188"/>
          </a:xfrm>
        </p:grpSpPr>
        <p:sp>
          <p:nvSpPr>
            <p:cNvPr id="8207" name="AutoShape 15"/>
            <p:cNvSpPr>
              <a:spLocks noChangeArrowheads="1"/>
            </p:cNvSpPr>
            <p:nvPr/>
          </p:nvSpPr>
          <p:spPr bwMode="auto">
            <a:xfrm rot="16200000">
              <a:off x="2476500" y="2019300"/>
              <a:ext cx="457200" cy="685800"/>
            </a:xfrm>
            <a:prstGeom prst="downArrow">
              <a:avLst>
                <a:gd name="adj1" fmla="val 49824"/>
                <a:gd name="adj2" fmla="val 81535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9C9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grpSp>
          <p:nvGrpSpPr>
            <p:cNvPr id="8201" name="Group 22"/>
            <p:cNvGrpSpPr>
              <a:grpSpLocks/>
            </p:cNvGrpSpPr>
            <p:nvPr/>
          </p:nvGrpSpPr>
          <p:grpSpPr bwMode="auto">
            <a:xfrm>
              <a:off x="2895600" y="1143000"/>
              <a:ext cx="5334000" cy="2008188"/>
              <a:chOff x="1824" y="720"/>
              <a:chExt cx="3360" cy="1265"/>
            </a:xfrm>
          </p:grpSpPr>
          <p:pic>
            <p:nvPicPr>
              <p:cNvPr id="8202" name="Picture 1089" descr="Continent Blank Europe large BW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72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3" name="Text Box 1085"/>
              <p:cNvSpPr txBox="1">
                <a:spLocks noChangeArrowheads="1"/>
              </p:cNvSpPr>
              <p:nvPr/>
            </p:nvSpPr>
            <p:spPr bwMode="auto">
              <a:xfrm>
                <a:off x="1824" y="835"/>
                <a:ext cx="2160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00050" indent="-40005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00050" algn="l"/>
                  </a:tabLst>
                  <a:defRPr sz="2200" b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Aft>
                    <a:spcPct val="60000"/>
                  </a:spcAft>
                </a:pPr>
                <a:r>
                  <a:rPr lang="en-US" altLang="en-US" sz="2000"/>
                  <a:t>3.</a:t>
                </a:r>
                <a:r>
                  <a:rPr lang="en-US" altLang="en-US" sz="2000" b="0"/>
                  <a:t>	Finally, merchants carried goods from America to Europe—sugar, cotton, furs.</a:t>
                </a:r>
              </a:p>
            </p:txBody>
          </p:sp>
        </p:grpSp>
      </p:grpSp>
      <p:grpSp>
        <p:nvGrpSpPr>
          <p:cNvPr id="8196" name="Group 14"/>
          <p:cNvGrpSpPr>
            <a:grpSpLocks/>
          </p:cNvGrpSpPr>
          <p:nvPr/>
        </p:nvGrpSpPr>
        <p:grpSpPr bwMode="auto">
          <a:xfrm>
            <a:off x="4724400" y="3019425"/>
            <a:ext cx="4191000" cy="3128963"/>
            <a:chOff x="4724400" y="3019961"/>
            <a:chExt cx="4191000" cy="3128427"/>
          </a:xfrm>
        </p:grpSpPr>
        <p:sp>
          <p:nvSpPr>
            <p:cNvPr id="8197" name="Text Box 1083"/>
            <p:cNvSpPr txBox="1">
              <a:spLocks noChangeArrowheads="1"/>
            </p:cNvSpPr>
            <p:nvPr/>
          </p:nvSpPr>
          <p:spPr bwMode="auto">
            <a:xfrm>
              <a:off x="4724400" y="3019961"/>
              <a:ext cx="4191000" cy="151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0050" indent="-4000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00050" algn="l"/>
                </a:tabLs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sz="2000"/>
                <a:t>1.</a:t>
              </a:r>
              <a:r>
                <a:rPr lang="en-US" altLang="en-US" sz="2000" b="0"/>
                <a:t>	First, ships brought European goods </a:t>
              </a:r>
              <a:br>
                <a:rPr lang="en-US" altLang="en-US" sz="2000" b="0"/>
              </a:br>
              <a:r>
                <a:rPr lang="en-US" altLang="en-US" sz="2000" b="0"/>
                <a:t>to Africa—guns, </a:t>
              </a:r>
              <a:br>
                <a:rPr lang="en-US" altLang="en-US" sz="2000" b="0"/>
              </a:br>
              <a:r>
                <a:rPr lang="en-US" altLang="en-US" sz="2000" b="0"/>
                <a:t>cloth, cash.</a:t>
              </a:r>
            </a:p>
          </p:txBody>
        </p:sp>
        <p:pic>
          <p:nvPicPr>
            <p:cNvPr id="8198" name="Picture 1087" descr="Continent Blank Africa lar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512" y="4114800"/>
              <a:ext cx="1843088" cy="20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848600" y="3124718"/>
              <a:ext cx="457200" cy="761869"/>
            </a:xfrm>
            <a:prstGeom prst="downArrow">
              <a:avLst>
                <a:gd name="adj1" fmla="val 49824"/>
                <a:gd name="adj2" fmla="val 90594"/>
              </a:avLst>
            </a:prstGeom>
            <a:gradFill flip="none" rotWithShape="1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B4FEB4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84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AutoShape 7"/>
          <p:cNvSpPr>
            <a:spLocks noChangeArrowheads="1"/>
          </p:cNvSpPr>
          <p:nvPr/>
        </p:nvSpPr>
        <p:spPr bwMode="auto">
          <a:xfrm rot="5400000" flipH="1">
            <a:off x="1371600" y="1290638"/>
            <a:ext cx="1981200" cy="3048000"/>
          </a:xfrm>
          <a:prstGeom prst="upArrowCallout">
            <a:avLst>
              <a:gd name="adj1" fmla="val 20843"/>
              <a:gd name="adj2" fmla="val 18875"/>
              <a:gd name="adj3" fmla="val 22920"/>
              <a:gd name="adj4" fmla="val 76542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939800" y="1925638"/>
            <a:ext cx="23622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Triangular trade helped colonial economies grow.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191000" y="1747838"/>
            <a:ext cx="44958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Merchants and certain </a:t>
            </a:r>
            <a:br>
              <a:rPr lang="en-US" altLang="en-US" b="0"/>
            </a:br>
            <a:r>
              <a:rPr lang="en-US" altLang="en-US" b="0"/>
              <a:t>industries thrived. For </a:t>
            </a:r>
            <a:br>
              <a:rPr lang="en-US" altLang="en-US" b="0"/>
            </a:br>
            <a:r>
              <a:rPr lang="en-US" altLang="en-US" b="0"/>
              <a:t>example, </a:t>
            </a:r>
            <a:r>
              <a:rPr lang="en-US" altLang="en-US" b="0">
                <a:solidFill>
                  <a:srgbClr val="0033CC"/>
                </a:solidFill>
              </a:rPr>
              <a:t>shipbuilding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and tobacco growing </a:t>
            </a:r>
            <a:br>
              <a:rPr lang="en-US" altLang="en-US" b="0">
                <a:solidFill>
                  <a:srgbClr val="0033CC"/>
                </a:solidFill>
              </a:rPr>
            </a:br>
            <a:r>
              <a:rPr lang="en-US" altLang="en-US" b="0">
                <a:solidFill>
                  <a:srgbClr val="0033CC"/>
                </a:solidFill>
              </a:rPr>
              <a:t>were very lucrative.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Port cities such as Bristol </a:t>
            </a:r>
            <a:br>
              <a:rPr lang="en-US" altLang="en-US" b="0"/>
            </a:br>
            <a:r>
              <a:rPr lang="en-US" altLang="en-US" b="0"/>
              <a:t>in England and Newport, </a:t>
            </a:r>
            <a:br>
              <a:rPr lang="en-US" altLang="en-US" b="0"/>
            </a:br>
            <a:r>
              <a:rPr lang="en-US" altLang="en-US" b="0"/>
              <a:t>Rhode Island, grew quickly </a:t>
            </a:r>
            <a:br>
              <a:rPr lang="en-US" altLang="en-US" b="0"/>
            </a:br>
            <a:r>
              <a:rPr lang="en-US" altLang="en-US" b="0"/>
              <a:t>as a result.</a:t>
            </a:r>
          </a:p>
        </p:txBody>
      </p:sp>
    </p:spTree>
    <p:extLst>
      <p:ext uri="{BB962C8B-B14F-4D97-AF65-F5344CB8AC3E}">
        <p14:creationId xmlns:p14="http://schemas.microsoft.com/office/powerpoint/2010/main" val="103056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838200" y="1512888"/>
            <a:ext cx="7467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Middle Passage</a:t>
            </a:r>
            <a:r>
              <a:rPr lang="en-US" altLang="en-US"/>
              <a:t> was a terrible journey in which many people died.</a:t>
            </a:r>
          </a:p>
        </p:txBody>
      </p:sp>
      <p:sp>
        <p:nvSpPr>
          <p:cNvPr id="10243" name="Text Box 35"/>
          <p:cNvSpPr txBox="1">
            <a:spLocks noChangeArrowheads="1"/>
          </p:cNvSpPr>
          <p:nvPr/>
        </p:nvSpPr>
        <p:spPr bwMode="auto">
          <a:xfrm>
            <a:off x="838200" y="2362200"/>
            <a:ext cx="7620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Africans were taken from villages and forced to walk in chains to ports such as Elmina, Ghana.</a:t>
            </a:r>
            <a:r>
              <a:rPr lang="en-US" altLang="en-US"/>
              <a:t> </a:t>
            </a:r>
            <a:endParaRPr lang="en-US" altLang="en-US" b="0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6172200" y="3327400"/>
            <a:ext cx="2362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Once on the ships, </a:t>
            </a:r>
            <a:r>
              <a:rPr lang="en-US" altLang="en-US" b="0">
                <a:solidFill>
                  <a:srgbClr val="0033CC"/>
                </a:solidFill>
              </a:rPr>
              <a:t>Africans were packed below the decks</a:t>
            </a:r>
            <a:r>
              <a:rPr lang="en-US" altLang="en-US" b="0"/>
              <a:t> for a long voyage </a:t>
            </a:r>
            <a:br>
              <a:rPr lang="en-US" altLang="en-US" b="0"/>
            </a:br>
            <a:r>
              <a:rPr lang="en-US" altLang="en-US" b="0"/>
              <a:t>of weeks </a:t>
            </a:r>
            <a:br>
              <a:rPr lang="en-US" altLang="en-US" b="0"/>
            </a:br>
            <a:r>
              <a:rPr lang="en-US" altLang="en-US" b="0"/>
              <a:t>or months.</a:t>
            </a:r>
          </a:p>
        </p:txBody>
      </p:sp>
      <p:pic>
        <p:nvPicPr>
          <p:cNvPr id="10245" name="Picture 8" descr="WH-Ch15_S4_MiddlePass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6138"/>
            <a:ext cx="5486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Text Box 1048"/>
          <p:cNvSpPr txBox="1">
            <a:spLocks noChangeArrowheads="1"/>
          </p:cNvSpPr>
          <p:nvPr/>
        </p:nvSpPr>
        <p:spPr bwMode="auto">
          <a:xfrm>
            <a:off x="4762500" y="3746500"/>
            <a:ext cx="36195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>
                <a:solidFill>
                  <a:srgbClr val="0033CC"/>
                </a:solidFill>
              </a:rPr>
              <a:t>Most died of disease such as dysentery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or smallpox. Others committed suicide.</a:t>
            </a:r>
          </a:p>
        </p:txBody>
      </p:sp>
      <p:grpSp>
        <p:nvGrpSpPr>
          <p:cNvPr id="11267" name="Group 24"/>
          <p:cNvGrpSpPr>
            <a:grpSpLocks/>
          </p:cNvGrpSpPr>
          <p:nvPr/>
        </p:nvGrpSpPr>
        <p:grpSpPr bwMode="auto">
          <a:xfrm>
            <a:off x="838200" y="3505200"/>
            <a:ext cx="3733800" cy="2070100"/>
            <a:chOff x="528" y="2352"/>
            <a:chExt cx="2352" cy="1304"/>
          </a:xfrm>
        </p:grpSpPr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 rot="5400000" flipH="1">
              <a:off x="1080" y="1800"/>
              <a:ext cx="1248" cy="2352"/>
            </a:xfrm>
            <a:prstGeom prst="upArrowCallout">
              <a:avLst>
                <a:gd name="adj1" fmla="val 20833"/>
                <a:gd name="adj2" fmla="val 18875"/>
                <a:gd name="adj3" fmla="val 13742"/>
                <a:gd name="adj4" fmla="val 90130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Verdana" pitchFamily="28" charset="0"/>
              </a:endParaRPr>
            </a:p>
          </p:txBody>
        </p:sp>
        <p:sp>
          <p:nvSpPr>
            <p:cNvPr id="11271" name="Text Box 1050"/>
            <p:cNvSpPr txBox="1">
              <a:spLocks noChangeArrowheads="1"/>
            </p:cNvSpPr>
            <p:nvPr/>
          </p:nvSpPr>
          <p:spPr bwMode="auto">
            <a:xfrm>
              <a:off x="596" y="2416"/>
              <a:ext cx="1824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60000"/>
                </a:spcAft>
              </a:pPr>
              <a:r>
                <a:rPr lang="en-US" altLang="en-US" b="0"/>
                <a:t>Slave ships were “floating coffins” in which </a:t>
              </a:r>
              <a:r>
                <a:rPr lang="en-US" altLang="en-US" b="0">
                  <a:solidFill>
                    <a:srgbClr val="0033CC"/>
                  </a:solidFill>
                </a:rPr>
                <a:t>up to half of </a:t>
              </a:r>
              <a:br>
                <a:rPr lang="en-US" altLang="en-US" b="0">
                  <a:solidFill>
                    <a:srgbClr val="0033CC"/>
                  </a:solidFill>
                </a:rPr>
              </a:br>
              <a:r>
                <a:rPr lang="en-US" altLang="en-US" b="0">
                  <a:solidFill>
                    <a:srgbClr val="0033CC"/>
                  </a:solidFill>
                </a:rPr>
                <a:t>the Africans on </a:t>
              </a:r>
              <a:br>
                <a:rPr lang="en-US" altLang="en-US" b="0">
                  <a:solidFill>
                    <a:srgbClr val="0033CC"/>
                  </a:solidFill>
                </a:rPr>
              </a:br>
              <a:r>
                <a:rPr lang="en-US" altLang="en-US" b="0">
                  <a:solidFill>
                    <a:srgbClr val="0033CC"/>
                  </a:solidFill>
                </a:rPr>
                <a:t>board died.</a:t>
              </a:r>
            </a:p>
          </p:txBody>
        </p:sp>
      </p:grpSp>
      <p:sp>
        <p:nvSpPr>
          <p:cNvPr id="11268" name="Rectangle 16"/>
          <p:cNvSpPr>
            <a:spLocks noChangeArrowheads="1"/>
          </p:cNvSpPr>
          <p:nvPr/>
        </p:nvSpPr>
        <p:spPr bwMode="auto">
          <a:xfrm>
            <a:off x="838200" y="2500313"/>
            <a:ext cx="7467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There were </a:t>
            </a:r>
            <a:r>
              <a:rPr lang="en-US" altLang="en-US">
                <a:solidFill>
                  <a:srgbClr val="FF0000"/>
                </a:solidFill>
              </a:rPr>
              <a:t>mutinies,</a:t>
            </a:r>
            <a:r>
              <a:rPr lang="en-US" altLang="en-US" b="0"/>
              <a:t> storms at sea, and raids by pirates.</a:t>
            </a:r>
          </a:p>
        </p:txBody>
      </p:sp>
      <p:sp>
        <p:nvSpPr>
          <p:cNvPr id="11269" name="Text Box 1031"/>
          <p:cNvSpPr txBox="1">
            <a:spLocks noChangeArrowheads="1"/>
          </p:cNvSpPr>
          <p:nvPr/>
        </p:nvSpPr>
        <p:spPr bwMode="auto">
          <a:xfrm>
            <a:off x="838200" y="1662113"/>
            <a:ext cx="7467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Slave ships faced many dangers and horrors on their journeys.</a:t>
            </a:r>
          </a:p>
        </p:txBody>
      </p:sp>
    </p:spTree>
    <p:extLst>
      <p:ext uri="{BB962C8B-B14F-4D97-AF65-F5344CB8AC3E}">
        <p14:creationId xmlns:p14="http://schemas.microsoft.com/office/powerpoint/2010/main" val="1992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83"/>
          <p:cNvSpPr>
            <a:spLocks noChangeArrowheads="1"/>
          </p:cNvSpPr>
          <p:nvPr/>
        </p:nvSpPr>
        <p:spPr bwMode="auto">
          <a:xfrm>
            <a:off x="3962400" y="1481138"/>
            <a:ext cx="43434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228600" indent="-223838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Spain controlled a huge empire by the mid-1500s.</a:t>
            </a:r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It divided the conquered lands into four provinces.</a:t>
            </a:r>
          </a:p>
          <a:p>
            <a:pPr lvl="1"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The king appointed </a:t>
            </a:r>
            <a:r>
              <a:rPr lang="en-US" altLang="en-US">
                <a:solidFill>
                  <a:srgbClr val="FF0000"/>
                </a:solidFill>
              </a:rPr>
              <a:t>viceroys</a:t>
            </a:r>
            <a:r>
              <a:rPr lang="en-US" altLang="en-US" b="0"/>
              <a:t> to rule in the provinces and established the Council of the Indies to monitor them.</a:t>
            </a:r>
            <a:endParaRPr lang="en-US" altLang="en-US" b="0">
              <a:solidFill>
                <a:srgbClr val="0033CC"/>
              </a:solidFill>
            </a:endParaRPr>
          </a:p>
        </p:txBody>
      </p:sp>
      <p:pic>
        <p:nvPicPr>
          <p:cNvPr id="8195" name="Picture 6" descr="WH-Ch15_S2_SpanishHoldings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235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06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838200" y="2819400"/>
            <a:ext cx="7467600" cy="2590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65940" name="Group 52"/>
          <p:cNvGraphicFramePr>
            <a:graphicFrameLocks noGrp="1"/>
          </p:cNvGraphicFramePr>
          <p:nvPr/>
        </p:nvGraphicFramePr>
        <p:xfrm>
          <a:off x="488950" y="1752600"/>
          <a:ext cx="8153400" cy="822890"/>
        </p:xfrm>
        <a:graphic>
          <a:graphicData uri="http://schemas.openxmlformats.org/drawingml/2006/table">
            <a:tbl>
              <a:tblPr/>
              <a:tblGrid>
                <a:gridCol w="8153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impact of the Atlantic slave trade </a:t>
                      </a:r>
                      <a:b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on Africans was devastating.</a:t>
                      </a:r>
                    </a:p>
                  </a:txBody>
                  <a:tcPr marT="45685" marB="4568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307" name="Group 19"/>
          <p:cNvGraphicFramePr>
            <a:graphicFrameLocks noGrp="1"/>
          </p:cNvGraphicFramePr>
          <p:nvPr/>
        </p:nvGraphicFramePr>
        <p:xfrm>
          <a:off x="914400" y="2819400"/>
          <a:ext cx="7315200" cy="2487613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533400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African states and societies were torn apart.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Individual Africans lost their lives, as many as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2 million during the brutal Middle Passage.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236538" marR="0" lvl="0" indent="-23653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11 million enslaved Africans were taken to the Americas by the time the slave trade stopped in </a:t>
                      </a:r>
                      <a:b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</a:b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28" charset="0"/>
                          <a:cs typeface="Arial" charset="0"/>
                        </a:rPr>
                        <a:t>the mid-1800s.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94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9"/>
          <p:cNvSpPr>
            <a:spLocks noChangeArrowheads="1"/>
          </p:cNvSpPr>
          <p:nvPr/>
        </p:nvSpPr>
        <p:spPr bwMode="auto">
          <a:xfrm>
            <a:off x="838200" y="1663700"/>
            <a:ext cx="7467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/>
              <a:t>One of Spain’s main goals in the Americas was to spread Christianity.</a:t>
            </a:r>
            <a:endParaRPr lang="en-US" altLang="en-US" b="0">
              <a:solidFill>
                <a:srgbClr val="0033CC"/>
              </a:solidFill>
            </a:endParaRPr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38200" y="2759075"/>
            <a:ext cx="74676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As a result, </a:t>
            </a:r>
            <a:r>
              <a:rPr lang="en-US" altLang="en-US" b="0">
                <a:solidFill>
                  <a:srgbClr val="0033CC"/>
                </a:solidFill>
              </a:rPr>
              <a:t>Church leaders shared authority with royal officials.</a:t>
            </a:r>
          </a:p>
          <a:p>
            <a:pPr eaLnBrk="1" hangingPunct="1"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0"/>
              <a:t>Missionaries </a:t>
            </a:r>
            <a:r>
              <a:rPr lang="en-US" altLang="en-US" b="0">
                <a:solidFill>
                  <a:srgbClr val="0033CC"/>
                </a:solidFill>
              </a:rPr>
              <a:t>built churches and introduced European clothing</a:t>
            </a:r>
            <a:r>
              <a:rPr lang="en-US" altLang="en-US" b="0"/>
              <a:t> </a:t>
            </a:r>
            <a:r>
              <a:rPr lang="en-US" altLang="en-US" b="0">
                <a:solidFill>
                  <a:srgbClr val="0033CC"/>
                </a:solidFill>
              </a:rPr>
              <a:t>and the Spanish language.</a:t>
            </a:r>
          </a:p>
        </p:txBody>
      </p:sp>
    </p:spTree>
    <p:extLst>
      <p:ext uri="{BB962C8B-B14F-4D97-AF65-F5344CB8AC3E}">
        <p14:creationId xmlns:p14="http://schemas.microsoft.com/office/powerpoint/2010/main" val="91993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0" y="2438400"/>
            <a:ext cx="3276600" cy="2954338"/>
            <a:chOff x="2544" y="1440"/>
            <a:chExt cx="2064" cy="1861"/>
          </a:xfrm>
        </p:grpSpPr>
        <p:sp>
          <p:nvSpPr>
            <p:cNvPr id="10250" name="_s1029"/>
            <p:cNvSpPr>
              <a:spLocks noChangeArrowheads="1" noTextEdit="1"/>
            </p:cNvSpPr>
            <p:nvPr/>
          </p:nvSpPr>
          <p:spPr bwMode="auto">
            <a:xfrm rot="7797831">
              <a:off x="2544" y="1440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0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51" name="_s1031"/>
            <p:cNvSpPr>
              <a:spLocks noChangeArrowheads="1"/>
            </p:cNvSpPr>
            <p:nvPr/>
          </p:nvSpPr>
          <p:spPr bwMode="auto">
            <a:xfrm>
              <a:off x="3861" y="1523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 sz="2000" b="0"/>
                <a:t>They could only</a:t>
              </a:r>
              <a:br>
                <a:rPr lang="en-US" altLang="en-US" sz="2000" b="0"/>
              </a:br>
              <a:r>
                <a:rPr lang="en-US" altLang="en-US" sz="2000" b="0"/>
                <a:t>buy Spanish </a:t>
              </a:r>
              <a:br>
                <a:rPr lang="en-US" altLang="en-US" sz="2000" b="0"/>
              </a:br>
              <a:r>
                <a:rPr lang="en-US" altLang="en-US" sz="2000" b="0"/>
                <a:t>manufactured goods.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4863" y="2514600"/>
            <a:ext cx="3614737" cy="3319463"/>
            <a:chOff x="1307" y="1488"/>
            <a:chExt cx="2277" cy="2091"/>
          </a:xfrm>
        </p:grpSpPr>
        <p:sp>
          <p:nvSpPr>
            <p:cNvPr id="10248" name="_s1030"/>
            <p:cNvSpPr>
              <a:spLocks noChangeArrowheads="1" noTextEdit="1"/>
            </p:cNvSpPr>
            <p:nvPr/>
          </p:nvSpPr>
          <p:spPr bwMode="auto">
            <a:xfrm rot="-7200000">
              <a:off x="1307" y="1488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0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49" name="_s1032"/>
            <p:cNvSpPr>
              <a:spLocks noChangeArrowheads="1"/>
            </p:cNvSpPr>
            <p:nvPr/>
          </p:nvSpPr>
          <p:spPr bwMode="auto">
            <a:xfrm>
              <a:off x="2144" y="2832"/>
              <a:ext cx="1440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 sz="2000" b="0">
                  <a:solidFill>
                    <a:srgbClr val="0033CC"/>
                  </a:solidFill>
                </a:rPr>
                <a:t>Trade with other </a:t>
              </a:r>
              <a:br>
                <a:rPr lang="en-US" altLang="en-US" sz="2000" b="0">
                  <a:solidFill>
                    <a:srgbClr val="0033CC"/>
                  </a:solidFill>
                </a:rPr>
              </a:br>
              <a:r>
                <a:rPr lang="en-US" altLang="en-US" sz="2000" b="0">
                  <a:solidFill>
                    <a:srgbClr val="0033CC"/>
                  </a:solidFill>
                </a:rPr>
                <a:t>European nations </a:t>
              </a:r>
              <a:br>
                <a:rPr lang="en-US" altLang="en-US" sz="2000" b="0">
                  <a:solidFill>
                    <a:srgbClr val="0033CC"/>
                  </a:solidFill>
                </a:rPr>
              </a:br>
              <a:r>
                <a:rPr lang="en-US" altLang="en-US" sz="2000" b="0">
                  <a:solidFill>
                    <a:srgbClr val="0033CC"/>
                  </a:solidFill>
                </a:rPr>
                <a:t>was forbidden </a:t>
              </a:r>
              <a:br>
                <a:rPr lang="en-US" altLang="en-US" sz="2000" b="0">
                  <a:solidFill>
                    <a:srgbClr val="0033CC"/>
                  </a:solidFill>
                </a:rPr>
              </a:br>
              <a:r>
                <a:rPr lang="en-US" altLang="en-US" sz="2000" b="0">
                  <a:solidFill>
                    <a:srgbClr val="0033CC"/>
                  </a:solidFill>
                </a:rPr>
                <a:t>by law.</a:t>
              </a:r>
            </a:p>
          </p:txBody>
        </p:sp>
      </p:grpSp>
      <p:grpSp>
        <p:nvGrpSpPr>
          <p:cNvPr id="10244" name="Group 12"/>
          <p:cNvGrpSpPr>
            <a:grpSpLocks/>
          </p:cNvGrpSpPr>
          <p:nvPr/>
        </p:nvGrpSpPr>
        <p:grpSpPr bwMode="auto">
          <a:xfrm>
            <a:off x="1676400" y="2455863"/>
            <a:ext cx="4373563" cy="2954337"/>
            <a:chOff x="1056" y="1451"/>
            <a:chExt cx="2755" cy="1861"/>
          </a:xfrm>
        </p:grpSpPr>
        <p:sp>
          <p:nvSpPr>
            <p:cNvPr id="10246" name="_s1028"/>
            <p:cNvSpPr>
              <a:spLocks noChangeArrowheads="1" noTextEdit="1"/>
            </p:cNvSpPr>
            <p:nvPr/>
          </p:nvSpPr>
          <p:spPr bwMode="auto">
            <a:xfrm>
              <a:off x="1950" y="1451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gradFill rotWithShape="0">
              <a:gsLst>
                <a:gs pos="0">
                  <a:srgbClr val="C9C9FF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247" name="_s1033"/>
            <p:cNvSpPr>
              <a:spLocks noChangeArrowheads="1"/>
            </p:cNvSpPr>
            <p:nvPr/>
          </p:nvSpPr>
          <p:spPr bwMode="auto">
            <a:xfrm>
              <a:off x="1056" y="1523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 sz="2000" b="0"/>
                <a:t>Colonists could</a:t>
              </a:r>
              <a:br>
                <a:rPr lang="en-US" altLang="en-US" sz="2000" b="0"/>
              </a:br>
              <a:r>
                <a:rPr lang="en-US" altLang="en-US" sz="2000" b="0"/>
                <a:t>export raw material </a:t>
              </a:r>
              <a:br>
                <a:rPr lang="en-US" altLang="en-US" sz="2000" b="0"/>
              </a:br>
              <a:r>
                <a:rPr lang="en-US" altLang="en-US" sz="2000" b="0"/>
                <a:t>only to Spain.</a:t>
              </a:r>
            </a:p>
          </p:txBody>
        </p:sp>
      </p:grp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52400" y="1504950"/>
            <a:ext cx="8915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Spain closely controlled trade throughout its empire.</a:t>
            </a:r>
          </a:p>
        </p:txBody>
      </p:sp>
    </p:spTree>
    <p:extLst>
      <p:ext uri="{BB962C8B-B14F-4D97-AF65-F5344CB8AC3E}">
        <p14:creationId xmlns:p14="http://schemas.microsoft.com/office/powerpoint/2010/main" val="167765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/>
          <p:cNvSpPr>
            <a:spLocks noChangeArrowheads="1"/>
          </p:cNvSpPr>
          <p:nvPr/>
        </p:nvSpPr>
        <p:spPr bwMode="auto">
          <a:xfrm rot="10800000" flipH="1">
            <a:off x="457200" y="1698625"/>
            <a:ext cx="8229600" cy="2286000"/>
          </a:xfrm>
          <a:prstGeom prst="upArrowCallout">
            <a:avLst>
              <a:gd name="adj1" fmla="val 27533"/>
              <a:gd name="adj2" fmla="val 22517"/>
              <a:gd name="adj3" fmla="val 12083"/>
              <a:gd name="adj4" fmla="val 81250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28" charset="0"/>
            </a:endParaRP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558800" y="1800225"/>
            <a:ext cx="7975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Sugar cane was introduced to the West Indies and became profitable.</a:t>
            </a:r>
          </a:p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It was grown on plantations that needed a large number of workers.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33400" y="4060825"/>
            <a:ext cx="8153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 b="0"/>
              <a:t>The Spanish used an </a:t>
            </a:r>
            <a:r>
              <a:rPr lang="en-US" altLang="en-US">
                <a:solidFill>
                  <a:srgbClr val="FF0000"/>
                </a:solidFill>
              </a:rPr>
              <a:t>encomienda </a:t>
            </a:r>
            <a:r>
              <a:rPr lang="en-US" altLang="en-US" b="0"/>
              <a:t>system, in which </a:t>
            </a:r>
            <a:r>
              <a:rPr lang="en-US" altLang="en-US" b="0">
                <a:solidFill>
                  <a:srgbClr val="0033CC"/>
                </a:solidFill>
              </a:rPr>
              <a:t>labor could be demanded from Native Americans</a:t>
            </a:r>
            <a:r>
              <a:rPr lang="en-US" altLang="en-US" b="0"/>
              <a:t> </a:t>
            </a:r>
            <a:br>
              <a:rPr lang="en-US" altLang="en-US" b="0"/>
            </a:br>
            <a:r>
              <a:rPr lang="en-US" altLang="en-US" b="0"/>
              <a:t>in mines and on plantations. But the native population had fallen.</a:t>
            </a:r>
          </a:p>
        </p:txBody>
      </p:sp>
    </p:spTree>
    <p:extLst>
      <p:ext uri="{BB962C8B-B14F-4D97-AF65-F5344CB8AC3E}">
        <p14:creationId xmlns:p14="http://schemas.microsoft.com/office/powerpoint/2010/main" val="18344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0" name="Picture 11" descr="WH-Ch15_S2_NAPop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400175"/>
            <a:ext cx="5046662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93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838200" y="1658938"/>
            <a:ext cx="7467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Not everyone agreed that Spanish treatment of the Native Americans was fair.</a:t>
            </a:r>
            <a:endParaRPr lang="en-US" altLang="en-US" b="0"/>
          </a:p>
        </p:txBody>
      </p:sp>
      <p:sp>
        <p:nvSpPr>
          <p:cNvPr id="12291" name="Text Box 33"/>
          <p:cNvSpPr txBox="1">
            <a:spLocks noChangeArrowheads="1"/>
          </p:cNvSpPr>
          <p:nvPr/>
        </p:nvSpPr>
        <p:spPr bwMode="auto">
          <a:xfrm>
            <a:off x="838200" y="2743200"/>
            <a:ext cx="7848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80000"/>
              <a:buFontTx/>
              <a:buChar char="•"/>
            </a:pPr>
            <a:r>
              <a:rPr lang="en-US" altLang="en-US" b="0"/>
              <a:t>A priest named </a:t>
            </a:r>
            <a:r>
              <a:rPr lang="en-US" altLang="en-US">
                <a:solidFill>
                  <a:srgbClr val="FF0000"/>
                </a:solidFill>
              </a:rPr>
              <a:t>Bartolomé de Las Casas</a:t>
            </a:r>
            <a:r>
              <a:rPr lang="en-US" altLang="en-US" b="0"/>
              <a:t> condemned the encomienda system and pleaded with the king to end it.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80000"/>
              <a:buFontTx/>
              <a:buChar char="•"/>
            </a:pPr>
            <a:r>
              <a:rPr lang="en-US" altLang="en-US" b="0">
                <a:solidFill>
                  <a:srgbClr val="0033CC"/>
                </a:solidFill>
              </a:rPr>
              <a:t>Spain passed the New Laws of the Indies in 1542. </a:t>
            </a:r>
            <a:r>
              <a:rPr lang="en-US" altLang="en-US" b="0"/>
              <a:t>Many natives were still forced to become </a:t>
            </a:r>
            <a:r>
              <a:rPr lang="en-US" altLang="en-US">
                <a:solidFill>
                  <a:srgbClr val="FF0000"/>
                </a:solidFill>
              </a:rPr>
              <a:t>peons,</a:t>
            </a:r>
            <a:r>
              <a:rPr lang="en-US" altLang="en-US" b="0"/>
              <a:t> or workers forced to labor to pay off debts.</a:t>
            </a:r>
          </a:p>
        </p:txBody>
      </p:sp>
    </p:spTree>
    <p:extLst>
      <p:ext uri="{BB962C8B-B14F-4D97-AF65-F5344CB8AC3E}">
        <p14:creationId xmlns:p14="http://schemas.microsoft.com/office/powerpoint/2010/main" val="14726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38200" y="4187825"/>
            <a:ext cx="7543800" cy="1466850"/>
            <a:chOff x="528" y="2930"/>
            <a:chExt cx="4752" cy="924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28" y="2930"/>
              <a:ext cx="4752" cy="86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16200000" scaled="0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340" dir="2700000" algn="ctr" rotWithShape="0">
                <a:srgbClr val="B3C793">
                  <a:alpha val="46000"/>
                </a:srgb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b="0">
                <a:latin typeface="Verdana" pitchFamily="28" charset="0"/>
                <a:ea typeface="ＭＳ Ｐゴシック" pitchFamily="28" charset="-128"/>
              </a:endParaRPr>
            </a:p>
          </p:txBody>
        </p:sp>
        <p:sp>
          <p:nvSpPr>
            <p:cNvPr id="13321" name="Text Box 122"/>
            <p:cNvSpPr txBox="1">
              <a:spLocks noChangeArrowheads="1"/>
            </p:cNvSpPr>
            <p:nvPr/>
          </p:nvSpPr>
          <p:spPr bwMode="auto">
            <a:xfrm>
              <a:off x="672" y="3026"/>
              <a:ext cx="446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 b="0">
                  <a:solidFill>
                    <a:srgbClr val="0033CC"/>
                  </a:solidFill>
                </a:rPr>
                <a:t>European, African, and Native American cultures began to blend together to form a distinct culture in the Spanish colonies.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8200" y="2968625"/>
            <a:ext cx="7543800" cy="1300163"/>
            <a:chOff x="528" y="2440"/>
            <a:chExt cx="4704" cy="528"/>
          </a:xfrm>
        </p:grpSpPr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 rot="10792560" flipH="1">
              <a:off x="528" y="2440"/>
              <a:ext cx="4704" cy="528"/>
            </a:xfrm>
            <a:prstGeom prst="upArrowCallout">
              <a:avLst>
                <a:gd name="adj1" fmla="val 37204"/>
                <a:gd name="adj2" fmla="val 35183"/>
                <a:gd name="adj3" fmla="val 21440"/>
                <a:gd name="adj4" fmla="val 70639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wrap="none" anchor="ctr"/>
            <a:lstStyle/>
            <a:p>
              <a:pPr algn="ctr" eaLnBrk="0" hangingPunct="0">
                <a:defRPr/>
              </a:pPr>
              <a:endParaRPr lang="en-US" b="0">
                <a:latin typeface="Verdana" pitchFamily="28" charset="0"/>
                <a:ea typeface="ＭＳ Ｐゴシック" pitchFamily="28" charset="-128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528" y="2478"/>
              <a:ext cx="470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60000"/>
                </a:spcAft>
              </a:pPr>
              <a:r>
                <a:rPr lang="en-US" altLang="en-US" b="0"/>
                <a:t>They were forced to work as slaves in the fields, mines, and households of landowners.</a:t>
              </a:r>
            </a:p>
          </p:txBody>
        </p:sp>
      </p:grpSp>
      <p:sp>
        <p:nvSpPr>
          <p:cNvPr id="9" name="AutoShape 12"/>
          <p:cNvSpPr>
            <a:spLocks noChangeArrowheads="1"/>
          </p:cNvSpPr>
          <p:nvPr/>
        </p:nvSpPr>
        <p:spPr bwMode="auto">
          <a:xfrm rot="10792560" flipH="1">
            <a:off x="835025" y="1673225"/>
            <a:ext cx="7542213" cy="1371600"/>
          </a:xfrm>
          <a:prstGeom prst="upArrowCallout">
            <a:avLst>
              <a:gd name="adj1" fmla="val 29836"/>
              <a:gd name="adj2" fmla="val 27698"/>
              <a:gd name="adj3" fmla="val 20856"/>
              <a:gd name="adj4" fmla="val 70481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 algn="ctr" eaLnBrk="0" hangingPunct="0">
              <a:defRPr/>
            </a:pPr>
            <a:endParaRPr lang="en-US" b="0">
              <a:latin typeface="Verdana" pitchFamily="28" charset="0"/>
              <a:ea typeface="ＭＳ Ｐゴシック" pitchFamily="28" charset="-128"/>
            </a:endParaRPr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1066800" y="1758950"/>
            <a:ext cx="7010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The Spanish started bringing millions of Africans to the Americas by the 1530s.</a:t>
            </a:r>
          </a:p>
        </p:txBody>
      </p:sp>
    </p:spTree>
    <p:extLst>
      <p:ext uri="{BB962C8B-B14F-4D97-AF65-F5344CB8AC3E}">
        <p14:creationId xmlns:p14="http://schemas.microsoft.com/office/powerpoint/2010/main" val="153674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WH-Ch15_S2_MixedRaceFam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5241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31"/>
          <p:cNvSpPr txBox="1">
            <a:spLocks noChangeArrowheads="1"/>
          </p:cNvSpPr>
          <p:nvPr/>
        </p:nvSpPr>
        <p:spPr bwMode="auto">
          <a:xfrm>
            <a:off x="3581400" y="2819400"/>
            <a:ext cx="4876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en-US" altLang="en-US" b="0"/>
              <a:t>Food, religion, clothing, dance, songs, styles of building, and farming methods </a:t>
            </a:r>
            <a:r>
              <a:rPr lang="en-US" altLang="en-US" b="0">
                <a:solidFill>
                  <a:srgbClr val="0033CC"/>
                </a:solidFill>
              </a:rPr>
              <a:t>were all exchanged.</a:t>
            </a: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838200" y="1828800"/>
            <a:ext cx="7467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en-US" altLang="en-US"/>
              <a:t>Cultural blending changed people’s lives in the Americas.</a:t>
            </a:r>
          </a:p>
        </p:txBody>
      </p:sp>
    </p:spTree>
    <p:extLst>
      <p:ext uri="{BB962C8B-B14F-4D97-AF65-F5344CB8AC3E}">
        <p14:creationId xmlns:p14="http://schemas.microsoft.com/office/powerpoint/2010/main" val="269711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778</Words>
  <Application>Microsoft Office PowerPoint</Application>
  <PresentationFormat>On-screen Show (4:3)</PresentationFormat>
  <Paragraphs>87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Unit 6 part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part 3</dc:title>
  <dc:creator>shawiakm</dc:creator>
  <cp:lastModifiedBy>shawiakm</cp:lastModifiedBy>
  <cp:revision>1</cp:revision>
  <dcterms:created xsi:type="dcterms:W3CDTF">2013-11-12T22:23:06Z</dcterms:created>
  <dcterms:modified xsi:type="dcterms:W3CDTF">2013-11-12T22:28:24Z</dcterms:modified>
</cp:coreProperties>
</file>