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39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B215EB-FD30-4A24-B314-F264D74E773B}" type="datetimeFigureOut">
              <a:rPr lang="en-US" smtClean="0"/>
              <a:t>11/12/2013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796A6D-AA6C-4A1C-B721-4E840088CC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0038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r" eaLnBrk="1" hangingPunct="1"/>
            <a:fld id="{08C94A5C-E49D-47DE-A2E8-84665EE49A02}" type="slidenum">
              <a:rPr lang="en-US" altLang="en-US" sz="1200" b="0">
                <a:latin typeface="Arial" charset="0"/>
              </a:rPr>
              <a:pPr algn="r" eaLnBrk="1" hangingPunct="1"/>
              <a:t>2</a:t>
            </a:fld>
            <a:endParaRPr lang="en-US" altLang="en-US" sz="1200" b="0">
              <a:latin typeface="Arial" charset="0"/>
            </a:endParaRPr>
          </a:p>
        </p:txBody>
      </p:sp>
      <p:sp>
        <p:nvSpPr>
          <p:cNvPr id="2253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r" eaLnBrk="1" hangingPunct="1"/>
            <a:fld id="{A2C3260A-8E33-4D3B-AB86-3DDB26FA9007}" type="slidenum">
              <a:rPr lang="en-US" altLang="en-US" sz="1200" b="0">
                <a:latin typeface="Arial" charset="0"/>
              </a:rPr>
              <a:pPr algn="r" eaLnBrk="1" hangingPunct="1"/>
              <a:t>3</a:t>
            </a:fld>
            <a:endParaRPr lang="en-US" altLang="en-US" sz="1200" b="0">
              <a:latin typeface="Arial" charset="0"/>
            </a:endParaRPr>
          </a:p>
        </p:txBody>
      </p:sp>
      <p:sp>
        <p:nvSpPr>
          <p:cNvPr id="2355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7" name="Text Box 4"/>
          <p:cNvSpPr txBox="1">
            <a:spLocks noChangeArrowheads="1"/>
          </p:cNvSpPr>
          <p:nvPr/>
        </p:nvSpPr>
        <p:spPr bwMode="auto">
          <a:xfrm>
            <a:off x="1447800" y="4724400"/>
            <a:ext cx="1841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 sz="1400" b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DEB3633A-2F6E-414E-A355-3A7D7D82EC7A}" type="slidenum">
              <a:rPr lang="en-US" altLang="en-US" sz="1200" b="0" smtClean="0">
                <a:latin typeface="Arial" charset="0"/>
              </a:rPr>
              <a:pPr eaLnBrk="1" hangingPunct="1"/>
              <a:t>5</a:t>
            </a:fld>
            <a:endParaRPr lang="en-US" altLang="en-US" sz="1200" b="0" smtClean="0">
              <a:latin typeface="Arial" charset="0"/>
            </a:endParaRPr>
          </a:p>
        </p:txBody>
      </p:sp>
      <p:sp>
        <p:nvSpPr>
          <p:cNvPr id="2560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5" name="Text Box 4"/>
          <p:cNvSpPr txBox="1">
            <a:spLocks noChangeArrowheads="1"/>
          </p:cNvSpPr>
          <p:nvPr/>
        </p:nvSpPr>
        <p:spPr bwMode="auto">
          <a:xfrm>
            <a:off x="1447800" y="4724400"/>
            <a:ext cx="1841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 sz="1400" b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A30BCF40-C001-4688-855B-C7B9FE038322}" type="slidenum">
              <a:rPr lang="en-US" altLang="en-US" sz="1200" b="0" smtClean="0">
                <a:latin typeface="Arial" charset="0"/>
              </a:rPr>
              <a:pPr eaLnBrk="1" hangingPunct="1"/>
              <a:t>6</a:t>
            </a:fld>
            <a:endParaRPr lang="en-US" altLang="en-US" sz="1200" b="0" smtClean="0">
              <a:latin typeface="Arial" charset="0"/>
            </a:endParaRPr>
          </a:p>
        </p:txBody>
      </p:sp>
      <p:sp>
        <p:nvSpPr>
          <p:cNvPr id="2662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9" name="Text Box 4"/>
          <p:cNvSpPr txBox="1">
            <a:spLocks noChangeArrowheads="1"/>
          </p:cNvSpPr>
          <p:nvPr/>
        </p:nvSpPr>
        <p:spPr bwMode="auto">
          <a:xfrm>
            <a:off x="1050925" y="4659313"/>
            <a:ext cx="1841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 sz="1400" b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24DD8-C98E-4B61-9BD5-66790CFA4D0A}" type="datetimeFigureOut">
              <a:rPr lang="en-US" smtClean="0"/>
              <a:t>11/12/2013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0530F-3590-46D7-ACB5-B276AF0B9C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556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24DD8-C98E-4B61-9BD5-66790CFA4D0A}" type="datetimeFigureOut">
              <a:rPr lang="en-US" smtClean="0"/>
              <a:t>11/12/2013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0530F-3590-46D7-ACB5-B276AF0B9C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4895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24DD8-C98E-4B61-9BD5-66790CFA4D0A}" type="datetimeFigureOut">
              <a:rPr lang="en-US" smtClean="0"/>
              <a:t>11/12/2013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0530F-3590-46D7-ACB5-B276AF0B9C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082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24DD8-C98E-4B61-9BD5-66790CFA4D0A}" type="datetimeFigureOut">
              <a:rPr lang="en-US" smtClean="0"/>
              <a:t>11/12/2013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0530F-3590-46D7-ACB5-B276AF0B9C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430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24DD8-C98E-4B61-9BD5-66790CFA4D0A}" type="datetimeFigureOut">
              <a:rPr lang="en-US" smtClean="0"/>
              <a:t>11/12/2013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0530F-3590-46D7-ACB5-B276AF0B9C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235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24DD8-C98E-4B61-9BD5-66790CFA4D0A}" type="datetimeFigureOut">
              <a:rPr lang="en-US" smtClean="0"/>
              <a:t>11/12/2013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0530F-3590-46D7-ACB5-B276AF0B9C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497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24DD8-C98E-4B61-9BD5-66790CFA4D0A}" type="datetimeFigureOut">
              <a:rPr lang="en-US" smtClean="0"/>
              <a:t>11/12/2013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0530F-3590-46D7-ACB5-B276AF0B9C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4504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24DD8-C98E-4B61-9BD5-66790CFA4D0A}" type="datetimeFigureOut">
              <a:rPr lang="en-US" smtClean="0"/>
              <a:t>11/12/2013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0530F-3590-46D7-ACB5-B276AF0B9C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314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24DD8-C98E-4B61-9BD5-66790CFA4D0A}" type="datetimeFigureOut">
              <a:rPr lang="en-US" smtClean="0"/>
              <a:t>11/12/2013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0530F-3590-46D7-ACB5-B276AF0B9C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270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24DD8-C98E-4B61-9BD5-66790CFA4D0A}" type="datetimeFigureOut">
              <a:rPr lang="en-US" smtClean="0"/>
              <a:t>11/12/2013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0530F-3590-46D7-ACB5-B276AF0B9C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517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24DD8-C98E-4B61-9BD5-66790CFA4D0A}" type="datetimeFigureOut">
              <a:rPr lang="en-US" smtClean="0"/>
              <a:t>11/12/2013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0530F-3590-46D7-ACB5-B276AF0B9C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817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324DD8-C98E-4B61-9BD5-66790CFA4D0A}" type="datetimeFigureOut">
              <a:rPr lang="en-US" smtClean="0"/>
              <a:t>11/12/2013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50530F-3590-46D7-ACB5-B276AF0B9C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672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Unit 6 part 4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15-5 Effects of Global Contact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50488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083"/>
          <p:cNvSpPr>
            <a:spLocks noChangeArrowheads="1"/>
          </p:cNvSpPr>
          <p:nvPr/>
        </p:nvSpPr>
        <p:spPr bwMode="auto">
          <a:xfrm>
            <a:off x="5019675" y="2509838"/>
            <a:ext cx="3810000" cy="355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Aft>
                <a:spcPct val="60000"/>
              </a:spcAft>
            </a:pPr>
            <a:r>
              <a:rPr lang="en-US" altLang="en-US" b="0"/>
              <a:t>In the wake of explorers, traders took new </a:t>
            </a:r>
            <a:r>
              <a:rPr lang="en-US" altLang="en-US" b="0">
                <a:solidFill>
                  <a:srgbClr val="0033CC"/>
                </a:solidFill>
              </a:rPr>
              <a:t>foods such as tomatoes, peppers, and corn</a:t>
            </a:r>
            <a:r>
              <a:rPr lang="en-US" altLang="en-US" b="0"/>
              <a:t> from America back to Europe.</a:t>
            </a:r>
          </a:p>
          <a:p>
            <a:pPr eaLnBrk="1" hangingPunct="1">
              <a:spcAft>
                <a:spcPct val="60000"/>
              </a:spcAft>
            </a:pPr>
            <a:r>
              <a:rPr lang="en-US" altLang="en-US" b="0"/>
              <a:t>They also brought </a:t>
            </a:r>
            <a:r>
              <a:rPr lang="en-US" altLang="en-US" b="0">
                <a:solidFill>
                  <a:srgbClr val="0033CC"/>
                </a:solidFill>
              </a:rPr>
              <a:t>plants and animals from Europe to the Americas,</a:t>
            </a:r>
            <a:r>
              <a:rPr lang="en-US" altLang="en-US" b="0"/>
              <a:t> such </a:t>
            </a:r>
            <a:br>
              <a:rPr lang="en-US" altLang="en-US" b="0"/>
            </a:br>
            <a:r>
              <a:rPr lang="en-US" altLang="en-US" b="0"/>
              <a:t>as horses and chickens.</a:t>
            </a:r>
          </a:p>
        </p:txBody>
      </p:sp>
      <p:sp>
        <p:nvSpPr>
          <p:cNvPr id="8195" name="Text Box 1102"/>
          <p:cNvSpPr txBox="1">
            <a:spLocks noChangeArrowheads="1"/>
          </p:cNvSpPr>
          <p:nvPr/>
        </p:nvSpPr>
        <p:spPr bwMode="auto">
          <a:xfrm>
            <a:off x="666750" y="1419225"/>
            <a:ext cx="8001000" cy="974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Aft>
                <a:spcPct val="60000"/>
              </a:spcAft>
            </a:pPr>
            <a:r>
              <a:rPr lang="en-US" altLang="en-US"/>
              <a:t>The </a:t>
            </a:r>
            <a:r>
              <a:rPr lang="en-US" altLang="en-US">
                <a:solidFill>
                  <a:srgbClr val="FF0000"/>
                </a:solidFill>
              </a:rPr>
              <a:t>Columbian Exchange</a:t>
            </a:r>
            <a:r>
              <a:rPr lang="en-US" altLang="en-US"/>
              <a:t> of people, food, goods, and animals profoundly affected the world.</a:t>
            </a:r>
          </a:p>
        </p:txBody>
      </p:sp>
      <p:pic>
        <p:nvPicPr>
          <p:cNvPr id="8196" name="Picture 11" descr="WH-Ch15_S5_ColumbianExchan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624138"/>
            <a:ext cx="4191000" cy="296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797417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9"/>
          <p:cNvSpPr>
            <a:spLocks noChangeArrowheads="1"/>
          </p:cNvSpPr>
          <p:nvPr/>
        </p:nvSpPr>
        <p:spPr bwMode="auto">
          <a:xfrm>
            <a:off x="838200" y="1422400"/>
            <a:ext cx="7467600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/>
              <a:t>People’s diets changed around the world due to new types of foods crossing the globe.</a:t>
            </a:r>
          </a:p>
        </p:txBody>
      </p:sp>
      <p:sp>
        <p:nvSpPr>
          <p:cNvPr id="9225" name="AutoShape 9"/>
          <p:cNvSpPr>
            <a:spLocks noChangeArrowheads="1"/>
          </p:cNvSpPr>
          <p:nvPr/>
        </p:nvSpPr>
        <p:spPr bwMode="auto">
          <a:xfrm rot="-5400000">
            <a:off x="4208463" y="3135313"/>
            <a:ext cx="598487" cy="598487"/>
          </a:xfrm>
          <a:prstGeom prst="downArrow">
            <a:avLst>
              <a:gd name="adj1" fmla="val 49824"/>
              <a:gd name="adj2" fmla="val 54356"/>
            </a:avLst>
          </a:prstGeom>
          <a:gradFill rotWithShape="1">
            <a:gsLst>
              <a:gs pos="0">
                <a:srgbClr val="4DAEE1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rgbClr val="666699"/>
            </a:solidFill>
            <a:miter lim="800000"/>
            <a:headEnd/>
            <a:tailEnd/>
          </a:ln>
          <a:effectLst>
            <a:outerShdw dist="35921" dir="2700000" algn="ctr" rotWithShape="0">
              <a:srgbClr val="ADC793">
                <a:alpha val="50000"/>
              </a:srgb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Verdana" pitchFamily="28" charset="0"/>
            </a:endParaRPr>
          </a:p>
        </p:txBody>
      </p:sp>
      <p:pic>
        <p:nvPicPr>
          <p:cNvPr id="9220" name="Picture 12" descr="WH-Ch15_S5_WesternHemisphereFood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819400"/>
            <a:ext cx="2814638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4270375" y="2819400"/>
            <a:ext cx="4035425" cy="2743200"/>
            <a:chOff x="2690" y="1776"/>
            <a:chExt cx="2542" cy="1728"/>
          </a:xfrm>
        </p:grpSpPr>
        <p:sp>
          <p:nvSpPr>
            <p:cNvPr id="9224" name="AutoShape 8"/>
            <p:cNvSpPr>
              <a:spLocks noChangeArrowheads="1"/>
            </p:cNvSpPr>
            <p:nvPr/>
          </p:nvSpPr>
          <p:spPr bwMode="auto">
            <a:xfrm rot="5400000">
              <a:off x="2690" y="2773"/>
              <a:ext cx="377" cy="377"/>
            </a:xfrm>
            <a:prstGeom prst="downArrow">
              <a:avLst>
                <a:gd name="adj1" fmla="val 49824"/>
                <a:gd name="adj2" fmla="val 54356"/>
              </a:avLst>
            </a:prstGeom>
            <a:gradFill rotWithShape="1">
              <a:gsLst>
                <a:gs pos="0">
                  <a:srgbClr val="8DC692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rgbClr val="666699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ADC79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Verdana" pitchFamily="28" charset="0"/>
              </a:endParaRPr>
            </a:p>
          </p:txBody>
        </p:sp>
        <p:pic>
          <p:nvPicPr>
            <p:cNvPr id="9223" name="Picture 13" descr="WH-Ch15_S5_EasternHemisphereFoods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59" y="1776"/>
              <a:ext cx="1773" cy="17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4972964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9" name="AutoShape 9"/>
          <p:cNvSpPr>
            <a:spLocks noChangeArrowheads="1"/>
          </p:cNvSpPr>
          <p:nvPr/>
        </p:nvSpPr>
        <p:spPr bwMode="auto">
          <a:xfrm rot="5400000" flipH="1">
            <a:off x="1323975" y="1349375"/>
            <a:ext cx="1981200" cy="2952750"/>
          </a:xfrm>
          <a:prstGeom prst="upArrowCallout">
            <a:avLst>
              <a:gd name="adj1" fmla="val 20843"/>
              <a:gd name="adj2" fmla="val 18875"/>
              <a:gd name="adj3" fmla="val 19030"/>
              <a:gd name="adj4" fmla="val 76542"/>
            </a:avLst>
          </a:prstGeom>
          <a:gradFill rotWithShape="1">
            <a:gsLst>
              <a:gs pos="0">
                <a:srgbClr val="CDCDFF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accent2"/>
            </a:solidFill>
            <a:miter lim="800000"/>
            <a:headEnd/>
            <a:tailEnd/>
          </a:ln>
          <a:effectLst>
            <a:outerShdw dist="53882" dir="2700000" algn="ctr" rotWithShape="0">
              <a:srgbClr val="ADC793">
                <a:alpha val="46001"/>
              </a:srgb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Verdana" pitchFamily="28" charset="0"/>
            </a:endParaRPr>
          </a:p>
        </p:txBody>
      </p:sp>
      <p:sp>
        <p:nvSpPr>
          <p:cNvPr id="10243" name="Text Box 5"/>
          <p:cNvSpPr txBox="1">
            <a:spLocks noChangeArrowheads="1"/>
          </p:cNvSpPr>
          <p:nvPr/>
        </p:nvSpPr>
        <p:spPr bwMode="auto">
          <a:xfrm>
            <a:off x="952500" y="1936750"/>
            <a:ext cx="2628900" cy="199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Aft>
                <a:spcPct val="60000"/>
              </a:spcAft>
            </a:pPr>
            <a:r>
              <a:rPr lang="en-US" altLang="en-US"/>
              <a:t>The global population started to explode </a:t>
            </a:r>
            <a:br>
              <a:rPr lang="en-US" altLang="en-US"/>
            </a:br>
            <a:r>
              <a:rPr lang="en-US" altLang="en-US"/>
              <a:t>by 1700.</a:t>
            </a:r>
          </a:p>
        </p:txBody>
      </p:sp>
      <p:sp>
        <p:nvSpPr>
          <p:cNvPr id="10244" name="Text Box 6"/>
          <p:cNvSpPr txBox="1">
            <a:spLocks noChangeArrowheads="1"/>
          </p:cNvSpPr>
          <p:nvPr/>
        </p:nvSpPr>
        <p:spPr bwMode="auto">
          <a:xfrm>
            <a:off x="4191000" y="1739900"/>
            <a:ext cx="4191000" cy="287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28600" indent="-228600" eaLnBrk="0" hangingPunct="0"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Aft>
                <a:spcPct val="60000"/>
              </a:spcAft>
              <a:buClr>
                <a:schemeClr val="tx1"/>
              </a:buClr>
              <a:buSzPct val="80000"/>
              <a:buFont typeface="Verdana" pitchFamily="34" charset="0"/>
              <a:buChar char="•"/>
            </a:pPr>
            <a:r>
              <a:rPr lang="en-US" altLang="en-US" b="0"/>
              <a:t>One of the key causes was the </a:t>
            </a:r>
            <a:r>
              <a:rPr lang="en-US" altLang="en-US" b="0">
                <a:solidFill>
                  <a:srgbClr val="0033CC"/>
                </a:solidFill>
              </a:rPr>
              <a:t>spread of new food crops from the Americas.</a:t>
            </a:r>
            <a:r>
              <a:rPr lang="en-US" altLang="en-US" b="0"/>
              <a:t> </a:t>
            </a:r>
          </a:p>
          <a:p>
            <a:pPr eaLnBrk="1" hangingPunct="1">
              <a:spcAft>
                <a:spcPct val="60000"/>
              </a:spcAft>
              <a:buClr>
                <a:schemeClr val="tx1"/>
              </a:buClr>
              <a:buSzPct val="80000"/>
              <a:buFont typeface="Verdana" pitchFamily="34" charset="0"/>
              <a:buChar char="•"/>
            </a:pPr>
            <a:r>
              <a:rPr lang="en-US" altLang="en-US" b="0"/>
              <a:t>However, Native American populations declined severely due to </a:t>
            </a:r>
            <a:br>
              <a:rPr lang="en-US" altLang="en-US" b="0"/>
            </a:br>
            <a:r>
              <a:rPr lang="en-US" altLang="en-US" b="0"/>
              <a:t>European diseases.</a:t>
            </a:r>
          </a:p>
        </p:txBody>
      </p:sp>
      <p:sp>
        <p:nvSpPr>
          <p:cNvPr id="10245" name="Text Box 8"/>
          <p:cNvSpPr txBox="1">
            <a:spLocks noChangeArrowheads="1"/>
          </p:cNvSpPr>
          <p:nvPr/>
        </p:nvSpPr>
        <p:spPr bwMode="auto">
          <a:xfrm>
            <a:off x="838200" y="4797425"/>
            <a:ext cx="7467600" cy="131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spcAft>
                <a:spcPct val="60000"/>
              </a:spcAft>
            </a:pPr>
            <a:r>
              <a:rPr lang="en-US" altLang="en-US" b="0">
                <a:solidFill>
                  <a:srgbClr val="0033CC"/>
                </a:solidFill>
              </a:rPr>
              <a:t>Millions of people migrated at this time.</a:t>
            </a:r>
            <a:r>
              <a:rPr lang="en-US" altLang="en-US" b="0"/>
              <a:t> Europeans spread out in the Americas and Africans were forced to the Americas by the slave trade. </a:t>
            </a:r>
          </a:p>
        </p:txBody>
      </p:sp>
    </p:spTree>
    <p:extLst>
      <p:ext uri="{BB962C8B-B14F-4D97-AF65-F5344CB8AC3E}">
        <p14:creationId xmlns:p14="http://schemas.microsoft.com/office/powerpoint/2010/main" val="23752416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0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0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16"/>
          <p:cNvSpPr txBox="1">
            <a:spLocks noChangeArrowheads="1"/>
          </p:cNvSpPr>
          <p:nvPr/>
        </p:nvSpPr>
        <p:spPr bwMode="auto">
          <a:xfrm>
            <a:off x="838200" y="1647825"/>
            <a:ext cx="7467600" cy="974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Aft>
                <a:spcPct val="60000"/>
              </a:spcAft>
            </a:pPr>
            <a:r>
              <a:rPr lang="en-US" altLang="en-US"/>
              <a:t>A commercial revolution occurred as a result of direct links between the continents.</a:t>
            </a:r>
            <a:endParaRPr lang="en-US" altLang="en-US" b="0"/>
          </a:p>
        </p:txBody>
      </p:sp>
      <p:sp>
        <p:nvSpPr>
          <p:cNvPr id="11267" name="Text Box 33"/>
          <p:cNvSpPr txBox="1">
            <a:spLocks noChangeArrowheads="1"/>
          </p:cNvSpPr>
          <p:nvPr/>
        </p:nvSpPr>
        <p:spPr bwMode="auto">
          <a:xfrm>
            <a:off x="838200" y="2714625"/>
            <a:ext cx="7467600" cy="253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28600" indent="-228600" eaLnBrk="0" hangingPunct="0"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Aft>
                <a:spcPct val="60000"/>
              </a:spcAft>
              <a:buClr>
                <a:schemeClr val="tx1"/>
              </a:buClr>
              <a:buSzPct val="80000"/>
              <a:buFont typeface="Verdana" pitchFamily="34" charset="0"/>
              <a:buChar char="•"/>
            </a:pPr>
            <a:r>
              <a:rPr lang="en-US" altLang="en-US" b="0">
                <a:solidFill>
                  <a:srgbClr val="0033CC"/>
                </a:solidFill>
              </a:rPr>
              <a:t>Prices began to rise in Europe</a:t>
            </a:r>
            <a:r>
              <a:rPr lang="en-US" altLang="en-US" b="0"/>
              <a:t> due to the huge amount of silver and gold coming in from the Americas. This led to </a:t>
            </a:r>
            <a:r>
              <a:rPr lang="en-US" altLang="en-US">
                <a:solidFill>
                  <a:srgbClr val="FF0000"/>
                </a:solidFill>
              </a:rPr>
              <a:t>inflation.</a:t>
            </a:r>
          </a:p>
          <a:p>
            <a:pPr eaLnBrk="1" hangingPunct="1">
              <a:spcAft>
                <a:spcPct val="60000"/>
              </a:spcAft>
              <a:buClr>
                <a:schemeClr val="tx1"/>
              </a:buClr>
              <a:buSzPct val="80000"/>
              <a:buFont typeface="Verdana" pitchFamily="34" charset="0"/>
              <a:buChar char="•"/>
            </a:pPr>
            <a:r>
              <a:rPr lang="en-US" altLang="en-US" b="0"/>
              <a:t>This time period was known as the </a:t>
            </a:r>
            <a:r>
              <a:rPr lang="en-US" altLang="en-US">
                <a:solidFill>
                  <a:srgbClr val="FF0000"/>
                </a:solidFill>
              </a:rPr>
              <a:t>price revolution</a:t>
            </a:r>
            <a:r>
              <a:rPr lang="en-US" altLang="en-US" b="0"/>
              <a:t> and </a:t>
            </a:r>
            <a:r>
              <a:rPr lang="en-US" altLang="en-US" b="0">
                <a:solidFill>
                  <a:srgbClr val="0033CC"/>
                </a:solidFill>
              </a:rPr>
              <a:t>led to the growth of</a:t>
            </a:r>
            <a:r>
              <a:rPr lang="en-US" altLang="en-US" b="0"/>
              <a:t> </a:t>
            </a:r>
            <a:r>
              <a:rPr lang="en-US" altLang="en-US">
                <a:solidFill>
                  <a:srgbClr val="FF0000"/>
                </a:solidFill>
              </a:rPr>
              <a:t>capitalism,</a:t>
            </a:r>
            <a:r>
              <a:rPr lang="en-US" altLang="en-US" b="0"/>
              <a:t> in which most businesses are owned privately.</a:t>
            </a:r>
            <a:endParaRPr lang="en-US" alt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95047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838200" y="5073650"/>
            <a:ext cx="7467600" cy="1033463"/>
            <a:chOff x="288" y="3024"/>
            <a:chExt cx="5184" cy="651"/>
          </a:xfrm>
        </p:grpSpPr>
        <p:sp>
          <p:nvSpPr>
            <p:cNvPr id="4" name="Rectangle 5"/>
            <p:cNvSpPr>
              <a:spLocks noChangeArrowheads="1"/>
            </p:cNvSpPr>
            <p:nvPr/>
          </p:nvSpPr>
          <p:spPr bwMode="auto">
            <a:xfrm>
              <a:off x="288" y="3024"/>
              <a:ext cx="5184" cy="624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FED273"/>
                </a:gs>
              </a:gsLst>
              <a:lin ang="16200000" scaled="0"/>
            </a:gradFill>
            <a:ln w="9525">
              <a:solidFill>
                <a:srgbClr val="666699"/>
              </a:solidFill>
              <a:miter lim="800000"/>
              <a:headEnd/>
              <a:tailEnd/>
            </a:ln>
            <a:effectLst>
              <a:outerShdw dist="53340" dir="2700000" algn="ctr" rotWithShape="0">
                <a:srgbClr val="B3C793">
                  <a:alpha val="46000"/>
                </a:srgbClr>
              </a:outerShdw>
            </a:effectLst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b="0">
                <a:latin typeface="Verdana" pitchFamily="28" charset="0"/>
                <a:ea typeface="ＭＳ Ｐゴシック" pitchFamily="28" charset="-128"/>
              </a:endParaRPr>
            </a:p>
          </p:txBody>
        </p:sp>
        <p:sp>
          <p:nvSpPr>
            <p:cNvPr id="12297" name="Text Box 122"/>
            <p:cNvSpPr txBox="1">
              <a:spLocks noChangeArrowheads="1"/>
            </p:cNvSpPr>
            <p:nvPr/>
          </p:nvSpPr>
          <p:spPr bwMode="auto">
            <a:xfrm>
              <a:off x="288" y="3061"/>
              <a:ext cx="5184" cy="6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2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2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2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2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2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 eaLnBrk="1" hangingPunct="1">
                <a:spcAft>
                  <a:spcPct val="60000"/>
                </a:spcAft>
              </a:pPr>
              <a:r>
                <a:rPr lang="en-US" altLang="en-US"/>
                <a:t>People learned they could make money through investment, not just through labor.</a:t>
              </a:r>
            </a:p>
          </p:txBody>
        </p:sp>
      </p:grpSp>
      <p:grpSp>
        <p:nvGrpSpPr>
          <p:cNvPr id="3" name="Group 18"/>
          <p:cNvGrpSpPr>
            <a:grpSpLocks/>
          </p:cNvGrpSpPr>
          <p:nvPr/>
        </p:nvGrpSpPr>
        <p:grpSpPr bwMode="auto">
          <a:xfrm>
            <a:off x="836613" y="3321050"/>
            <a:ext cx="7469187" cy="1828800"/>
            <a:chOff x="287" y="1824"/>
            <a:chExt cx="5185" cy="1152"/>
          </a:xfrm>
        </p:grpSpPr>
        <p:sp>
          <p:nvSpPr>
            <p:cNvPr id="7" name="AutoShape 13"/>
            <p:cNvSpPr>
              <a:spLocks noChangeArrowheads="1"/>
            </p:cNvSpPr>
            <p:nvPr/>
          </p:nvSpPr>
          <p:spPr bwMode="auto">
            <a:xfrm rot="10792560" flipH="1">
              <a:off x="287" y="1824"/>
              <a:ext cx="5184" cy="1152"/>
            </a:xfrm>
            <a:prstGeom prst="upArrowCallout">
              <a:avLst>
                <a:gd name="adj1" fmla="val 18792"/>
                <a:gd name="adj2" fmla="val 17771"/>
                <a:gd name="adj3" fmla="val 21440"/>
                <a:gd name="adj4" fmla="val 70639"/>
              </a:avLst>
            </a:prstGeom>
            <a:gradFill rotWithShape="1">
              <a:gsLst>
                <a:gs pos="0">
                  <a:srgbClr val="83D7E5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rgbClr val="666699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ADC793">
                  <a:alpha val="46001"/>
                </a:srgbClr>
              </a:outerShdw>
            </a:effectLst>
          </p:spPr>
          <p:txBody>
            <a:bodyPr rot="10800000" wrap="none" anchor="ctr"/>
            <a:lstStyle/>
            <a:p>
              <a:pPr algn="ctr" eaLnBrk="0" hangingPunct="0">
                <a:defRPr/>
              </a:pPr>
              <a:endParaRPr lang="en-US" b="0">
                <a:latin typeface="Verdana" pitchFamily="28" charset="0"/>
                <a:ea typeface="ＭＳ Ｐゴシック" pitchFamily="28" charset="-128"/>
              </a:endParaRPr>
            </a:p>
          </p:txBody>
        </p:sp>
        <p:sp>
          <p:nvSpPr>
            <p:cNvPr id="12295" name="Text Box 8"/>
            <p:cNvSpPr txBox="1">
              <a:spLocks noChangeArrowheads="1"/>
            </p:cNvSpPr>
            <p:nvPr/>
          </p:nvSpPr>
          <p:spPr bwMode="auto">
            <a:xfrm>
              <a:off x="288" y="1880"/>
              <a:ext cx="5184" cy="8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2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2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2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2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2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 eaLnBrk="1" hangingPunct="1">
                <a:spcAft>
                  <a:spcPct val="60000"/>
                </a:spcAft>
              </a:pPr>
              <a:r>
                <a:rPr lang="en-US" altLang="en-US" b="0"/>
                <a:t>Capitalists adopted bookkeeping methods from the Arabs,</a:t>
              </a:r>
              <a:r>
                <a:rPr lang="en-US" altLang="en-US" b="0">
                  <a:solidFill>
                    <a:srgbClr val="0033CC"/>
                  </a:solidFill>
                </a:rPr>
                <a:t> banks increased in importance, and joint stock companies grew. </a:t>
              </a:r>
            </a:p>
          </p:txBody>
        </p:sp>
      </p:grpSp>
      <p:sp>
        <p:nvSpPr>
          <p:cNvPr id="9" name="AutoShape 12"/>
          <p:cNvSpPr>
            <a:spLocks noChangeArrowheads="1"/>
          </p:cNvSpPr>
          <p:nvPr/>
        </p:nvSpPr>
        <p:spPr bwMode="auto">
          <a:xfrm rot="10792560" flipH="1">
            <a:off x="836613" y="1595438"/>
            <a:ext cx="7467600" cy="1830387"/>
          </a:xfrm>
          <a:prstGeom prst="upArrowCallout">
            <a:avLst>
              <a:gd name="adj1" fmla="val 22137"/>
              <a:gd name="adj2" fmla="val 20550"/>
              <a:gd name="adj3" fmla="val 20856"/>
              <a:gd name="adj4" fmla="val 70481"/>
            </a:avLst>
          </a:prstGeom>
          <a:gradFill rotWithShape="1">
            <a:gsLst>
              <a:gs pos="0">
                <a:srgbClr val="CDCDFF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rgbClr val="666699"/>
            </a:solidFill>
            <a:miter lim="800000"/>
            <a:headEnd/>
            <a:tailEnd/>
          </a:ln>
          <a:effectLst>
            <a:outerShdw dist="53882" dir="2700000" algn="ctr" rotWithShape="0">
              <a:srgbClr val="ADC793">
                <a:alpha val="46001"/>
              </a:srgbClr>
            </a:outerShdw>
          </a:effectLst>
        </p:spPr>
        <p:txBody>
          <a:bodyPr rot="10800000" wrap="none" anchor="ctr"/>
          <a:lstStyle/>
          <a:p>
            <a:pPr algn="ctr" eaLnBrk="0" hangingPunct="0">
              <a:defRPr/>
            </a:pPr>
            <a:endParaRPr lang="en-US" b="0">
              <a:latin typeface="Verdana" pitchFamily="28" charset="0"/>
              <a:ea typeface="ＭＳ Ｐゴシック" pitchFamily="28" charset="-128"/>
            </a:endParaRPr>
          </a:p>
        </p:txBody>
      </p:sp>
      <p:sp>
        <p:nvSpPr>
          <p:cNvPr id="12293" name="Rectangle 29"/>
          <p:cNvSpPr>
            <a:spLocks noChangeArrowheads="1"/>
          </p:cNvSpPr>
          <p:nvPr/>
        </p:nvSpPr>
        <p:spPr bwMode="auto">
          <a:xfrm>
            <a:off x="838200" y="1681163"/>
            <a:ext cx="7467600" cy="131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spcAft>
                <a:spcPct val="60000"/>
              </a:spcAft>
            </a:pPr>
            <a:r>
              <a:rPr lang="en-US" altLang="en-US" b="0"/>
              <a:t>Trade increased and </a:t>
            </a:r>
            <a:r>
              <a:rPr lang="en-US" altLang="en-US">
                <a:solidFill>
                  <a:srgbClr val="FF0000"/>
                </a:solidFill>
              </a:rPr>
              <a:t>entrepreneurs</a:t>
            </a:r>
            <a:r>
              <a:rPr lang="en-US" altLang="en-US" b="0"/>
              <a:t> who were willing to take risks</a:t>
            </a:r>
            <a:r>
              <a:rPr lang="en-US" altLang="en-US"/>
              <a:t> </a:t>
            </a:r>
            <a:r>
              <a:rPr lang="en-US" altLang="en-US" b="0"/>
              <a:t>looked overseas for opportunities to make profits.</a:t>
            </a:r>
          </a:p>
        </p:txBody>
      </p:sp>
    </p:spTree>
    <p:extLst>
      <p:ext uri="{BB962C8B-B14F-4D97-AF65-F5344CB8AC3E}">
        <p14:creationId xmlns:p14="http://schemas.microsoft.com/office/powerpoint/2010/main" val="34515409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1031"/>
          <p:cNvSpPr txBox="1">
            <a:spLocks noChangeArrowheads="1"/>
          </p:cNvSpPr>
          <p:nvPr/>
        </p:nvSpPr>
        <p:spPr bwMode="auto">
          <a:xfrm>
            <a:off x="838200" y="1651000"/>
            <a:ext cx="7391400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Aft>
                <a:spcPct val="60000"/>
              </a:spcAft>
            </a:pPr>
            <a:r>
              <a:rPr lang="en-US" altLang="en-US"/>
              <a:t>Merchants began to bypass medieval guilds.</a:t>
            </a:r>
            <a:endParaRPr lang="en-US" altLang="en-US" b="0">
              <a:solidFill>
                <a:srgbClr val="0033CC"/>
              </a:solidFill>
            </a:endParaRPr>
          </a:p>
        </p:txBody>
      </p:sp>
      <p:sp>
        <p:nvSpPr>
          <p:cNvPr id="13315" name="Text Box 1046"/>
          <p:cNvSpPr txBox="1">
            <a:spLocks noChangeArrowheads="1"/>
          </p:cNvSpPr>
          <p:nvPr/>
        </p:nvSpPr>
        <p:spPr bwMode="auto">
          <a:xfrm>
            <a:off x="838200" y="2354263"/>
            <a:ext cx="7467600" cy="2197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28600" indent="-228600" eaLnBrk="0" hangingPunct="0"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Aft>
                <a:spcPct val="60000"/>
              </a:spcAft>
              <a:buSzPct val="80000"/>
              <a:buFontTx/>
              <a:buChar char="•"/>
            </a:pPr>
            <a:r>
              <a:rPr lang="en-US" altLang="en-US" b="0"/>
              <a:t>To do this, a merchant capitalist distributed </a:t>
            </a:r>
            <a:br>
              <a:rPr lang="en-US" altLang="en-US" b="0"/>
            </a:br>
            <a:r>
              <a:rPr lang="en-US" altLang="en-US" b="0"/>
              <a:t>raw material such as wool to peasants, who processed it into cloth. Then, the merchant sold the finished product for a profit.</a:t>
            </a:r>
          </a:p>
          <a:p>
            <a:pPr eaLnBrk="1" hangingPunct="1">
              <a:spcAft>
                <a:spcPct val="60000"/>
              </a:spcAft>
              <a:buSzPct val="80000"/>
              <a:buFontTx/>
              <a:buChar char="•"/>
            </a:pPr>
            <a:r>
              <a:rPr lang="en-US" altLang="en-US" b="0"/>
              <a:t>This was known by the term “cottage industry.”</a:t>
            </a:r>
          </a:p>
        </p:txBody>
      </p:sp>
    </p:spTree>
    <p:extLst>
      <p:ext uri="{BB962C8B-B14F-4D97-AF65-F5344CB8AC3E}">
        <p14:creationId xmlns:p14="http://schemas.microsoft.com/office/powerpoint/2010/main" val="21136683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3" name="AutoShape 7"/>
          <p:cNvSpPr>
            <a:spLocks noChangeArrowheads="1"/>
          </p:cNvSpPr>
          <p:nvPr/>
        </p:nvSpPr>
        <p:spPr bwMode="auto">
          <a:xfrm rot="5400000" flipH="1">
            <a:off x="1319213" y="1339850"/>
            <a:ext cx="2362200" cy="3324225"/>
          </a:xfrm>
          <a:prstGeom prst="upArrowCallout">
            <a:avLst>
              <a:gd name="adj1" fmla="val 20843"/>
              <a:gd name="adj2" fmla="val 18875"/>
              <a:gd name="adj3" fmla="val 20966"/>
              <a:gd name="adj4" fmla="val 78801"/>
            </a:avLst>
          </a:prstGeom>
          <a:gradFill rotWithShape="1">
            <a:gsLst>
              <a:gs pos="0">
                <a:srgbClr val="83D7E5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accent2"/>
            </a:solidFill>
            <a:miter lim="800000"/>
            <a:headEnd/>
            <a:tailEnd/>
          </a:ln>
          <a:effectLst>
            <a:outerShdw dist="53882" dir="2700000" algn="ctr" rotWithShape="0">
              <a:srgbClr val="ADC793">
                <a:alpha val="46001"/>
              </a:srgb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Verdana" pitchFamily="28" charset="0"/>
            </a:endParaRPr>
          </a:p>
        </p:txBody>
      </p:sp>
      <p:sp>
        <p:nvSpPr>
          <p:cNvPr id="14339" name="Text Box 7"/>
          <p:cNvSpPr txBox="1">
            <a:spLocks noChangeArrowheads="1"/>
          </p:cNvSpPr>
          <p:nvPr/>
        </p:nvSpPr>
        <p:spPr bwMode="auto">
          <a:xfrm>
            <a:off x="923925" y="1909763"/>
            <a:ext cx="2514600" cy="2303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Aft>
                <a:spcPct val="60000"/>
              </a:spcAft>
            </a:pPr>
            <a:r>
              <a:rPr lang="en-US" altLang="en-US"/>
              <a:t>European monarchs adopted a </a:t>
            </a:r>
            <a:br>
              <a:rPr lang="en-US" altLang="en-US"/>
            </a:br>
            <a:r>
              <a:rPr lang="en-US" altLang="en-US"/>
              <a:t>new economic policy called </a:t>
            </a:r>
            <a:r>
              <a:rPr lang="en-US" altLang="en-US">
                <a:solidFill>
                  <a:srgbClr val="FF0000"/>
                </a:solidFill>
              </a:rPr>
              <a:t>mercantilism.</a:t>
            </a:r>
          </a:p>
        </p:txBody>
      </p:sp>
      <p:sp>
        <p:nvSpPr>
          <p:cNvPr id="14338" name="Text Box 5"/>
          <p:cNvSpPr txBox="1">
            <a:spLocks noChangeArrowheads="1"/>
          </p:cNvSpPr>
          <p:nvPr/>
        </p:nvSpPr>
        <p:spPr bwMode="auto">
          <a:xfrm>
            <a:off x="4200525" y="1695450"/>
            <a:ext cx="4486275" cy="3341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28600" indent="-228600" eaLnBrk="0" hangingPunct="0"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Aft>
                <a:spcPct val="60000"/>
              </a:spcAft>
              <a:buClr>
                <a:schemeClr val="tx1"/>
              </a:buClr>
              <a:buSzPct val="80000"/>
              <a:buFont typeface="Verdana" pitchFamily="34" charset="0"/>
              <a:buChar char="•"/>
            </a:pPr>
            <a:r>
              <a:rPr lang="en-US" altLang="en-US" b="0"/>
              <a:t>The goal of this policy was to</a:t>
            </a:r>
            <a:r>
              <a:rPr lang="en-US" altLang="en-US" b="0">
                <a:solidFill>
                  <a:srgbClr val="0033CC"/>
                </a:solidFill>
              </a:rPr>
              <a:t> build the nation’s gold and silver reserves</a:t>
            </a:r>
            <a:r>
              <a:rPr lang="en-US" altLang="en-US" b="0"/>
              <a:t> by exporting more goods </a:t>
            </a:r>
            <a:br>
              <a:rPr lang="en-US" altLang="en-US" b="0"/>
            </a:br>
            <a:r>
              <a:rPr lang="en-US" altLang="en-US" b="0"/>
              <a:t>than it imported.</a:t>
            </a:r>
          </a:p>
          <a:p>
            <a:pPr eaLnBrk="1" hangingPunct="1">
              <a:spcAft>
                <a:spcPct val="60000"/>
              </a:spcAft>
              <a:buClr>
                <a:schemeClr val="tx1"/>
              </a:buClr>
              <a:buSzPct val="80000"/>
              <a:buFont typeface="Verdana" pitchFamily="34" charset="0"/>
              <a:buChar char="•"/>
            </a:pPr>
            <a:r>
              <a:rPr lang="en-US" altLang="en-US" b="0"/>
              <a:t>To do this, European nations had </a:t>
            </a:r>
            <a:r>
              <a:rPr lang="en-US" altLang="en-US" b="0">
                <a:solidFill>
                  <a:srgbClr val="0033CC"/>
                </a:solidFill>
              </a:rPr>
              <a:t>strict laws governing trade with their colonies</a:t>
            </a:r>
            <a:r>
              <a:rPr lang="en-US" altLang="en-US" b="0"/>
              <a:t> and </a:t>
            </a:r>
            <a:br>
              <a:rPr lang="en-US" altLang="en-US" b="0"/>
            </a:br>
            <a:r>
              <a:rPr lang="en-US" altLang="en-US" b="0"/>
              <a:t>imposed </a:t>
            </a:r>
            <a:r>
              <a:rPr lang="en-US" altLang="en-US">
                <a:solidFill>
                  <a:srgbClr val="FF0000"/>
                </a:solidFill>
              </a:rPr>
              <a:t>tariffs.</a:t>
            </a:r>
          </a:p>
        </p:txBody>
      </p:sp>
      <p:sp>
        <p:nvSpPr>
          <p:cNvPr id="14341" name="Text Box 9"/>
          <p:cNvSpPr txBox="1">
            <a:spLocks noChangeArrowheads="1"/>
          </p:cNvSpPr>
          <p:nvPr/>
        </p:nvSpPr>
        <p:spPr bwMode="auto">
          <a:xfrm>
            <a:off x="838200" y="5257800"/>
            <a:ext cx="769620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spcAft>
                <a:spcPct val="60000"/>
              </a:spcAft>
            </a:pPr>
            <a:r>
              <a:rPr lang="en-US" altLang="en-US" b="0"/>
              <a:t>As a result of these measures, national governments had a lot of control over their economies.</a:t>
            </a:r>
          </a:p>
        </p:txBody>
      </p:sp>
    </p:spTree>
    <p:extLst>
      <p:ext uri="{BB962C8B-B14F-4D97-AF65-F5344CB8AC3E}">
        <p14:creationId xmlns:p14="http://schemas.microsoft.com/office/powerpoint/2010/main" val="33284877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8"/>
          <p:cNvSpPr txBox="1">
            <a:spLocks noChangeArrowheads="1"/>
          </p:cNvSpPr>
          <p:nvPr/>
        </p:nvSpPr>
        <p:spPr bwMode="auto">
          <a:xfrm>
            <a:off x="838200" y="4933950"/>
            <a:ext cx="7467600" cy="1096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The price revolution helped enrich merchants and skilled workers, but hurt nobles whose wealth was tied to the land.</a:t>
            </a:r>
          </a:p>
        </p:txBody>
      </p:sp>
      <p:sp>
        <p:nvSpPr>
          <p:cNvPr id="15363" name="Text Box 12"/>
          <p:cNvSpPr txBox="1">
            <a:spLocks noChangeArrowheads="1"/>
          </p:cNvSpPr>
          <p:nvPr/>
        </p:nvSpPr>
        <p:spPr bwMode="auto">
          <a:xfrm>
            <a:off x="838200" y="1524000"/>
            <a:ext cx="2743200" cy="3106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0"/>
              <a:t>The majority of Europeans, peasants, were unaffected by these economic changes, but </a:t>
            </a:r>
            <a:r>
              <a:rPr lang="en-US" altLang="en-US" b="0">
                <a:solidFill>
                  <a:srgbClr val="0033CC"/>
                </a:solidFill>
              </a:rPr>
              <a:t>new middle-class families had a comfortable life</a:t>
            </a:r>
            <a:r>
              <a:rPr lang="en-US" altLang="en-US" b="0"/>
              <a:t>.</a:t>
            </a:r>
          </a:p>
        </p:txBody>
      </p:sp>
      <p:pic>
        <p:nvPicPr>
          <p:cNvPr id="15364" name="Picture 8" descr="ch15_images_wh_se_p049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1573213"/>
            <a:ext cx="4572000" cy="294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438222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355</Words>
  <Application>Microsoft Office PowerPoint</Application>
  <PresentationFormat>On-screen Show (4:3)</PresentationFormat>
  <Paragraphs>29</Paragraphs>
  <Slides>9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Unit 6 part 4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Marion County Public Schools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6 part 4</dc:title>
  <dc:creator>shawiakm</dc:creator>
  <cp:lastModifiedBy>shawiakm</cp:lastModifiedBy>
  <cp:revision>1</cp:revision>
  <dcterms:created xsi:type="dcterms:W3CDTF">2013-11-12T22:28:41Z</dcterms:created>
  <dcterms:modified xsi:type="dcterms:W3CDTF">2013-11-12T22:30:56Z</dcterms:modified>
</cp:coreProperties>
</file>