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923CD-3D7B-4A3A-9FDB-AF432A46DC9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1D096-1AE4-4178-B062-C188012B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7824333-1693-4B3F-A23F-FF4C0AADEB76}" type="slidenum">
              <a:rPr lang="en-US" altLang="en-US" sz="1200" b="0">
                <a:latin typeface="Arial" charset="0"/>
              </a:rPr>
              <a:pPr algn="r" eaLnBrk="1" hangingPunct="1"/>
              <a:t>2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7A72DE5-0109-436B-BCA6-E7D2AD037F5F}" type="slidenum">
              <a:rPr lang="en-US" altLang="en-US" sz="1200" b="0" smtClean="0">
                <a:latin typeface="Arial" charset="0"/>
              </a:rPr>
              <a:pPr eaLnBrk="1" hangingPunct="1"/>
              <a:t>11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A1C0973-D877-4B85-8D3F-7CA3826E8964}" type="slidenum">
              <a:rPr lang="en-US" altLang="en-US" sz="1200" b="0" smtClean="0">
                <a:latin typeface="Arial" charset="0"/>
              </a:rPr>
              <a:pPr eaLnBrk="1" hangingPunct="1"/>
              <a:t>16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8884D09-C37B-4FD8-A533-B592E9F8A53A}" type="slidenum">
              <a:rPr lang="en-US" altLang="en-US" sz="1200" b="0" smtClean="0">
                <a:latin typeface="Arial" charset="0"/>
              </a:rPr>
              <a:pPr eaLnBrk="1" hangingPunct="1"/>
              <a:t>17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C84C0B6-2030-470E-B0C8-39615995223C}" type="slidenum">
              <a:rPr lang="en-US" altLang="en-US" sz="1200" b="0" smtClean="0">
                <a:latin typeface="Arial" charset="0"/>
              </a:rPr>
              <a:pPr eaLnBrk="1" hangingPunct="1"/>
              <a:t>19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BF26B05-09AD-4B5E-99BB-D6C7EE34A55C}" type="slidenum">
              <a:rPr lang="en-US" altLang="en-US" sz="1200" b="0" smtClean="0">
                <a:latin typeface="Arial" charset="0"/>
              </a:rPr>
              <a:pPr eaLnBrk="1" hangingPunct="1"/>
              <a:t>20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E6E48E02-F915-48F3-BC7C-DDA3A8E377E3}" type="slidenum">
              <a:rPr lang="en-US" altLang="en-US" sz="1200" b="0">
                <a:latin typeface="Arial" charset="0"/>
              </a:rPr>
              <a:pPr algn="r" eaLnBrk="1" hangingPunct="1"/>
              <a:t>3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BB96C9B-99B0-4B5F-A7AD-F303B6C4D644}" type="slidenum">
              <a:rPr lang="en-US" altLang="en-US" sz="1200" b="0" smtClean="0">
                <a:latin typeface="Arial" charset="0"/>
              </a:rPr>
              <a:pPr eaLnBrk="1" hangingPunct="1"/>
              <a:t>5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51FB494-A817-4A0D-854E-29A1B21668F2}" type="slidenum">
              <a:rPr lang="en-US" altLang="en-US" sz="1200" b="0">
                <a:latin typeface="Arial" charset="0"/>
              </a:rPr>
              <a:pPr algn="r" eaLnBrk="1" hangingPunct="1"/>
              <a:t>10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9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6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9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4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D67F-BAE1-499F-B316-EBD8373F62BB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502E-6B19-474E-B67E-810A80C37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4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7</a:t>
            </a:r>
            <a:br>
              <a:rPr lang="en-US" dirty="0" smtClean="0"/>
            </a:br>
            <a:r>
              <a:rPr lang="en-US" dirty="0" smtClean="0"/>
              <a:t>Absolutism and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1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Spanish Power Grows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France Under Louis XIV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6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AutoShape 10"/>
          <p:cNvSpPr>
            <a:spLocks noChangeArrowheads="1"/>
          </p:cNvSpPr>
          <p:nvPr/>
        </p:nvSpPr>
        <p:spPr bwMode="auto">
          <a:xfrm rot="5400000" flipH="1">
            <a:off x="2514600" y="2286000"/>
            <a:ext cx="1295400" cy="2819400"/>
          </a:xfrm>
          <a:prstGeom prst="upArrowCallout">
            <a:avLst>
              <a:gd name="adj1" fmla="val 20843"/>
              <a:gd name="adj2" fmla="val 18875"/>
              <a:gd name="adj3" fmla="val 32425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0" y="3048000"/>
            <a:ext cx="2771775" cy="1295400"/>
            <a:chOff x="2880" y="1104"/>
            <a:chExt cx="2208" cy="1440"/>
          </a:xfrm>
        </p:grpSpPr>
        <p:sp>
          <p:nvSpPr>
            <p:cNvPr id="9228" name="AutoShape 12"/>
            <p:cNvSpPr>
              <a:spLocks noChangeArrowheads="1"/>
            </p:cNvSpPr>
            <p:nvPr/>
          </p:nvSpPr>
          <p:spPr bwMode="auto">
            <a:xfrm rot="16200000" flipH="1">
              <a:off x="3264" y="720"/>
              <a:ext cx="1440" cy="2208"/>
            </a:xfrm>
            <a:prstGeom prst="upArrowCallout">
              <a:avLst>
                <a:gd name="adj1" fmla="val 20843"/>
                <a:gd name="adj2" fmla="val 18875"/>
                <a:gd name="adj3" fmla="val 22844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3" name="Text Box 13"/>
            <p:cNvSpPr txBox="1">
              <a:spLocks noChangeArrowheads="1"/>
            </p:cNvSpPr>
            <p:nvPr/>
          </p:nvSpPr>
          <p:spPr bwMode="auto">
            <a:xfrm>
              <a:off x="3455" y="1152"/>
              <a:ext cx="1585" cy="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33CC"/>
                  </a:solidFill>
                </a:rPr>
                <a:t>French Protestants,</a:t>
              </a:r>
              <a:r>
                <a:rPr lang="en-US" altLang="en-US" b="0"/>
                <a:t> </a:t>
              </a:r>
              <a:r>
                <a:rPr lang="en-US" altLang="en-US">
                  <a:solidFill>
                    <a:srgbClr val="FF0000"/>
                  </a:solidFill>
                </a:rPr>
                <a:t>Huguenots</a:t>
              </a:r>
            </a:p>
          </p:txBody>
        </p:sp>
      </p:grpSp>
      <p:sp>
        <p:nvSpPr>
          <p:cNvPr id="9220" name="Rectangle 1083"/>
          <p:cNvSpPr>
            <a:spLocks noChangeArrowheads="1"/>
          </p:cNvSpPr>
          <p:nvPr/>
        </p:nvSpPr>
        <p:spPr bwMode="auto">
          <a:xfrm>
            <a:off x="838200" y="1419225"/>
            <a:ext cx="7696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France was torn apart by wars over religion </a:t>
            </a:r>
            <a:br>
              <a:rPr lang="en-US" altLang="en-US"/>
            </a:br>
            <a:r>
              <a:rPr lang="en-US" altLang="en-US"/>
              <a:t>in the late 1500s.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9221" name="Text Box 1100"/>
          <p:cNvSpPr txBox="1">
            <a:spLocks noChangeArrowheads="1"/>
          </p:cNvSpPr>
          <p:nvPr/>
        </p:nvSpPr>
        <p:spPr bwMode="auto">
          <a:xfrm>
            <a:off x="2743200" y="3409950"/>
            <a:ext cx="5349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Text Box 1101"/>
          <p:cNvSpPr txBox="1">
            <a:spLocks noChangeArrowheads="1"/>
          </p:cNvSpPr>
          <p:nvPr/>
        </p:nvSpPr>
        <p:spPr bwMode="auto">
          <a:xfrm>
            <a:off x="838200" y="2514600"/>
            <a:ext cx="746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These wars were fought between:</a:t>
            </a:r>
          </a:p>
        </p:txBody>
      </p:sp>
      <p:sp>
        <p:nvSpPr>
          <p:cNvPr id="4" name="Text Box 1104"/>
          <p:cNvSpPr txBox="1">
            <a:spLocks noChangeArrowheads="1"/>
          </p:cNvSpPr>
          <p:nvPr/>
        </p:nvSpPr>
        <p:spPr bwMode="auto">
          <a:xfrm>
            <a:off x="838200" y="4724400"/>
            <a:ext cx="746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The worst violence during this time occurred on </a:t>
            </a:r>
            <a:br>
              <a:rPr lang="en-US" altLang="en-US" b="0"/>
            </a:br>
            <a:r>
              <a:rPr lang="en-US" altLang="en-US" b="0"/>
              <a:t>a Catholic holiday in 1572, when 3000 Huguenots were killed. The incident symbolized a breakdown of order in France.</a:t>
            </a:r>
          </a:p>
        </p:txBody>
      </p:sp>
      <p:sp>
        <p:nvSpPr>
          <p:cNvPr id="9224" name="Text Box 1109"/>
          <p:cNvSpPr txBox="1">
            <a:spLocks noChangeArrowheads="1"/>
          </p:cNvSpPr>
          <p:nvPr/>
        </p:nvSpPr>
        <p:spPr bwMode="auto">
          <a:xfrm>
            <a:off x="1857375" y="3157538"/>
            <a:ext cx="2057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33CC"/>
                </a:solidFill>
              </a:rPr>
              <a:t>The Catholic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majority</a:t>
            </a:r>
          </a:p>
        </p:txBody>
      </p:sp>
    </p:spTree>
    <p:extLst>
      <p:ext uri="{BB962C8B-B14F-4D97-AF65-F5344CB8AC3E}">
        <p14:creationId xmlns:p14="http://schemas.microsoft.com/office/powerpoint/2010/main" val="164145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838200" y="1752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Henry IV,</a:t>
            </a:r>
            <a:r>
              <a:rPr lang="en-US" altLang="en-US"/>
              <a:t> a Huguenot, inherited the French throne in 1589. 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5400000" flipH="1">
            <a:off x="1638300" y="2247900"/>
            <a:ext cx="1981200" cy="3581400"/>
          </a:xfrm>
          <a:prstGeom prst="upArrowCallout">
            <a:avLst>
              <a:gd name="adj1" fmla="val 22278"/>
              <a:gd name="adj2" fmla="val 18875"/>
              <a:gd name="adj3" fmla="val 15591"/>
              <a:gd name="adj4" fmla="val 8085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949325" y="3140075"/>
            <a:ext cx="28956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He fought against the Catholics for four years and then </a:t>
            </a:r>
            <a:r>
              <a:rPr lang="en-US" altLang="en-US" b="0">
                <a:solidFill>
                  <a:srgbClr val="0033CC"/>
                </a:solidFill>
              </a:rPr>
              <a:t>converted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to Catholicism.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572000" y="3048000"/>
            <a:ext cx="41148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Nevertheless, Henry </a:t>
            </a:r>
            <a:br>
              <a:rPr lang="en-US" altLang="en-US" b="0"/>
            </a:br>
            <a:r>
              <a:rPr lang="en-US" altLang="en-US" b="0"/>
              <a:t>issued the </a:t>
            </a:r>
            <a:r>
              <a:rPr lang="en-US" altLang="en-US">
                <a:solidFill>
                  <a:srgbClr val="FF0000"/>
                </a:solidFill>
              </a:rPr>
              <a:t>Edict of Nantes</a:t>
            </a:r>
            <a:r>
              <a:rPr lang="en-US" altLang="en-US" b="0"/>
              <a:t> in 1598 </a:t>
            </a:r>
            <a:r>
              <a:rPr lang="en-US" altLang="en-US" b="0">
                <a:solidFill>
                  <a:srgbClr val="0033CC"/>
                </a:solidFill>
              </a:rPr>
              <a:t>to protect the Protestants</a:t>
            </a:r>
            <a:r>
              <a:rPr lang="en-US" altLang="en-US" b="0"/>
              <a:t> by granting </a:t>
            </a:r>
            <a:br>
              <a:rPr lang="en-US" altLang="en-US" b="0"/>
            </a:br>
            <a:r>
              <a:rPr lang="en-US" altLang="en-US" b="0"/>
              <a:t>the Huguenots religious toleration.</a:t>
            </a:r>
          </a:p>
        </p:txBody>
      </p:sp>
    </p:spTree>
    <p:extLst>
      <p:ext uri="{BB962C8B-B14F-4D97-AF65-F5344CB8AC3E}">
        <p14:creationId xmlns:p14="http://schemas.microsoft.com/office/powerpoint/2010/main" val="46424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AutoShape 9"/>
          <p:cNvSpPr>
            <a:spLocks noChangeArrowheads="1"/>
          </p:cNvSpPr>
          <p:nvPr/>
        </p:nvSpPr>
        <p:spPr bwMode="auto">
          <a:xfrm rot="5400000" flipH="1">
            <a:off x="1943100" y="2735263"/>
            <a:ext cx="1371600" cy="3581400"/>
          </a:xfrm>
          <a:prstGeom prst="upArrowCallout">
            <a:avLst>
              <a:gd name="adj1" fmla="val 22278"/>
              <a:gd name="adj2" fmla="val 18875"/>
              <a:gd name="adj3" fmla="val 22521"/>
              <a:gd name="adj4" fmla="val 8085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1267" name="Text Box 1031"/>
          <p:cNvSpPr txBox="1">
            <a:spLocks noChangeArrowheads="1"/>
          </p:cNvSpPr>
          <p:nvPr/>
        </p:nvSpPr>
        <p:spPr bwMode="auto">
          <a:xfrm>
            <a:off x="838200" y="2438400"/>
            <a:ext cx="7543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His goal was to put “a chicken in every pot.” Henry greatly increased the royal bureaucracy.</a:t>
            </a:r>
          </a:p>
        </p:txBody>
      </p:sp>
      <p:sp>
        <p:nvSpPr>
          <p:cNvPr id="2" name="Text Box 1048"/>
          <p:cNvSpPr txBox="1">
            <a:spLocks noChangeArrowheads="1"/>
          </p:cNvSpPr>
          <p:nvPr/>
        </p:nvSpPr>
        <p:spPr bwMode="auto">
          <a:xfrm>
            <a:off x="4572000" y="3825875"/>
            <a:ext cx="37338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In so doing, he laid the groundwork for </a:t>
            </a:r>
            <a:r>
              <a:rPr lang="en-US" altLang="en-US" b="0">
                <a:solidFill>
                  <a:srgbClr val="0033CC"/>
                </a:solidFill>
              </a:rPr>
              <a:t>future kings to rule without any check on their power.</a:t>
            </a:r>
          </a:p>
        </p:txBody>
      </p:sp>
      <p:sp>
        <p:nvSpPr>
          <p:cNvPr id="11269" name="Text Box 1050"/>
          <p:cNvSpPr txBox="1">
            <a:spLocks noChangeArrowheads="1"/>
          </p:cNvSpPr>
          <p:nvPr/>
        </p:nvSpPr>
        <p:spPr bwMode="auto">
          <a:xfrm>
            <a:off x="947738" y="3963988"/>
            <a:ext cx="2895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Henry IV reduced the power of nobles.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1270" name="Text Box 1057"/>
          <p:cNvSpPr txBox="1">
            <a:spLocks noChangeArrowheads="1"/>
          </p:cNvSpPr>
          <p:nvPr/>
        </p:nvSpPr>
        <p:spPr bwMode="auto">
          <a:xfrm>
            <a:off x="838200" y="1828800"/>
            <a:ext cx="746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Next, Henry worked to repair France.</a:t>
            </a:r>
          </a:p>
        </p:txBody>
      </p:sp>
    </p:spTree>
    <p:extLst>
      <p:ext uri="{BB962C8B-B14F-4D97-AF65-F5344CB8AC3E}">
        <p14:creationId xmlns:p14="http://schemas.microsoft.com/office/powerpoint/2010/main" val="381071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8200" y="5018088"/>
            <a:ext cx="7467600" cy="896937"/>
            <a:chOff x="528" y="3035"/>
            <a:chExt cx="4704" cy="565"/>
          </a:xfrm>
        </p:grpSpPr>
        <p:sp>
          <p:nvSpPr>
            <p:cNvPr id="12296" name="Rectangle 9"/>
            <p:cNvSpPr>
              <a:spLocks noChangeArrowheads="1"/>
            </p:cNvSpPr>
            <p:nvPr/>
          </p:nvSpPr>
          <p:spPr bwMode="auto">
            <a:xfrm>
              <a:off x="528" y="3035"/>
              <a:ext cx="4704" cy="565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7" name="Text Box 10"/>
            <p:cNvSpPr txBox="1">
              <a:spLocks noChangeArrowheads="1"/>
            </p:cNvSpPr>
            <p:nvPr/>
          </p:nvSpPr>
          <p:spPr bwMode="auto">
            <a:xfrm>
              <a:off x="528" y="3061"/>
              <a:ext cx="470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/>
                <a:t>He outlawed Huguenot armies and gave the nobles high posts at court to tie them to the king.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3094038"/>
            <a:ext cx="7467600" cy="1981200"/>
            <a:chOff x="528" y="2063"/>
            <a:chExt cx="4704" cy="1248"/>
          </a:xfrm>
        </p:grpSpPr>
        <p:sp>
          <p:nvSpPr>
            <p:cNvPr id="12300" name="AutoShape 12"/>
            <p:cNvSpPr>
              <a:spLocks noChangeArrowheads="1"/>
            </p:cNvSpPr>
            <p:nvPr/>
          </p:nvSpPr>
          <p:spPr bwMode="auto">
            <a:xfrm rot="10792560" flipH="1">
              <a:off x="528" y="2063"/>
              <a:ext cx="4704" cy="1248"/>
            </a:xfrm>
            <a:prstGeom prst="upArrowCallout">
              <a:avLst>
                <a:gd name="adj1" fmla="val 29805"/>
                <a:gd name="adj2" fmla="val 27100"/>
                <a:gd name="adj3" fmla="val 21162"/>
                <a:gd name="adj4" fmla="val 6592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2295" name="Text Box 1089"/>
            <p:cNvSpPr txBox="1">
              <a:spLocks noChangeArrowheads="1"/>
            </p:cNvSpPr>
            <p:nvPr/>
          </p:nvSpPr>
          <p:spPr bwMode="auto">
            <a:xfrm>
              <a:off x="584" y="2112"/>
              <a:ext cx="4648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/>
                <a:t>Louis appointed </a:t>
              </a:r>
              <a:r>
                <a:rPr lang="en-US" altLang="en-US">
                  <a:solidFill>
                    <a:srgbClr val="FF0000"/>
                  </a:solidFill>
                </a:rPr>
                <a:t>Cardinal Richelieu</a:t>
              </a:r>
              <a:r>
                <a:rPr lang="en-US" altLang="en-US" b="0"/>
                <a:t> in 1624 as chief minister. Richelieu used all of his cunning to </a:t>
              </a:r>
              <a:r>
                <a:rPr lang="en-US" altLang="en-US" b="0">
                  <a:solidFill>
                    <a:srgbClr val="0033CC"/>
                  </a:solidFill>
                </a:rPr>
                <a:t>strengthen the central government.</a:t>
              </a:r>
            </a:p>
          </p:txBody>
        </p:sp>
      </p:grpSp>
      <p:sp>
        <p:nvSpPr>
          <p:cNvPr id="12302" name="AutoShape 14"/>
          <p:cNvSpPr>
            <a:spLocks noChangeArrowheads="1"/>
          </p:cNvSpPr>
          <p:nvPr/>
        </p:nvSpPr>
        <p:spPr bwMode="auto">
          <a:xfrm rot="10792560" flipH="1">
            <a:off x="835025" y="1571625"/>
            <a:ext cx="7467600" cy="1600200"/>
          </a:xfrm>
          <a:prstGeom prst="upArrowCallout">
            <a:avLst>
              <a:gd name="adj1" fmla="val 36253"/>
              <a:gd name="adj2" fmla="val 33552"/>
              <a:gd name="adj3" fmla="val 24009"/>
              <a:gd name="adj4" fmla="val 62889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933450" y="1681163"/>
            <a:ext cx="7372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Henry IV was assassinated in 1610. </a:t>
            </a:r>
            <a:br>
              <a:rPr lang="en-US" altLang="en-US"/>
            </a:br>
            <a:r>
              <a:rPr lang="en-US" altLang="en-US"/>
              <a:t>His son, Louis XIII, became king.</a:t>
            </a:r>
          </a:p>
        </p:txBody>
      </p:sp>
    </p:spTree>
    <p:extLst>
      <p:ext uri="{BB962C8B-B14F-4D97-AF65-F5344CB8AC3E}">
        <p14:creationId xmlns:p14="http://schemas.microsoft.com/office/powerpoint/2010/main" val="49078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38200" y="1419225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Louis XIV</a:t>
            </a:r>
            <a:r>
              <a:rPr lang="en-US" altLang="en-US"/>
              <a:t> became king in 1643 and faced an uprising of nobles, merchants, and peasants.</a:t>
            </a:r>
            <a:endParaRPr lang="en-US" altLang="en-US" sz="1800" b="0">
              <a:solidFill>
                <a:srgbClr val="0033CC"/>
              </a:solidFill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 flipH="1">
            <a:off x="1104900" y="1866900"/>
            <a:ext cx="2819400" cy="4114800"/>
          </a:xfrm>
          <a:prstGeom prst="upArrowCallout">
            <a:avLst>
              <a:gd name="adj1" fmla="val 20833"/>
              <a:gd name="adj2" fmla="val 18875"/>
              <a:gd name="adj3" fmla="val 14804"/>
              <a:gd name="adj4" fmla="val 8476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0" y="2514600"/>
            <a:ext cx="4114800" cy="2819400"/>
            <a:chOff x="2880" y="1584"/>
            <a:chExt cx="2592" cy="1776"/>
          </a:xfrm>
        </p:grpSpPr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 rot="16200000" flipH="1">
              <a:off x="3288" y="1176"/>
              <a:ext cx="1776" cy="2592"/>
            </a:xfrm>
            <a:prstGeom prst="upArrowCallout">
              <a:avLst>
                <a:gd name="adj1" fmla="val 20833"/>
                <a:gd name="adj2" fmla="val 18875"/>
                <a:gd name="adj3" fmla="val 14804"/>
                <a:gd name="adj4" fmla="val 84764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3" name="Text Box 10"/>
            <p:cNvSpPr txBox="1">
              <a:spLocks noChangeArrowheads="1"/>
            </p:cNvSpPr>
            <p:nvPr/>
          </p:nvSpPr>
          <p:spPr bwMode="auto">
            <a:xfrm>
              <a:off x="3342" y="1632"/>
              <a:ext cx="2112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Louis never forgot about this experience. </a:t>
              </a:r>
              <a:r>
                <a:rPr lang="en-US" altLang="en-US" b="0">
                  <a:solidFill>
                    <a:srgbClr val="0033CC"/>
                  </a:solidFill>
                </a:rPr>
                <a:t>He decided to take complete control of government</a:t>
              </a:r>
              <a:r>
                <a:rPr lang="en-US" altLang="en-US" b="0"/>
                <a:t> and solidify his power as an absolute monarch.</a:t>
              </a:r>
            </a:p>
          </p:txBody>
        </p:sp>
      </p:grp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566738" y="2624138"/>
            <a:ext cx="3395662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This effort to take power away from the king was called the </a:t>
            </a:r>
            <a:r>
              <a:rPr lang="en-US" altLang="en-US" b="0" i="1"/>
              <a:t>Fronde.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33CC"/>
                </a:solidFill>
              </a:rPr>
              <a:t>Rioters drove the young king from his palace.</a:t>
            </a:r>
          </a:p>
        </p:txBody>
      </p:sp>
    </p:spTree>
    <p:extLst>
      <p:ext uri="{BB962C8B-B14F-4D97-AF65-F5344CB8AC3E}">
        <p14:creationId xmlns:p14="http://schemas.microsoft.com/office/powerpoint/2010/main" val="16365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239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Louis XIV took the sun as the symbol of his total power and declared “I am the state.”</a:t>
            </a:r>
            <a:endParaRPr lang="en-US" altLang="en-US" b="0"/>
          </a:p>
        </p:txBody>
      </p:sp>
      <p:sp>
        <p:nvSpPr>
          <p:cNvPr id="14339" name="Text Box 20"/>
          <p:cNvSpPr txBox="1">
            <a:spLocks noChangeArrowheads="1"/>
          </p:cNvSpPr>
          <p:nvPr/>
        </p:nvSpPr>
        <p:spPr bwMode="auto">
          <a:xfrm>
            <a:off x="838200" y="2819400"/>
            <a:ext cx="74676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 b="0"/>
              <a:t>He never called a meeting of the Estates General, the council made up of representatives of all the social classes, during his reign.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During this time, Louis appointed middle-class </a:t>
            </a:r>
            <a:r>
              <a:rPr lang="en-US" altLang="en-US">
                <a:solidFill>
                  <a:srgbClr val="FF0000"/>
                </a:solidFill>
              </a:rPr>
              <a:t>intendants</a:t>
            </a:r>
            <a:r>
              <a:rPr lang="en-US" altLang="en-US" b="0"/>
              <a:t> to carry out his policies, and </a:t>
            </a:r>
            <a:r>
              <a:rPr lang="en-US" altLang="en-US" b="0">
                <a:solidFill>
                  <a:srgbClr val="0033CC"/>
                </a:solidFill>
              </a:rPr>
              <a:t>built the French army into the strongest force in Europe.</a:t>
            </a:r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40868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57200" y="1419225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All of France’s economic policies were aimed at making the nation the wealthiest state in Europe.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457200" y="2438400"/>
            <a:ext cx="8229600" cy="327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5380" name="Group 20"/>
          <p:cNvGraphicFramePr>
            <a:graphicFrameLocks noGrp="1"/>
          </p:cNvGraphicFramePr>
          <p:nvPr/>
        </p:nvGraphicFramePr>
        <p:xfrm>
          <a:off x="685800" y="3000375"/>
          <a:ext cx="7772400" cy="2355851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396347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32" marB="45732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111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32" marB="45732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523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32" marB="45732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870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32" marB="45732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457200" y="2547938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Finance minister </a:t>
            </a:r>
            <a:r>
              <a:rPr lang="en-US" altLang="en-US">
                <a:solidFill>
                  <a:srgbClr val="FF0000"/>
                </a:solidFill>
              </a:rPr>
              <a:t>Jean-Baptiste Colbert</a:t>
            </a:r>
            <a:r>
              <a:rPr lang="en-US" altLang="en-US" b="0"/>
              <a:t> imposed </a:t>
            </a:r>
            <a:r>
              <a:rPr lang="en-US" altLang="en-US" b="0">
                <a:solidFill>
                  <a:srgbClr val="0033CC"/>
                </a:solidFill>
              </a:rPr>
              <a:t>mercantilist policies.</a:t>
            </a:r>
            <a:endParaRPr lang="en-US" alt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57200" y="48006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</a:pPr>
            <a:r>
              <a:rPr lang="en-US" altLang="en-US" b="0">
                <a:solidFill>
                  <a:srgbClr val="0033CC"/>
                </a:solidFill>
              </a:rPr>
              <a:t>He fostered overseas colonies</a:t>
            </a:r>
            <a:r>
              <a:rPr lang="en-US" altLang="en-US" b="0"/>
              <a:t> and carefully regulated trade with these colonies.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57200" y="3500438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</a:pPr>
            <a:r>
              <a:rPr lang="en-US" altLang="en-US" b="0"/>
              <a:t>He had </a:t>
            </a:r>
            <a:r>
              <a:rPr lang="en-US" altLang="en-US" b="0">
                <a:solidFill>
                  <a:srgbClr val="0033CC"/>
                </a:solidFill>
              </a:rPr>
              <a:t>new lands cleared</a:t>
            </a:r>
            <a:r>
              <a:rPr lang="en-US" altLang="en-US" b="0"/>
              <a:t> for farming.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57200" y="41148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</a:pPr>
            <a:r>
              <a:rPr lang="en-US" altLang="en-US" b="0">
                <a:solidFill>
                  <a:srgbClr val="0033CC"/>
                </a:solidFill>
              </a:rPr>
              <a:t>He put high tariffs on imported goods.</a:t>
            </a:r>
          </a:p>
        </p:txBody>
      </p:sp>
    </p:spTree>
    <p:extLst>
      <p:ext uri="{BB962C8B-B14F-4D97-AF65-F5344CB8AC3E}">
        <p14:creationId xmlns:p14="http://schemas.microsoft.com/office/powerpoint/2010/main" val="37033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  <p:bldP spid="153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8200" y="4191000"/>
            <a:ext cx="7467600" cy="1752600"/>
            <a:chOff x="528" y="3035"/>
            <a:chExt cx="4704" cy="565"/>
          </a:xfrm>
        </p:grpSpPr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528" y="3035"/>
              <a:ext cx="4704" cy="565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2" name="Text Box 10"/>
            <p:cNvSpPr txBox="1">
              <a:spLocks noChangeArrowheads="1"/>
            </p:cNvSpPr>
            <p:nvPr/>
          </p:nvSpPr>
          <p:spPr bwMode="auto">
            <a:xfrm>
              <a:off x="528" y="3061"/>
              <a:ext cx="470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33CC"/>
                  </a:solidFill>
                </a:rPr>
                <a:t>There, the king insisted on ceremonies</a:t>
              </a:r>
              <a:r>
                <a:rPr lang="en-US" altLang="en-US" b="0"/>
                <a:t> such </a:t>
              </a:r>
              <a:br>
                <a:rPr lang="en-US" altLang="en-US" b="0"/>
              </a:br>
              <a:r>
                <a:rPr lang="en-US" altLang="en-US" b="0"/>
                <a:t>as the </a:t>
              </a:r>
              <a:r>
                <a:rPr lang="en-US" altLang="en-US" i="1">
                  <a:solidFill>
                    <a:srgbClr val="FF0000"/>
                  </a:solidFill>
                </a:rPr>
                <a:t>levée.</a:t>
              </a:r>
              <a:r>
                <a:rPr lang="en-US" altLang="en-US" b="0"/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b="0"/>
                <a:t>He also let many nobles live at Versailles tax-free to </a:t>
              </a:r>
              <a:r>
                <a:rPr lang="en-US" altLang="en-US" b="0">
                  <a:solidFill>
                    <a:srgbClr val="0033CC"/>
                  </a:solidFill>
                </a:rPr>
                <a:t>prevent them from threatening his power.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2894013"/>
            <a:ext cx="7467600" cy="1401762"/>
            <a:chOff x="528" y="2063"/>
            <a:chExt cx="4704" cy="1248"/>
          </a:xfrm>
        </p:grpSpPr>
        <p:sp>
          <p:nvSpPr>
            <p:cNvPr id="12300" name="AutoShape 12"/>
            <p:cNvSpPr>
              <a:spLocks noChangeArrowheads="1"/>
            </p:cNvSpPr>
            <p:nvPr/>
          </p:nvSpPr>
          <p:spPr bwMode="auto">
            <a:xfrm rot="10792560" flipH="1">
              <a:off x="528" y="2063"/>
              <a:ext cx="4704" cy="1248"/>
            </a:xfrm>
            <a:prstGeom prst="upArrowCallout">
              <a:avLst>
                <a:gd name="adj1" fmla="val 29805"/>
                <a:gd name="adj2" fmla="val 27100"/>
                <a:gd name="adj3" fmla="val 21162"/>
                <a:gd name="adj4" fmla="val 6592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6395" name="Text Box 1089"/>
            <p:cNvSpPr txBox="1">
              <a:spLocks noChangeArrowheads="1"/>
            </p:cNvSpPr>
            <p:nvPr/>
          </p:nvSpPr>
          <p:spPr bwMode="auto">
            <a:xfrm>
              <a:off x="584" y="2112"/>
              <a:ext cx="4648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/>
                <a:t>An example was Louis’s decision to build the immense palace of</a:t>
              </a:r>
              <a:r>
                <a:rPr lang="en-US" altLang="en-US" b="0">
                  <a:solidFill>
                    <a:srgbClr val="0033CC"/>
                  </a:solidFill>
                </a:rPr>
                <a:t> </a:t>
              </a:r>
              <a:r>
                <a:rPr lang="en-US" altLang="en-US">
                  <a:solidFill>
                    <a:srgbClr val="FF0000"/>
                  </a:solidFill>
                </a:rPr>
                <a:t>Versailles.</a:t>
              </a:r>
            </a:p>
          </p:txBody>
        </p:sp>
      </p:grpSp>
      <p:sp>
        <p:nvSpPr>
          <p:cNvPr id="12302" name="AutoShape 14"/>
          <p:cNvSpPr>
            <a:spLocks noChangeArrowheads="1"/>
          </p:cNvSpPr>
          <p:nvPr/>
        </p:nvSpPr>
        <p:spPr bwMode="auto">
          <a:xfrm rot="10792560" flipH="1">
            <a:off x="835025" y="1371600"/>
            <a:ext cx="7467600" cy="1600200"/>
          </a:xfrm>
          <a:prstGeom prst="upArrowCallout">
            <a:avLst>
              <a:gd name="adj1" fmla="val 36253"/>
              <a:gd name="adj2" fmla="val 33552"/>
              <a:gd name="adj3" fmla="val 24009"/>
              <a:gd name="adj4" fmla="val 62889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6397" name="Text Box 7"/>
          <p:cNvSpPr txBox="1">
            <a:spLocks noChangeArrowheads="1"/>
          </p:cNvSpPr>
          <p:nvPr/>
        </p:nvSpPr>
        <p:spPr bwMode="auto">
          <a:xfrm>
            <a:off x="933450" y="1481138"/>
            <a:ext cx="7372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Even Colbert’s efforts could not produce enough income to support Louis’s spending.</a:t>
            </a:r>
          </a:p>
        </p:txBody>
      </p:sp>
    </p:spTree>
    <p:extLst>
      <p:ext uri="{BB962C8B-B14F-4D97-AF65-F5344CB8AC3E}">
        <p14:creationId xmlns:p14="http://schemas.microsoft.com/office/powerpoint/2010/main" val="68303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57200" y="1419225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Versailles was designed to be a symbol of royal wealth and power.</a:t>
            </a:r>
          </a:p>
        </p:txBody>
      </p:sp>
      <p:pic>
        <p:nvPicPr>
          <p:cNvPr id="17411" name="Picture 4" descr="WH-Ch16_S2_Versail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1888"/>
            <a:ext cx="82296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56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Louis XIV ruled France for 72 years.</a:t>
            </a:r>
            <a:endParaRPr lang="en-US" altLang="en-US" b="0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838200" y="2438400"/>
            <a:ext cx="7391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His court supported a “splendid century” of the arts in which </a:t>
            </a:r>
            <a:r>
              <a:rPr lang="en-US" altLang="en-US" b="0">
                <a:solidFill>
                  <a:srgbClr val="0033CC"/>
                </a:solidFill>
              </a:rPr>
              <a:t>drama, painting, and ballet flourished.</a:t>
            </a:r>
            <a:r>
              <a:rPr lang="en-US" altLang="en-US" b="0"/>
              <a:t> 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Louis sponsored the French Academies, which set standards for the arts and sciences.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838200" y="48768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At the end of his reign, France was the strongest state in Europe.</a:t>
            </a:r>
          </a:p>
        </p:txBody>
      </p:sp>
    </p:spTree>
    <p:extLst>
      <p:ext uri="{BB962C8B-B14F-4D97-AF65-F5344CB8AC3E}">
        <p14:creationId xmlns:p14="http://schemas.microsoft.com/office/powerpoint/2010/main" val="361236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83"/>
          <p:cNvSpPr>
            <a:spLocks noChangeArrowheads="1"/>
          </p:cNvSpPr>
          <p:nvPr/>
        </p:nvSpPr>
        <p:spPr bwMode="auto">
          <a:xfrm>
            <a:off x="838200" y="1752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/>
              <a:t>Charles I became king of Spain in 1516 and heir to the </a:t>
            </a:r>
            <a:r>
              <a:rPr lang="en-US" altLang="en-US">
                <a:solidFill>
                  <a:srgbClr val="FF0000"/>
                </a:solidFill>
              </a:rPr>
              <a:t>Hapsburg empire</a:t>
            </a:r>
            <a:r>
              <a:rPr lang="en-US" altLang="en-US"/>
              <a:t> in 1519.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8195" name="Text Box 1100"/>
          <p:cNvSpPr txBox="1">
            <a:spLocks noChangeArrowheads="1"/>
          </p:cNvSpPr>
          <p:nvPr/>
        </p:nvSpPr>
        <p:spPr bwMode="auto">
          <a:xfrm>
            <a:off x="2743200" y="3409950"/>
            <a:ext cx="5349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Text Box 1101"/>
          <p:cNvSpPr txBox="1">
            <a:spLocks noChangeArrowheads="1"/>
          </p:cNvSpPr>
          <p:nvPr/>
        </p:nvSpPr>
        <p:spPr bwMode="auto">
          <a:xfrm>
            <a:off x="838200" y="2743200"/>
            <a:ext cx="7467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He took the name </a:t>
            </a:r>
            <a:r>
              <a:rPr lang="en-US" altLang="en-US">
                <a:solidFill>
                  <a:srgbClr val="FF0000"/>
                </a:solidFill>
              </a:rPr>
              <a:t>Charles V</a:t>
            </a:r>
            <a:r>
              <a:rPr lang="en-US" altLang="en-US" b="0"/>
              <a:t> and began the difficult task of ruling two empires.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Charles, a devout Catholic, engaged in constant war to </a:t>
            </a:r>
            <a:r>
              <a:rPr lang="en-US" altLang="en-US" b="0">
                <a:solidFill>
                  <a:srgbClr val="0033CC"/>
                </a:solidFill>
              </a:rPr>
              <a:t>suppress Protestantism</a:t>
            </a:r>
            <a:r>
              <a:rPr lang="en-US" altLang="en-US" b="0"/>
              <a:t> in Germany and </a:t>
            </a:r>
            <a:r>
              <a:rPr lang="en-US" altLang="en-US" b="0">
                <a:solidFill>
                  <a:srgbClr val="0033CC"/>
                </a:solidFill>
              </a:rPr>
              <a:t>push back the Muslim Ottomans</a:t>
            </a:r>
            <a:r>
              <a:rPr lang="en-US" altLang="en-US" b="0"/>
              <a:t> advancing into Europe from Turkey.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 b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2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457200" y="1752600"/>
            <a:ext cx="8229600" cy="381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9472" name="Group 16"/>
          <p:cNvGraphicFramePr>
            <a:graphicFrameLocks noGrp="1"/>
          </p:cNvGraphicFramePr>
          <p:nvPr/>
        </p:nvGraphicFramePr>
        <p:xfrm>
          <a:off x="538163" y="1600200"/>
          <a:ext cx="8029575" cy="4144964"/>
        </p:xfrm>
        <a:graphic>
          <a:graphicData uri="http://schemas.openxmlformats.org/drawingml/2006/table">
            <a:tbl>
              <a:tblPr/>
              <a:tblGrid>
                <a:gridCol w="8029575"/>
              </a:tblGrid>
              <a:tr h="1096963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693738" marR="0" lvl="1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7" name="Text Box 4"/>
          <p:cNvSpPr txBox="1">
            <a:spLocks noChangeArrowheads="1"/>
          </p:cNvSpPr>
          <p:nvPr/>
        </p:nvSpPr>
        <p:spPr bwMode="auto">
          <a:xfrm>
            <a:off x="457200" y="183832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Despite these triumphs, Louis made some decisions that led to the decline of France.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7200" y="2700338"/>
            <a:ext cx="8229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</a:pPr>
            <a:r>
              <a:rPr lang="en-US" altLang="en-US" b="0"/>
              <a:t>He </a:t>
            </a:r>
            <a:r>
              <a:rPr lang="en-US" altLang="en-US" b="0">
                <a:solidFill>
                  <a:srgbClr val="0033CC"/>
                </a:solidFill>
              </a:rPr>
              <a:t>fought costly wars to expand French borders,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but was checked by rival rulers hoping to maintain </a:t>
            </a:r>
            <a:br>
              <a:rPr lang="en-US" altLang="en-US" b="0"/>
            </a:br>
            <a:r>
              <a:rPr lang="en-US" altLang="en-US" b="0"/>
              <a:t>the </a:t>
            </a:r>
            <a:r>
              <a:rPr lang="en-US" altLang="en-US">
                <a:solidFill>
                  <a:srgbClr val="FF0000"/>
                </a:solidFill>
              </a:rPr>
              <a:t>balance of power.</a:t>
            </a:r>
            <a:endParaRPr lang="en-US" altLang="en-US"/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57200" y="381952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</a:pPr>
            <a:r>
              <a:rPr lang="en-US" altLang="en-US" b="0"/>
              <a:t>He </a:t>
            </a:r>
            <a:r>
              <a:rPr lang="en-US" altLang="en-US" b="0">
                <a:solidFill>
                  <a:srgbClr val="0033CC"/>
                </a:solidFill>
              </a:rPr>
              <a:t>tried to unite France and Spain, </a:t>
            </a:r>
            <a:r>
              <a:rPr lang="en-US" altLang="en-US" b="0"/>
              <a:t>but was unsuccessful.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57200" y="4681538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algn="ctr">
              <a:spcBef>
                <a:spcPct val="20000"/>
              </a:spcBef>
              <a:buSzPct val="80000"/>
            </a:pPr>
            <a:r>
              <a:rPr lang="en-US" altLang="en-US" b="0"/>
              <a:t>He </a:t>
            </a:r>
            <a:r>
              <a:rPr lang="en-US" altLang="en-US" b="0">
                <a:solidFill>
                  <a:srgbClr val="0033CC"/>
                </a:solidFill>
              </a:rPr>
              <a:t>revoked the Edict of Nantes,</a:t>
            </a:r>
            <a:r>
              <a:rPr lang="en-US" altLang="en-US" b="0"/>
              <a:t> and 100,000 hard-working and prosperous Huguenots left France.</a:t>
            </a:r>
          </a:p>
        </p:txBody>
      </p:sp>
    </p:spTree>
    <p:extLst>
      <p:ext uri="{BB962C8B-B14F-4D97-AF65-F5344CB8AC3E}">
        <p14:creationId xmlns:p14="http://schemas.microsoft.com/office/powerpoint/2010/main" val="115800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2" grpId="0"/>
      <p:bldP spid="194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38200" y="4818063"/>
            <a:ext cx="7467600" cy="1214437"/>
            <a:chOff x="4128" y="1104"/>
            <a:chExt cx="1344" cy="1872"/>
          </a:xfrm>
        </p:grpSpPr>
        <p:sp>
          <p:nvSpPr>
            <p:cNvPr id="9224" name="Rectangle 13"/>
            <p:cNvSpPr>
              <a:spLocks noChangeArrowheads="1"/>
            </p:cNvSpPr>
            <p:nvPr/>
          </p:nvSpPr>
          <p:spPr bwMode="auto">
            <a:xfrm>
              <a:off x="4128" y="1104"/>
              <a:ext cx="1344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5" name="Text Box 14"/>
            <p:cNvSpPr txBox="1">
              <a:spLocks noChangeArrowheads="1"/>
            </p:cNvSpPr>
            <p:nvPr/>
          </p:nvSpPr>
          <p:spPr bwMode="auto">
            <a:xfrm>
              <a:off x="4176" y="1146"/>
              <a:ext cx="1248" cy="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Charles gave Spain, the Netherlands, and Spain’s overseas empire </a:t>
              </a:r>
              <a:r>
                <a:rPr lang="en-US" altLang="en-US" b="0">
                  <a:solidFill>
                    <a:srgbClr val="0033CC"/>
                  </a:solidFill>
                </a:rPr>
                <a:t>to his son Philip, who became known as </a:t>
              </a:r>
              <a:r>
                <a:rPr lang="en-US" altLang="en-US">
                  <a:solidFill>
                    <a:srgbClr val="FF0000"/>
                  </a:solidFill>
                </a:rPr>
                <a:t>Philip II.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38200" y="3276600"/>
            <a:ext cx="7467600" cy="1600200"/>
            <a:chOff x="528" y="2064"/>
            <a:chExt cx="4704" cy="1008"/>
          </a:xfrm>
        </p:grpSpPr>
        <p:sp>
          <p:nvSpPr>
            <p:cNvPr id="9234" name="AutoShape 18"/>
            <p:cNvSpPr>
              <a:spLocks noChangeArrowheads="1"/>
            </p:cNvSpPr>
            <p:nvPr/>
          </p:nvSpPr>
          <p:spPr bwMode="auto">
            <a:xfrm rot="10792560" flipH="1">
              <a:off x="528" y="2064"/>
              <a:ext cx="4704" cy="1008"/>
            </a:xfrm>
            <a:prstGeom prst="upArrowCallout">
              <a:avLst>
                <a:gd name="adj1" fmla="val 36253"/>
                <a:gd name="adj2" fmla="val 33552"/>
                <a:gd name="adj3" fmla="val 24009"/>
                <a:gd name="adj4" fmla="val 6288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9223" name="Text Box 1089"/>
            <p:cNvSpPr txBox="1">
              <a:spLocks noChangeArrowheads="1"/>
            </p:cNvSpPr>
            <p:nvPr/>
          </p:nvSpPr>
          <p:spPr bwMode="auto">
            <a:xfrm>
              <a:off x="584" y="2112"/>
              <a:ext cx="46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He gave up his crown, </a:t>
              </a:r>
              <a:r>
                <a:rPr lang="en-US" altLang="en-US" b="0">
                  <a:solidFill>
                    <a:srgbClr val="0033CC"/>
                  </a:solidFill>
                </a:rPr>
                <a:t>divided his sizable empire,</a:t>
              </a:r>
              <a:r>
                <a:rPr lang="en-US" altLang="en-US" b="0"/>
                <a:t> and entered a monastery in 1556.</a:t>
              </a:r>
              <a:endParaRPr lang="en-US" altLang="en-US"/>
            </a:p>
          </p:txBody>
        </p:sp>
      </p:grpSp>
      <p:sp>
        <p:nvSpPr>
          <p:cNvPr id="9231" name="AutoShape 15"/>
          <p:cNvSpPr>
            <a:spLocks noChangeArrowheads="1"/>
          </p:cNvSpPr>
          <p:nvPr/>
        </p:nvSpPr>
        <p:spPr bwMode="auto">
          <a:xfrm rot="10792560" flipH="1">
            <a:off x="835025" y="1752600"/>
            <a:ext cx="7467600" cy="1600200"/>
          </a:xfrm>
          <a:prstGeom prst="upArrowCallout">
            <a:avLst>
              <a:gd name="adj1" fmla="val 36253"/>
              <a:gd name="adj2" fmla="val 33552"/>
              <a:gd name="adj3" fmla="val 24009"/>
              <a:gd name="adj4" fmla="val 62889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9221" name="Text Box 1089"/>
          <p:cNvSpPr txBox="1">
            <a:spLocks noChangeArrowheads="1"/>
          </p:cNvSpPr>
          <p:nvPr/>
        </p:nvSpPr>
        <p:spPr bwMode="auto">
          <a:xfrm>
            <a:off x="927100" y="1847850"/>
            <a:ext cx="737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The task of ruling two scattered empires proved impossible for Charles V.</a:t>
            </a:r>
          </a:p>
        </p:txBody>
      </p:sp>
    </p:spTree>
    <p:extLst>
      <p:ext uri="{BB962C8B-B14F-4D97-AF65-F5344CB8AC3E}">
        <p14:creationId xmlns:p14="http://schemas.microsoft.com/office/powerpoint/2010/main" val="117294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384800" y="1320800"/>
            <a:ext cx="33020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FF0000"/>
                </a:solidFill>
              </a:rPr>
              <a:t>Philip II</a:t>
            </a:r>
            <a:r>
              <a:rPr lang="en-US" altLang="en-US"/>
              <a:t> expanded Spanish influence and power during his 42-year reign.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b="0"/>
              <a:t>One of his main </a:t>
            </a:r>
            <a:br>
              <a:rPr lang="en-US" altLang="en-US" b="0"/>
            </a:br>
            <a:r>
              <a:rPr lang="en-US" altLang="en-US" b="0"/>
              <a:t>goals was to </a:t>
            </a:r>
            <a:br>
              <a:rPr lang="en-US" altLang="en-US" b="0"/>
            </a:br>
            <a:r>
              <a:rPr lang="en-US" altLang="en-US" b="0">
                <a:solidFill>
                  <a:srgbClr val="0033CC"/>
                </a:solidFill>
              </a:rPr>
              <a:t>advance Spanish Catholic power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in Europe.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b="0"/>
              <a:t>He fought many </a:t>
            </a:r>
            <a:br>
              <a:rPr lang="en-US" altLang="en-US" b="0"/>
            </a:br>
            <a:r>
              <a:rPr lang="en-US" altLang="en-US" b="0"/>
              <a:t>wars to this end.</a:t>
            </a:r>
            <a:endParaRPr lang="en-US" altLang="en-US"/>
          </a:p>
          <a:p>
            <a:pPr eaLnBrk="1" hangingPunct="1">
              <a:spcAft>
                <a:spcPct val="60000"/>
              </a:spcAft>
            </a:pPr>
            <a:endParaRPr lang="en-US" altLang="en-US" b="0"/>
          </a:p>
        </p:txBody>
      </p:sp>
      <p:pic>
        <p:nvPicPr>
          <p:cNvPr id="10243" name="Picture 6" descr="WH-Ch16_S1_Hapsburg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7244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56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3352800" y="2362200"/>
            <a:ext cx="53340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He reigned as </a:t>
            </a:r>
            <a:r>
              <a:rPr lang="en-US" altLang="en-US">
                <a:solidFill>
                  <a:srgbClr val="FF0000"/>
                </a:solidFill>
              </a:rPr>
              <a:t>absolute monarch,</a:t>
            </a:r>
            <a:r>
              <a:rPr lang="en-US" altLang="en-US" b="0"/>
              <a:t> which meant </a:t>
            </a:r>
            <a:r>
              <a:rPr lang="en-US" altLang="en-US" b="0">
                <a:solidFill>
                  <a:srgbClr val="0033CC"/>
                </a:solidFill>
              </a:rPr>
              <a:t>he had complete authority.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0"/>
              <a:t>Philip asserted that he ruled by </a:t>
            </a:r>
            <a:r>
              <a:rPr lang="en-US" altLang="en-US">
                <a:solidFill>
                  <a:srgbClr val="FF0000"/>
                </a:solidFill>
              </a:rPr>
              <a:t>divine right.</a:t>
            </a:r>
            <a:r>
              <a:rPr lang="en-US" altLang="en-US" b="0"/>
              <a:t> He believed his right to rule came from God.</a:t>
            </a:r>
          </a:p>
          <a:p>
            <a:pPr eaLnBrk="1" hangingPunct="1"/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838200" y="1422400"/>
            <a:ext cx="74676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Philip made every part of the government answer to him.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1268" name="Picture 11" descr="WH-Ch16_S1_Phillip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4100"/>
            <a:ext cx="232251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3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AutoShape 7"/>
          <p:cNvSpPr>
            <a:spLocks noChangeArrowheads="1"/>
          </p:cNvSpPr>
          <p:nvPr/>
        </p:nvSpPr>
        <p:spPr bwMode="auto">
          <a:xfrm rot="5400000" flipH="1">
            <a:off x="2247900" y="3009900"/>
            <a:ext cx="1676400" cy="3276600"/>
          </a:xfrm>
          <a:prstGeom prst="upArrowCallout">
            <a:avLst>
              <a:gd name="adj1" fmla="val 20843"/>
              <a:gd name="adj2" fmla="val 18875"/>
              <a:gd name="adj3" fmla="val 24957"/>
              <a:gd name="adj4" fmla="val 8125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2291" name="Text Box 1031"/>
          <p:cNvSpPr txBox="1">
            <a:spLocks noChangeArrowheads="1"/>
          </p:cNvSpPr>
          <p:nvPr/>
        </p:nvSpPr>
        <p:spPr bwMode="auto">
          <a:xfrm>
            <a:off x="838200" y="1428750"/>
            <a:ext cx="7467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Philip fought wars in the Mediterranean </a:t>
            </a:r>
            <a:br>
              <a:rPr lang="en-US" altLang="en-US"/>
            </a:br>
            <a:r>
              <a:rPr lang="en-US" altLang="en-US"/>
              <a:t>and the Netherlands.</a:t>
            </a:r>
          </a:p>
          <a:p>
            <a:pPr algn="ctr" eaLnBrk="1" hangingPunct="1">
              <a:spcAft>
                <a:spcPct val="60000"/>
              </a:spcAft>
            </a:pPr>
            <a:r>
              <a:rPr lang="en-US" altLang="en-US" b="0"/>
              <a:t>His </a:t>
            </a:r>
            <a:r>
              <a:rPr lang="en-US" altLang="en-US" b="0">
                <a:solidFill>
                  <a:srgbClr val="0033CC"/>
                </a:solidFill>
              </a:rPr>
              <a:t>goal was to keep the Ottomans at bay.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In 1571, Spain defeated an Ottoman fleet off </a:t>
            </a:r>
            <a:br>
              <a:rPr lang="en-US" altLang="en-US" b="0"/>
            </a:br>
            <a:r>
              <a:rPr lang="en-US" altLang="en-US" b="0"/>
              <a:t>the coast of Greece.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2" name="Text Box 1048"/>
          <p:cNvSpPr txBox="1">
            <a:spLocks noChangeArrowheads="1"/>
          </p:cNvSpPr>
          <p:nvPr/>
        </p:nvSpPr>
        <p:spPr bwMode="auto">
          <a:xfrm>
            <a:off x="4902200" y="3949700"/>
            <a:ext cx="2946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33CC"/>
                </a:solidFill>
              </a:rPr>
              <a:t>Protestants there opposed Philip’s efforts to crush their faith.</a:t>
            </a:r>
            <a:r>
              <a:rPr lang="en-US" altLang="en-US" b="0"/>
              <a:t> 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2293" name="Text Box 1050"/>
          <p:cNvSpPr txBox="1">
            <a:spLocks noChangeArrowheads="1"/>
          </p:cNvSpPr>
          <p:nvPr/>
        </p:nvSpPr>
        <p:spPr bwMode="auto">
          <a:xfrm>
            <a:off x="1549400" y="3911600"/>
            <a:ext cx="279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Philip also </a:t>
            </a:r>
            <a:br>
              <a:rPr lang="en-US" altLang="en-US" b="0"/>
            </a:br>
            <a:r>
              <a:rPr lang="en-US" altLang="en-US" b="0"/>
              <a:t>battled rebels in the Netherlands for many years.</a:t>
            </a:r>
          </a:p>
        </p:txBody>
      </p:sp>
    </p:spTree>
    <p:extLst>
      <p:ext uri="{BB962C8B-B14F-4D97-AF65-F5344CB8AC3E}">
        <p14:creationId xmlns:p14="http://schemas.microsoft.com/office/powerpoint/2010/main" val="57629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838200" y="5105400"/>
            <a:ext cx="746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33CC"/>
                </a:solidFill>
              </a:rPr>
              <a:t>The Spanish retreated.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 flipH="1">
            <a:off x="647700" y="1562100"/>
            <a:ext cx="2667000" cy="3048000"/>
          </a:xfrm>
          <a:prstGeom prst="upArrowCallout">
            <a:avLst>
              <a:gd name="adj1" fmla="val 20843"/>
              <a:gd name="adj2" fmla="val 18875"/>
              <a:gd name="adj3" fmla="val 17026"/>
              <a:gd name="adj4" fmla="val 7977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05200" y="1752600"/>
            <a:ext cx="2286000" cy="2667000"/>
            <a:chOff x="2208" y="1104"/>
            <a:chExt cx="1728" cy="1872"/>
          </a:xfrm>
        </p:grpSpPr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 rot="5400000" flipH="1">
              <a:off x="2136" y="1176"/>
              <a:ext cx="1872" cy="1728"/>
            </a:xfrm>
            <a:prstGeom prst="upArrowCallout">
              <a:avLst>
                <a:gd name="adj1" fmla="val 22579"/>
                <a:gd name="adj2" fmla="val 20448"/>
                <a:gd name="adj3" fmla="val 14898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256" y="1147"/>
              <a:ext cx="1248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He sent </a:t>
              </a:r>
              <a:br>
                <a:rPr lang="en-US" altLang="en-US" b="0"/>
              </a:br>
              <a:r>
                <a:rPr lang="en-US" altLang="en-US" b="0"/>
                <a:t>a huge Spanish </a:t>
              </a:r>
              <a:r>
                <a:rPr lang="en-US" altLang="en-US">
                  <a:solidFill>
                    <a:srgbClr val="FF0000"/>
                  </a:solidFill>
                </a:rPr>
                <a:t>armada</a:t>
              </a:r>
              <a:r>
                <a:rPr lang="en-US" altLang="en-US" b="0"/>
                <a:t> </a:t>
              </a:r>
              <a:br>
                <a:rPr lang="en-US" altLang="en-US" b="0"/>
              </a:br>
              <a:r>
                <a:rPr lang="en-US" altLang="en-US" b="0"/>
                <a:t>to invade England.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91200" y="1752600"/>
            <a:ext cx="2895600" cy="2871788"/>
            <a:chOff x="4128" y="1104"/>
            <a:chExt cx="1344" cy="2017"/>
          </a:xfrm>
        </p:grpSpPr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4128" y="1104"/>
              <a:ext cx="1344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0" name="Text Box 13"/>
            <p:cNvSpPr txBox="1">
              <a:spLocks noChangeArrowheads="1"/>
            </p:cNvSpPr>
            <p:nvPr/>
          </p:nvSpPr>
          <p:spPr bwMode="auto">
            <a:xfrm>
              <a:off x="4176" y="1147"/>
              <a:ext cx="1248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100000"/>
                </a:spcAft>
              </a:pPr>
              <a:r>
                <a:rPr lang="en-US" altLang="en-US" b="0">
                  <a:solidFill>
                    <a:srgbClr val="0033CC"/>
                  </a:solidFill>
                </a:rPr>
                <a:t>The mission failed, however, because Spanish ships were outmaneuvered by faster English ships.</a:t>
              </a:r>
            </a:p>
          </p:txBody>
        </p:sp>
      </p:grp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500" y="1866900"/>
            <a:ext cx="22479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Philip began to see Queen Elizabeth I in England as his main Protestant enemy.</a:t>
            </a:r>
          </a:p>
        </p:txBody>
      </p:sp>
    </p:spTree>
    <p:extLst>
      <p:ext uri="{BB962C8B-B14F-4D97-AF65-F5344CB8AC3E}">
        <p14:creationId xmlns:p14="http://schemas.microsoft.com/office/powerpoint/2010/main" val="312521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4224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armada’s defeat marked the beginning </a:t>
            </a:r>
            <a:br>
              <a:rPr lang="en-US" altLang="en-US"/>
            </a:br>
            <a:r>
              <a:rPr lang="en-US" altLang="en-US"/>
              <a:t>of the end of Spain’s glory.</a:t>
            </a:r>
            <a:endParaRPr lang="en-US" altLang="en-US" sz="1800" b="0">
              <a:solidFill>
                <a:srgbClr val="0033CC"/>
              </a:solidFill>
            </a:endParaRP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838200" y="2362200"/>
            <a:ext cx="7467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Philip’s successors did not rule as well as he did.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There were also economic problems, such as costly foreign wars and over-reliance on treasure from the Americas.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In the 1600s and 1700s, other European fleets arose and surpassed Spain’s power.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66263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0"/>
          <p:cNvSpPr txBox="1">
            <a:spLocks noChangeArrowheads="1"/>
          </p:cNvSpPr>
          <p:nvPr/>
        </p:nvSpPr>
        <p:spPr bwMode="auto">
          <a:xfrm>
            <a:off x="838200" y="2743200"/>
            <a:ext cx="7848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This golden age, fostered by Philip’s patronage of the arts, lasted from 1550 to 1650.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During this time, </a:t>
            </a:r>
            <a:r>
              <a:rPr lang="en-US" altLang="en-US">
                <a:solidFill>
                  <a:srgbClr val="FF0000"/>
                </a:solidFill>
              </a:rPr>
              <a:t>El Greco</a:t>
            </a:r>
            <a:r>
              <a:rPr lang="en-US" altLang="en-US" b="0"/>
              <a:t> painted beautiful </a:t>
            </a:r>
            <a:r>
              <a:rPr lang="en-US" altLang="en-US" b="0">
                <a:solidFill>
                  <a:srgbClr val="0033CC"/>
                </a:solidFill>
              </a:rPr>
              <a:t>works of religious imagery.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Miguel de Cervantes</a:t>
            </a:r>
            <a:r>
              <a:rPr lang="en-US" altLang="en-US" b="0"/>
              <a:t> completed </a:t>
            </a:r>
            <a:r>
              <a:rPr lang="en-US" altLang="en-US" b="0" i="1"/>
              <a:t>Don Quixote,</a:t>
            </a:r>
            <a:r>
              <a:rPr lang="en-US" altLang="en-US" b="0"/>
              <a:t> considered </a:t>
            </a:r>
            <a:r>
              <a:rPr lang="en-US" altLang="en-US" b="0">
                <a:solidFill>
                  <a:srgbClr val="0033CC"/>
                </a:solidFill>
              </a:rPr>
              <a:t>Europe’s first modern novel.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6200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Prior to the sunset of Spain’s power, however, a golden age of culture occurred.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31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867</Words>
  <Application>Microsoft Office PowerPoint</Application>
  <PresentationFormat>On-screen Show (4:3)</PresentationFormat>
  <Paragraphs>81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Unit 7 Absolutism and Enlightenment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Absolutism and Enlightenment</dc:title>
  <dc:creator>shawiakm</dc:creator>
  <cp:lastModifiedBy>shawiakm</cp:lastModifiedBy>
  <cp:revision>1</cp:revision>
  <dcterms:created xsi:type="dcterms:W3CDTF">2013-12-03T16:45:54Z</dcterms:created>
  <dcterms:modified xsi:type="dcterms:W3CDTF">2013-12-03T16:49:42Z</dcterms:modified>
</cp:coreProperties>
</file>