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0F37-1892-40E9-B87F-410A639360D4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AE581-564C-4A20-8FD7-24B27D2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8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54702359-D368-4834-8562-EB7BF1E36870}" type="slidenum">
              <a:rPr lang="en-US" altLang="en-US" sz="1200" b="0">
                <a:latin typeface="Arial" charset="0"/>
              </a:rPr>
              <a:pPr algn="r" eaLnBrk="1" hangingPunct="1"/>
              <a:t>2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4A733636-CFC5-4ADF-878C-4A6F1FE94DE0}" type="slidenum">
              <a:rPr lang="en-US" altLang="en-US" sz="1200" b="0" smtClean="0">
                <a:latin typeface="Arial" charset="0"/>
              </a:rPr>
              <a:pPr eaLnBrk="1" hangingPunct="1"/>
              <a:t>12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4433125F-FC94-4E61-9916-B602A6F012CB}" type="slidenum">
              <a:rPr lang="en-US" altLang="en-US" sz="1200" b="0">
                <a:latin typeface="Arial" charset="0"/>
              </a:rPr>
              <a:pPr algn="r" eaLnBrk="1" hangingPunct="1"/>
              <a:t>13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B8D117D-A95B-4BC2-BDEC-8FBA97FAE7E1}" type="slidenum">
              <a:rPr lang="en-US" altLang="en-US" sz="1200" b="0" smtClean="0">
                <a:latin typeface="Arial" charset="0"/>
              </a:rPr>
              <a:pPr eaLnBrk="1" hangingPunct="1"/>
              <a:t>14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47A8729-A2BC-4533-A80C-92461FFA4C6C}" type="slidenum">
              <a:rPr lang="en-US" altLang="en-US" sz="1200" b="0" smtClean="0">
                <a:latin typeface="Arial" charset="0"/>
              </a:rPr>
              <a:pPr eaLnBrk="1" hangingPunct="1"/>
              <a:t>3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83192E4-24A4-4B7A-92B5-14352AC58E59}" type="slidenum">
              <a:rPr lang="en-US" altLang="en-US" sz="1200" b="0" smtClean="0">
                <a:latin typeface="Arial" charset="0"/>
              </a:rPr>
              <a:pPr eaLnBrk="1" hangingPunct="1"/>
              <a:t>21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5E0E144-4DEB-4171-B736-75DA424FB0F7}" type="slidenum">
              <a:rPr lang="en-US" altLang="en-US" sz="1200" b="0" smtClean="0">
                <a:latin typeface="Arial" charset="0"/>
              </a:rPr>
              <a:pPr eaLnBrk="1" hangingPunct="1"/>
              <a:t>23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4E6DDD3-3B79-4611-B450-A140C5BD23C7}" type="slidenum">
              <a:rPr lang="en-US" altLang="en-US" sz="1200" b="0" smtClean="0">
                <a:latin typeface="Arial" charset="0"/>
              </a:rPr>
              <a:pPr eaLnBrk="1" hangingPunct="1"/>
              <a:t>24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26A-E6F9-4365-9A49-3E43414C3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0AFD-5BFB-48EF-B4F4-343E7D6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0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26A-E6F9-4365-9A49-3E43414C3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0AFD-5BFB-48EF-B4F4-343E7D6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0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26A-E6F9-4365-9A49-3E43414C3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0AFD-5BFB-48EF-B4F4-343E7D6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2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26A-E6F9-4365-9A49-3E43414C3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0AFD-5BFB-48EF-B4F4-343E7D6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26A-E6F9-4365-9A49-3E43414C3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0AFD-5BFB-48EF-B4F4-343E7D6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6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26A-E6F9-4365-9A49-3E43414C3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0AFD-5BFB-48EF-B4F4-343E7D6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26A-E6F9-4365-9A49-3E43414C3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0AFD-5BFB-48EF-B4F4-343E7D6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26A-E6F9-4365-9A49-3E43414C3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0AFD-5BFB-48EF-B4F4-343E7D6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26A-E6F9-4365-9A49-3E43414C3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0AFD-5BFB-48EF-B4F4-343E7D6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1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26A-E6F9-4365-9A49-3E43414C3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0AFD-5BFB-48EF-B4F4-343E7D6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26A-E6F9-4365-9A49-3E43414C3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0AFD-5BFB-48EF-B4F4-343E7D6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5626A-E6F9-4365-9A49-3E43414C387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0AFD-5BFB-48EF-B4F4-343E7D679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7 </a:t>
            </a:r>
            <a:br>
              <a:rPr lang="en-US" dirty="0" smtClean="0"/>
            </a:br>
            <a:r>
              <a:rPr lang="en-US" dirty="0" smtClean="0"/>
              <a:t>Absolutism and Enlightenment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 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Rise of Russia and Prussia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Absolute Monarchy in Russia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3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While Austria grew as a Catholic state,</a:t>
            </a:r>
            <a:r>
              <a:rPr lang="en-US" altLang="en-US">
                <a:solidFill>
                  <a:srgbClr val="FF0000"/>
                </a:solidFill>
              </a:rPr>
              <a:t> Prussia</a:t>
            </a:r>
            <a:r>
              <a:rPr lang="en-US" altLang="en-US"/>
              <a:t> emerged as a Protestant power.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838200" y="2743200"/>
            <a:ext cx="7467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altLang="en-US" b="0"/>
              <a:t>Prussia was created in the 1600s when the Hohenzollern family united their lands.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Frederick William I</a:t>
            </a:r>
            <a:r>
              <a:rPr lang="en-US" altLang="en-US" b="0"/>
              <a:t> came to power in 1713 </a:t>
            </a:r>
            <a:br>
              <a:rPr lang="en-US" altLang="en-US" b="0"/>
            </a:br>
            <a:r>
              <a:rPr lang="en-US" altLang="en-US" b="0"/>
              <a:t>and gained the loyalty of nobles by giving them positions in the army and government.</a:t>
            </a:r>
            <a:endParaRPr lang="en-US" altLang="en-US" b="0">
              <a:solidFill>
                <a:srgbClr val="0033CC"/>
              </a:solidFill>
            </a:endParaRP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30254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AutoShape 9"/>
          <p:cNvSpPr>
            <a:spLocks noChangeArrowheads="1"/>
          </p:cNvSpPr>
          <p:nvPr/>
        </p:nvSpPr>
        <p:spPr bwMode="auto">
          <a:xfrm rot="5400000" flipH="1">
            <a:off x="266700" y="1943100"/>
            <a:ext cx="3276600" cy="2895600"/>
          </a:xfrm>
          <a:prstGeom prst="upArrowCallout">
            <a:avLst>
              <a:gd name="adj1" fmla="val 23585"/>
              <a:gd name="adj2" fmla="val 21359"/>
              <a:gd name="adj3" fmla="val 14898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533400" y="18288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Frederick trained </a:t>
            </a:r>
            <a:br>
              <a:rPr lang="en-US" altLang="en-US" b="0"/>
            </a:br>
            <a:r>
              <a:rPr lang="en-US" altLang="en-US" b="0"/>
              <a:t>his son </a:t>
            </a:r>
            <a:r>
              <a:rPr lang="en-US" altLang="en-US">
                <a:solidFill>
                  <a:srgbClr val="FF0000"/>
                </a:solidFill>
              </a:rPr>
              <a:t>Frederick II</a:t>
            </a:r>
            <a:r>
              <a:rPr lang="en-US" altLang="en-US" b="0"/>
              <a:t> in the art of </a:t>
            </a:r>
            <a:br>
              <a:rPr lang="en-US" altLang="en-US" b="0"/>
            </a:br>
            <a:r>
              <a:rPr lang="en-US" altLang="en-US" b="0"/>
              <a:t>war.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52800" y="1752600"/>
            <a:ext cx="3505200" cy="3276600"/>
            <a:chOff x="2208" y="1104"/>
            <a:chExt cx="1728" cy="1872"/>
          </a:xfrm>
        </p:grpSpPr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 rot="5400000" flipH="1">
              <a:off x="2136" y="1176"/>
              <a:ext cx="1872" cy="1728"/>
            </a:xfrm>
            <a:prstGeom prst="upArrowCallout">
              <a:avLst>
                <a:gd name="adj1" fmla="val 22579"/>
                <a:gd name="adj2" fmla="val 20448"/>
                <a:gd name="adj3" fmla="val 14898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4" name="Text Box 13"/>
            <p:cNvSpPr txBox="1">
              <a:spLocks noChangeArrowheads="1"/>
            </p:cNvSpPr>
            <p:nvPr/>
          </p:nvSpPr>
          <p:spPr bwMode="auto">
            <a:xfrm>
              <a:off x="2256" y="1147"/>
              <a:ext cx="1248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When the prince became king in 1740, he seized Silesia from Austria, </a:t>
              </a:r>
              <a:r>
                <a:rPr lang="en-US" altLang="en-US" b="0">
                  <a:solidFill>
                    <a:srgbClr val="0033CC"/>
                  </a:solidFill>
                </a:rPr>
                <a:t>sparking the War of Austrian Succession.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858000" y="1752600"/>
            <a:ext cx="1905000" cy="3276600"/>
            <a:chOff x="4128" y="1104"/>
            <a:chExt cx="1344" cy="1872"/>
          </a:xfrm>
        </p:grpSpPr>
        <p:sp>
          <p:nvSpPr>
            <p:cNvPr id="18438" name="Rectangle 15"/>
            <p:cNvSpPr>
              <a:spLocks noChangeArrowheads="1"/>
            </p:cNvSpPr>
            <p:nvPr/>
          </p:nvSpPr>
          <p:spPr bwMode="auto">
            <a:xfrm>
              <a:off x="4128" y="1104"/>
              <a:ext cx="1344" cy="1872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9" name="Text Box 16"/>
            <p:cNvSpPr txBox="1">
              <a:spLocks noChangeArrowheads="1"/>
            </p:cNvSpPr>
            <p:nvPr/>
          </p:nvSpPr>
          <p:spPr bwMode="auto">
            <a:xfrm>
              <a:off x="4176" y="1147"/>
              <a:ext cx="1248" cy="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He </a:t>
              </a:r>
              <a:r>
                <a:rPr lang="en-US" altLang="en-US" b="0">
                  <a:solidFill>
                    <a:srgbClr val="0033CC"/>
                  </a:solidFill>
                </a:rPr>
                <a:t>forced Europe to see Prussia as a great power</a:t>
              </a:r>
              <a:r>
                <a:rPr lang="en-US" altLang="en-US" b="0"/>
                <a:t> and became known as Frederick the Great.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59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315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14400" y="1600200"/>
            <a:ext cx="7543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Two basic rivalries existed in Europe by 1750.</a:t>
            </a:r>
            <a:endParaRPr lang="en-US" altLang="en-US" b="0"/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838200" y="4724400"/>
            <a:ext cx="7467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These rivalries sometimes resulted in worldwide conflict, as in the Seven Years’ War between 1756 and 1763. The Treaty of Paris ended this war and </a:t>
            </a:r>
            <a:r>
              <a:rPr lang="en-US" altLang="en-US" b="0">
                <a:solidFill>
                  <a:srgbClr val="0033CC"/>
                </a:solidFill>
              </a:rPr>
              <a:t>gave Britain a huge empire.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667000" y="2286000"/>
            <a:ext cx="1917700" cy="609600"/>
            <a:chOff x="664" y="1440"/>
            <a:chExt cx="1208" cy="384"/>
          </a:xfrm>
        </p:grpSpPr>
        <p:sp>
          <p:nvSpPr>
            <p:cNvPr id="19469" name="AutoShape 13"/>
            <p:cNvSpPr>
              <a:spLocks noChangeArrowheads="1"/>
            </p:cNvSpPr>
            <p:nvPr/>
          </p:nvSpPr>
          <p:spPr bwMode="auto">
            <a:xfrm rot="5400000" flipH="1">
              <a:off x="1076" y="1028"/>
              <a:ext cx="384" cy="1208"/>
            </a:xfrm>
            <a:prstGeom prst="upArrowCallout">
              <a:avLst>
                <a:gd name="adj1" fmla="val 20843"/>
                <a:gd name="adj2" fmla="val 18875"/>
                <a:gd name="adj3" fmla="val 46867"/>
                <a:gd name="adj4" fmla="val 76542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720" y="1488"/>
              <a:ext cx="81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Prussia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0" y="2286000"/>
            <a:ext cx="1917700" cy="609600"/>
            <a:chOff x="2880" y="1440"/>
            <a:chExt cx="1208" cy="384"/>
          </a:xfrm>
        </p:grpSpPr>
        <p:sp>
          <p:nvSpPr>
            <p:cNvPr id="19472" name="AutoShape 16"/>
            <p:cNvSpPr>
              <a:spLocks noChangeArrowheads="1"/>
            </p:cNvSpPr>
            <p:nvPr/>
          </p:nvSpPr>
          <p:spPr bwMode="auto">
            <a:xfrm rot="16200000" flipH="1">
              <a:off x="3292" y="1028"/>
              <a:ext cx="384" cy="1208"/>
            </a:xfrm>
            <a:prstGeom prst="upArrowCallout">
              <a:avLst>
                <a:gd name="adj1" fmla="val 20843"/>
                <a:gd name="adj2" fmla="val 18875"/>
                <a:gd name="adj3" fmla="val 46867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9470" name="Text Box 17"/>
            <p:cNvSpPr txBox="1">
              <a:spLocks noChangeArrowheads="1"/>
            </p:cNvSpPr>
            <p:nvPr/>
          </p:nvSpPr>
          <p:spPr bwMode="auto">
            <a:xfrm>
              <a:off x="3195" y="1493"/>
              <a:ext cx="8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Austria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667000" y="3429000"/>
            <a:ext cx="1917700" cy="609600"/>
            <a:chOff x="664" y="1440"/>
            <a:chExt cx="1208" cy="384"/>
          </a:xfrm>
        </p:grpSpPr>
        <p:sp>
          <p:nvSpPr>
            <p:cNvPr id="19477" name="AutoShape 21"/>
            <p:cNvSpPr>
              <a:spLocks noChangeArrowheads="1"/>
            </p:cNvSpPr>
            <p:nvPr/>
          </p:nvSpPr>
          <p:spPr bwMode="auto">
            <a:xfrm rot="5400000" flipH="1">
              <a:off x="1076" y="1028"/>
              <a:ext cx="384" cy="1208"/>
            </a:xfrm>
            <a:prstGeom prst="upArrowCallout">
              <a:avLst>
                <a:gd name="adj1" fmla="val 20843"/>
                <a:gd name="adj2" fmla="val 18875"/>
                <a:gd name="adj3" fmla="val 46867"/>
                <a:gd name="adj4" fmla="val 76542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9468" name="Text Box 22"/>
            <p:cNvSpPr txBox="1">
              <a:spLocks noChangeArrowheads="1"/>
            </p:cNvSpPr>
            <p:nvPr/>
          </p:nvSpPr>
          <p:spPr bwMode="auto">
            <a:xfrm>
              <a:off x="720" y="1488"/>
              <a:ext cx="81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Britain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72000" y="3429000"/>
            <a:ext cx="1917700" cy="609600"/>
            <a:chOff x="2880" y="1440"/>
            <a:chExt cx="1208" cy="384"/>
          </a:xfrm>
        </p:grpSpPr>
        <p:sp>
          <p:nvSpPr>
            <p:cNvPr id="19480" name="AutoShape 24"/>
            <p:cNvSpPr>
              <a:spLocks noChangeArrowheads="1"/>
            </p:cNvSpPr>
            <p:nvPr/>
          </p:nvSpPr>
          <p:spPr bwMode="auto">
            <a:xfrm rot="16200000" flipH="1">
              <a:off x="3292" y="1028"/>
              <a:ext cx="384" cy="1208"/>
            </a:xfrm>
            <a:prstGeom prst="upArrowCallout">
              <a:avLst>
                <a:gd name="adj1" fmla="val 20843"/>
                <a:gd name="adj2" fmla="val 18875"/>
                <a:gd name="adj3" fmla="val 46867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9466" name="Text Box 25"/>
            <p:cNvSpPr txBox="1">
              <a:spLocks noChangeArrowheads="1"/>
            </p:cNvSpPr>
            <p:nvPr/>
          </p:nvSpPr>
          <p:spPr bwMode="auto">
            <a:xfrm>
              <a:off x="3195" y="1493"/>
              <a:ext cx="8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France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20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AutoShape 7"/>
          <p:cNvSpPr>
            <a:spLocks noChangeArrowheads="1"/>
          </p:cNvSpPr>
          <p:nvPr/>
        </p:nvSpPr>
        <p:spPr bwMode="auto">
          <a:xfrm rot="5400000" flipH="1">
            <a:off x="2190750" y="1593850"/>
            <a:ext cx="1333500" cy="3276600"/>
          </a:xfrm>
          <a:prstGeom prst="upArrowCallout">
            <a:avLst>
              <a:gd name="adj1" fmla="val 20843"/>
              <a:gd name="adj2" fmla="val 18875"/>
              <a:gd name="adj3" fmla="val 31374"/>
              <a:gd name="adj4" fmla="val 7999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8195" name="Rectangle 1083"/>
          <p:cNvSpPr>
            <a:spLocks noChangeArrowheads="1"/>
          </p:cNvSpPr>
          <p:nvPr/>
        </p:nvSpPr>
        <p:spPr bwMode="auto">
          <a:xfrm>
            <a:off x="838200" y="14224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</a:rPr>
              <a:t>Peter the Great</a:t>
            </a:r>
            <a:r>
              <a:rPr lang="en-US" altLang="en-US"/>
              <a:t> took control of Russian government and set out to modernize it.</a:t>
            </a:r>
          </a:p>
        </p:txBody>
      </p:sp>
      <p:sp>
        <p:nvSpPr>
          <p:cNvPr id="2" name="Text Box 1100"/>
          <p:cNvSpPr txBox="1">
            <a:spLocks noChangeArrowheads="1"/>
          </p:cNvSpPr>
          <p:nvPr/>
        </p:nvSpPr>
        <p:spPr bwMode="auto">
          <a:xfrm>
            <a:off x="4521200" y="2463800"/>
            <a:ext cx="3581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There, he learned about new technologies and was impressed by Parliament in England.</a:t>
            </a:r>
          </a:p>
        </p:txBody>
      </p:sp>
      <p:sp>
        <p:nvSpPr>
          <p:cNvPr id="8196" name="Text Box 1104"/>
          <p:cNvSpPr txBox="1">
            <a:spLocks noChangeArrowheads="1"/>
          </p:cNvSpPr>
          <p:nvPr/>
        </p:nvSpPr>
        <p:spPr bwMode="auto">
          <a:xfrm>
            <a:off x="914400" y="4419600"/>
            <a:ext cx="7391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Peter </a:t>
            </a:r>
            <a:r>
              <a:rPr lang="en-US" altLang="en-US" b="0">
                <a:solidFill>
                  <a:srgbClr val="0033CC"/>
                </a:solidFill>
              </a:rPr>
              <a:t>brought back people from Europe to help his policy</a:t>
            </a:r>
            <a:r>
              <a:rPr lang="en-US" altLang="en-US" b="0"/>
              <a:t> of </a:t>
            </a:r>
            <a:r>
              <a:rPr lang="en-US" altLang="en-US">
                <a:solidFill>
                  <a:srgbClr val="FF0000"/>
                </a:solidFill>
              </a:rPr>
              <a:t>westernization.</a:t>
            </a:r>
            <a:r>
              <a:rPr lang="en-US" altLang="en-US" b="0"/>
              <a:t> To force the change, he was very </a:t>
            </a:r>
            <a:r>
              <a:rPr lang="en-US" altLang="en-US">
                <a:solidFill>
                  <a:srgbClr val="FF0000"/>
                </a:solidFill>
              </a:rPr>
              <a:t>autocratic, </a:t>
            </a:r>
            <a:r>
              <a:rPr lang="en-US" altLang="en-US" b="0"/>
              <a:t>ruling with unlimited authority.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8198" name="Text Box 1109"/>
          <p:cNvSpPr txBox="1">
            <a:spLocks noChangeArrowheads="1"/>
          </p:cNvSpPr>
          <p:nvPr/>
        </p:nvSpPr>
        <p:spPr bwMode="auto">
          <a:xfrm>
            <a:off x="1320800" y="2667000"/>
            <a:ext cx="24384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He traveled to European cities in 1697.</a:t>
            </a:r>
          </a:p>
        </p:txBody>
      </p:sp>
    </p:spTree>
    <p:extLst>
      <p:ext uri="{BB962C8B-B14F-4D97-AF65-F5344CB8AC3E}">
        <p14:creationId xmlns:p14="http://schemas.microsoft.com/office/powerpoint/2010/main" val="264547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3"/>
          <p:cNvSpPr txBox="1">
            <a:spLocks noChangeArrowheads="1"/>
          </p:cNvSpPr>
          <p:nvPr/>
        </p:nvSpPr>
        <p:spPr bwMode="auto">
          <a:xfrm>
            <a:off x="838200" y="2854325"/>
            <a:ext cx="7467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He brought the Russian Orthodox Church </a:t>
            </a:r>
            <a:r>
              <a:rPr lang="en-US" altLang="en-US" b="0">
                <a:solidFill>
                  <a:srgbClr val="0033CC"/>
                </a:solidFill>
              </a:rPr>
              <a:t>under his control.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He made the </a:t>
            </a:r>
            <a:r>
              <a:rPr lang="en-US" altLang="en-US">
                <a:solidFill>
                  <a:srgbClr val="FF0000"/>
                </a:solidFill>
              </a:rPr>
              <a:t>boyars</a:t>
            </a:r>
            <a:r>
              <a:rPr lang="en-US" altLang="en-US" b="0"/>
              <a:t> </a:t>
            </a:r>
            <a:r>
              <a:rPr lang="en-US" altLang="en-US" b="0">
                <a:solidFill>
                  <a:srgbClr val="0033CC"/>
                </a:solidFill>
              </a:rPr>
              <a:t>serve the state. </a:t>
            </a:r>
            <a:r>
              <a:rPr lang="en-US" altLang="en-US" b="0"/>
              <a:t>He made them shave their beards and switch to a Western style of dress. In exchange, he </a:t>
            </a:r>
            <a:r>
              <a:rPr lang="en-US" altLang="en-US" b="0">
                <a:solidFill>
                  <a:srgbClr val="0033CC"/>
                </a:solidFill>
              </a:rPr>
              <a:t>strengthened serfdom.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4676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Peter worked to control the Church and the nobles in Russia.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34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38200" y="4343400"/>
            <a:ext cx="3505200" cy="1295400"/>
            <a:chOff x="528" y="2736"/>
            <a:chExt cx="2208" cy="816"/>
          </a:xfrm>
        </p:grpSpPr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 rot="5400000" flipH="1">
              <a:off x="1224" y="2040"/>
              <a:ext cx="816" cy="2208"/>
            </a:xfrm>
            <a:prstGeom prst="upArrowCallout">
              <a:avLst>
                <a:gd name="adj1" fmla="val 20843"/>
                <a:gd name="adj2" fmla="val 18875"/>
                <a:gd name="adj3" fmla="val 34550"/>
                <a:gd name="adj4" fmla="val 76542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0248" name="Text Box 12"/>
            <p:cNvSpPr txBox="1">
              <a:spLocks noChangeArrowheads="1"/>
            </p:cNvSpPr>
            <p:nvPr/>
          </p:nvSpPr>
          <p:spPr bwMode="auto">
            <a:xfrm>
              <a:off x="576" y="2784"/>
              <a:ext cx="1584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Peter’s reforms were both social and economic.</a:t>
              </a:r>
            </a:p>
          </p:txBody>
        </p:sp>
      </p:grpSp>
      <p:sp>
        <p:nvSpPr>
          <p:cNvPr id="142343" name="Text Box 1031"/>
          <p:cNvSpPr txBox="1">
            <a:spLocks noChangeArrowheads="1"/>
          </p:cNvSpPr>
          <p:nvPr/>
        </p:nvSpPr>
        <p:spPr bwMode="auto">
          <a:xfrm>
            <a:off x="4724400" y="1638300"/>
            <a:ext cx="35814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/>
              <a:t>If anyone revolted, </a:t>
            </a:r>
            <a:br>
              <a:rPr lang="en-US" altLang="en-US" b="0"/>
            </a:br>
            <a:r>
              <a:rPr lang="en-US" altLang="en-US" b="0"/>
              <a:t>he had them killed.</a:t>
            </a:r>
          </a:p>
          <a:p>
            <a:pPr eaLnBrk="1" hangingPunct="1"/>
            <a:endParaRPr lang="en-US" altLang="en-US" b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b="0"/>
              <a:t>He </a:t>
            </a:r>
            <a:r>
              <a:rPr lang="en-US" altLang="en-US" b="0">
                <a:solidFill>
                  <a:srgbClr val="0033CC"/>
                </a:solidFill>
              </a:rPr>
              <a:t>adopted mercantilist policies</a:t>
            </a:r>
            <a:r>
              <a:rPr lang="en-US" altLang="en-US" b="0"/>
              <a:t> to pay for his reforms.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5400000" flipH="1">
            <a:off x="1752600" y="838200"/>
            <a:ext cx="1676400" cy="3505200"/>
          </a:xfrm>
          <a:prstGeom prst="upArrowCallout">
            <a:avLst>
              <a:gd name="adj1" fmla="val 20843"/>
              <a:gd name="adj2" fmla="val 18875"/>
              <a:gd name="adj3" fmla="val 26698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914400" y="1828800"/>
            <a:ext cx="2514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Peter was not afraid to use force to reach his goal.</a:t>
            </a:r>
          </a:p>
        </p:txBody>
      </p:sp>
      <p:sp>
        <p:nvSpPr>
          <p:cNvPr id="2" name="Text Box 1031"/>
          <p:cNvSpPr txBox="1">
            <a:spLocks noChangeArrowheads="1"/>
          </p:cNvSpPr>
          <p:nvPr/>
        </p:nvSpPr>
        <p:spPr bwMode="auto">
          <a:xfrm>
            <a:off x="4724400" y="4114800"/>
            <a:ext cx="3581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He </a:t>
            </a:r>
            <a:r>
              <a:rPr lang="en-US" altLang="en-US" b="0">
                <a:solidFill>
                  <a:srgbClr val="0033CC"/>
                </a:solidFill>
              </a:rPr>
              <a:t>imported technology,</a:t>
            </a:r>
            <a:r>
              <a:rPr lang="en-US" altLang="en-US" b="0"/>
              <a:t> improved schools, improved canals, </a:t>
            </a:r>
            <a:r>
              <a:rPr lang="en-US" altLang="en-US" b="0">
                <a:solidFill>
                  <a:srgbClr val="0033CC"/>
                </a:solidFill>
              </a:rPr>
              <a:t>and developed new industries.</a:t>
            </a:r>
          </a:p>
        </p:txBody>
      </p:sp>
    </p:spTree>
    <p:extLst>
      <p:ext uri="{BB962C8B-B14F-4D97-AF65-F5344CB8AC3E}">
        <p14:creationId xmlns:p14="http://schemas.microsoft.com/office/powerpoint/2010/main" val="139937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2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2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0"/>
          <p:cNvSpPr txBox="1">
            <a:spLocks noChangeArrowheads="1"/>
          </p:cNvSpPr>
          <p:nvPr/>
        </p:nvSpPr>
        <p:spPr bwMode="auto">
          <a:xfrm>
            <a:off x="838200" y="51054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To this end, </a:t>
            </a:r>
            <a:r>
              <a:rPr lang="en-US" altLang="en-US" b="0">
                <a:solidFill>
                  <a:srgbClr val="0033CC"/>
                </a:solidFill>
              </a:rPr>
              <a:t>he built the largest army in Europe</a:t>
            </a:r>
            <a:r>
              <a:rPr lang="en-US" altLang="en-US" b="0"/>
              <a:t> as well as a world-class navy.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66933" name="AutoShape 21"/>
          <p:cNvSpPr>
            <a:spLocks noChangeArrowheads="1"/>
          </p:cNvSpPr>
          <p:nvPr/>
        </p:nvSpPr>
        <p:spPr bwMode="auto">
          <a:xfrm rot="27000000">
            <a:off x="2362200" y="3200400"/>
            <a:ext cx="274638" cy="274638"/>
          </a:xfrm>
          <a:prstGeom prst="flowChartExtra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68392" dir="4091915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rot="5400000" flipH="1">
            <a:off x="1143000" y="1447800"/>
            <a:ext cx="3048000" cy="3657600"/>
          </a:xfrm>
          <a:prstGeom prst="upArrowCallout">
            <a:avLst>
              <a:gd name="adj1" fmla="val 20843"/>
              <a:gd name="adj2" fmla="val 18875"/>
              <a:gd name="adj3" fmla="val 11372"/>
              <a:gd name="adj4" fmla="val 8469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95800" y="1752600"/>
            <a:ext cx="3810000" cy="3048000"/>
            <a:chOff x="2832" y="1104"/>
            <a:chExt cx="2400" cy="1920"/>
          </a:xfrm>
        </p:grpSpPr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 rot="16200000" flipH="1">
              <a:off x="3072" y="864"/>
              <a:ext cx="1920" cy="2400"/>
            </a:xfrm>
            <a:prstGeom prst="upArrowCallout">
              <a:avLst>
                <a:gd name="adj1" fmla="val 21120"/>
                <a:gd name="adj2" fmla="val 18875"/>
                <a:gd name="adj3" fmla="val 12170"/>
                <a:gd name="adj4" fmla="val 85120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1272" name="Text Box 10"/>
            <p:cNvSpPr txBox="1">
              <a:spLocks noChangeArrowheads="1"/>
            </p:cNvSpPr>
            <p:nvPr/>
          </p:nvSpPr>
          <p:spPr bwMode="auto">
            <a:xfrm>
              <a:off x="3288" y="1152"/>
              <a:ext cx="1909" cy="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Peter was not able to push through the Ottoman Empire to get his warm-water port, but Catherine the Great would eventually achieve this goal.</a:t>
              </a:r>
            </a:p>
          </p:txBody>
        </p:sp>
      </p:grp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927100" y="1841500"/>
            <a:ext cx="28067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Peter also sought to expand Russia’s borders so that </a:t>
            </a:r>
            <a:br>
              <a:rPr lang="en-US" altLang="en-US"/>
            </a:br>
            <a:r>
              <a:rPr lang="en-US" altLang="en-US"/>
              <a:t>it could have a </a:t>
            </a:r>
            <a:r>
              <a:rPr lang="en-US" altLang="en-US">
                <a:solidFill>
                  <a:srgbClr val="FF0000"/>
                </a:solidFill>
              </a:rPr>
              <a:t>warm-water port.</a:t>
            </a:r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90333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3886200"/>
            <a:ext cx="7467600" cy="1260475"/>
            <a:chOff x="528" y="3035"/>
            <a:chExt cx="4704" cy="565"/>
          </a:xfrm>
        </p:grpSpPr>
        <p:sp>
          <p:nvSpPr>
            <p:cNvPr id="12296" name="Rectangle 6"/>
            <p:cNvSpPr>
              <a:spLocks noChangeArrowheads="1"/>
            </p:cNvSpPr>
            <p:nvPr/>
          </p:nvSpPr>
          <p:spPr bwMode="auto">
            <a:xfrm>
              <a:off x="528" y="3035"/>
              <a:ext cx="4704" cy="565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528" y="3061"/>
              <a:ext cx="47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/>
                <a:t>There, he built a new capital city, </a:t>
              </a:r>
              <a:r>
                <a:rPr lang="en-US" altLang="en-US">
                  <a:solidFill>
                    <a:srgbClr val="FF0000"/>
                  </a:solidFill>
                </a:rPr>
                <a:t>St. Petersburg,</a:t>
              </a:r>
              <a:r>
                <a:rPr lang="en-US" altLang="en-US" b="0"/>
                <a:t> to rival any in Europe. It became </a:t>
              </a:r>
              <a:r>
                <a:rPr lang="en-US" altLang="en-US" b="0">
                  <a:solidFill>
                    <a:srgbClr val="0033CC"/>
                  </a:solidFill>
                </a:rPr>
                <a:t>a symbol of Peter’s goal of modernizing Russia.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38200" y="2514600"/>
            <a:ext cx="7467600" cy="1447800"/>
            <a:chOff x="528" y="2063"/>
            <a:chExt cx="4704" cy="1248"/>
          </a:xfrm>
        </p:grpSpPr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 rot="10792560" flipH="1">
              <a:off x="528" y="2063"/>
              <a:ext cx="4704" cy="1248"/>
            </a:xfrm>
            <a:prstGeom prst="upArrowCallout">
              <a:avLst>
                <a:gd name="adj1" fmla="val 29805"/>
                <a:gd name="adj2" fmla="val 27100"/>
                <a:gd name="adj3" fmla="val 21162"/>
                <a:gd name="adj4" fmla="val 65921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2295" name="Text Box 1089"/>
            <p:cNvSpPr txBox="1">
              <a:spLocks noChangeArrowheads="1"/>
            </p:cNvSpPr>
            <p:nvPr/>
          </p:nvSpPr>
          <p:spPr bwMode="auto">
            <a:xfrm>
              <a:off x="584" y="2112"/>
              <a:ext cx="4648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/>
                <a:t>He defeated them in 1709 and gained territory along the Baltic Sea.</a:t>
              </a:r>
            </a:p>
          </p:txBody>
        </p:sp>
      </p:grpSp>
      <p:sp>
        <p:nvSpPr>
          <p:cNvPr id="12299" name="AutoShape 11"/>
          <p:cNvSpPr>
            <a:spLocks noChangeArrowheads="1"/>
          </p:cNvSpPr>
          <p:nvPr/>
        </p:nvSpPr>
        <p:spPr bwMode="auto">
          <a:xfrm rot="10792560" flipH="1">
            <a:off x="833438" y="1571625"/>
            <a:ext cx="7467600" cy="1019175"/>
          </a:xfrm>
          <a:prstGeom prst="upArrowCallout">
            <a:avLst>
              <a:gd name="adj1" fmla="val 56921"/>
              <a:gd name="adj2" fmla="val 52681"/>
              <a:gd name="adj3" fmla="val 24009"/>
              <a:gd name="adj4" fmla="val 62889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933450" y="1681163"/>
            <a:ext cx="7372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Peter started a war against Sweden in 1700.</a:t>
            </a:r>
          </a:p>
        </p:txBody>
      </p:sp>
    </p:spTree>
    <p:extLst>
      <p:ext uri="{BB962C8B-B14F-4D97-AF65-F5344CB8AC3E}">
        <p14:creationId xmlns:p14="http://schemas.microsoft.com/office/powerpoint/2010/main" val="185363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848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During this time, Russia also expanded eastward.</a:t>
            </a:r>
          </a:p>
        </p:txBody>
      </p:sp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838200" y="2667000"/>
            <a:ext cx="74676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Peter signed a treaty with China that recognized Russia’s claim to lands north of China.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He hired Vitus Bering to explore the strait between Siberia and Alaska.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These expansions made </a:t>
            </a:r>
            <a:r>
              <a:rPr lang="en-US" altLang="en-US" b="0">
                <a:solidFill>
                  <a:srgbClr val="0033CC"/>
                </a:solidFill>
              </a:rPr>
              <a:t>Russia the world’s largest country.</a:t>
            </a:r>
            <a:endParaRPr lang="en-US" altLang="en-US">
              <a:solidFill>
                <a:srgbClr val="0033CC"/>
              </a:solidFill>
            </a:endParaRP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60194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838200" y="175260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Peter the Great left a mixed legacy.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711200" y="2590800"/>
            <a:ext cx="7696200" cy="2819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4356" name="Group 20"/>
          <p:cNvGraphicFramePr>
            <a:graphicFrameLocks noGrp="1"/>
          </p:cNvGraphicFramePr>
          <p:nvPr/>
        </p:nvGraphicFramePr>
        <p:xfrm>
          <a:off x="838200" y="2590800"/>
          <a:ext cx="7467600" cy="2801938"/>
        </p:xfrm>
        <a:graphic>
          <a:graphicData uri="http://schemas.openxmlformats.org/drawingml/2006/table">
            <a:tbl>
              <a:tblPr/>
              <a:tblGrid>
                <a:gridCol w="3770313"/>
                <a:gridCol w="3697287"/>
              </a:tblGrid>
              <a:tr h="457200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Positives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Negatives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Ended Russia’s isolation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Reforms died with him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Expanded Russia’s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territory and gained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ports on the Baltic Sea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Used terror to enforce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his will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Built a big army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 Policies led to the growth of serfdom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2" name="Line 47"/>
          <p:cNvSpPr>
            <a:spLocks noChangeShapeType="1"/>
          </p:cNvSpPr>
          <p:nvPr/>
        </p:nvSpPr>
        <p:spPr bwMode="auto">
          <a:xfrm>
            <a:off x="4572000" y="2667000"/>
            <a:ext cx="0" cy="2667000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83"/>
          <p:cNvSpPr>
            <a:spLocks noChangeArrowheads="1"/>
          </p:cNvSpPr>
          <p:nvPr/>
        </p:nvSpPr>
        <p:spPr bwMode="auto">
          <a:xfrm>
            <a:off x="457200" y="1435100"/>
            <a:ext cx="8305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/>
              <a:t>By the seventeenth century, the Holy Roman Empire was a loose patchwork of separate states.</a:t>
            </a:r>
          </a:p>
        </p:txBody>
      </p:sp>
      <p:sp>
        <p:nvSpPr>
          <p:cNvPr id="9220" name="Text Box 1104"/>
          <p:cNvSpPr txBox="1">
            <a:spLocks noChangeArrowheads="1"/>
          </p:cNvSpPr>
          <p:nvPr/>
        </p:nvSpPr>
        <p:spPr bwMode="auto">
          <a:xfrm>
            <a:off x="838200" y="50292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The lack of a central authority led to the outbreak of the Thirty Years’ War.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5400000" flipH="1">
            <a:off x="1841500" y="1879600"/>
            <a:ext cx="1943100" cy="3517900"/>
          </a:xfrm>
          <a:prstGeom prst="upArrowCallout">
            <a:avLst>
              <a:gd name="adj1" fmla="val 20843"/>
              <a:gd name="adj2" fmla="val 18875"/>
              <a:gd name="adj3" fmla="val 26972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143000" y="2743200"/>
            <a:ext cx="2514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They were ruled by the Holy Roman emperor, in theory.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0" y="2667000"/>
            <a:ext cx="3517900" cy="1943100"/>
            <a:chOff x="2880" y="1104"/>
            <a:chExt cx="2208" cy="1440"/>
          </a:xfrm>
        </p:grpSpPr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 rot="16200000" flipH="1">
              <a:off x="3264" y="720"/>
              <a:ext cx="1440" cy="2208"/>
            </a:xfrm>
            <a:prstGeom prst="upArrowCallout">
              <a:avLst>
                <a:gd name="adj1" fmla="val 20843"/>
                <a:gd name="adj2" fmla="val 18875"/>
                <a:gd name="adj3" fmla="val 22844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9224" name="Text Box 11"/>
            <p:cNvSpPr txBox="1">
              <a:spLocks noChangeArrowheads="1"/>
            </p:cNvSpPr>
            <p:nvPr/>
          </p:nvSpPr>
          <p:spPr bwMode="auto">
            <a:xfrm>
              <a:off x="3456" y="1152"/>
              <a:ext cx="1584" cy="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But in reality, the emperor, who was chosen by </a:t>
              </a:r>
              <a:r>
                <a:rPr lang="en-US" altLang="en-US">
                  <a:solidFill>
                    <a:srgbClr val="FF0000"/>
                  </a:solidFill>
                </a:rPr>
                <a:t>electors,</a:t>
              </a:r>
              <a:r>
                <a:rPr lang="en-US" altLang="en-US" b="0"/>
                <a:t> had little power.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70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0" y="1325563"/>
            <a:ext cx="9144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Russia expanded its territory between 1689 and 1796.</a:t>
            </a:r>
          </a:p>
        </p:txBody>
      </p:sp>
      <p:pic>
        <p:nvPicPr>
          <p:cNvPr id="15363" name="Picture 4" descr="WH-Ch16_S5_Russi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26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AutoShape 5"/>
          <p:cNvSpPr>
            <a:spLocks noChangeArrowheads="1"/>
          </p:cNvSpPr>
          <p:nvPr/>
        </p:nvSpPr>
        <p:spPr bwMode="auto">
          <a:xfrm rot="5400000" flipH="1">
            <a:off x="266700" y="1943100"/>
            <a:ext cx="2819400" cy="2438400"/>
          </a:xfrm>
          <a:prstGeom prst="upArrowCallout">
            <a:avLst>
              <a:gd name="adj1" fmla="val 24099"/>
              <a:gd name="adj2" fmla="val 21824"/>
              <a:gd name="adj3" fmla="val 14898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46100" y="1854200"/>
            <a:ext cx="19812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Peter died without an heir and </a:t>
            </a:r>
            <a:br>
              <a:rPr lang="en-US" altLang="en-US" b="0"/>
            </a:br>
            <a:r>
              <a:rPr lang="en-US" altLang="en-US" b="0"/>
              <a:t>a power struggle ensued.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95600" y="1752600"/>
            <a:ext cx="3352800" cy="2819400"/>
            <a:chOff x="1824" y="1104"/>
            <a:chExt cx="2112" cy="1776"/>
          </a:xfrm>
        </p:grpSpPr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 rot="5400000" flipH="1">
              <a:off x="1992" y="936"/>
              <a:ext cx="1776" cy="2112"/>
            </a:xfrm>
            <a:prstGeom prst="upArrowCallout">
              <a:avLst>
                <a:gd name="adj1" fmla="val 20843"/>
                <a:gd name="adj2" fmla="val 18875"/>
                <a:gd name="adj3" fmla="val 17717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1888" y="1168"/>
              <a:ext cx="1525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33CC"/>
                  </a:solidFill>
                </a:rPr>
                <a:t>Russian nobles became more and more independent.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248400" y="1752600"/>
            <a:ext cx="2438400" cy="2819400"/>
            <a:chOff x="4128" y="1104"/>
            <a:chExt cx="1344" cy="1872"/>
          </a:xfrm>
        </p:grpSpPr>
        <p:sp>
          <p:nvSpPr>
            <p:cNvPr id="16390" name="Rectangle 11"/>
            <p:cNvSpPr>
              <a:spLocks noChangeArrowheads="1"/>
            </p:cNvSpPr>
            <p:nvPr/>
          </p:nvSpPr>
          <p:spPr bwMode="auto">
            <a:xfrm>
              <a:off x="4128" y="1104"/>
              <a:ext cx="1344" cy="1872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1" name="Text Box 12"/>
            <p:cNvSpPr txBox="1">
              <a:spLocks noChangeArrowheads="1"/>
            </p:cNvSpPr>
            <p:nvPr/>
          </p:nvSpPr>
          <p:spPr bwMode="auto">
            <a:xfrm>
              <a:off x="4176" y="1147"/>
              <a:ext cx="1248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Then a new monarch took power.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She was to </a:t>
              </a:r>
              <a:br>
                <a:rPr lang="en-US" altLang="en-US" b="0"/>
              </a:br>
              <a:r>
                <a:rPr lang="en-US" altLang="en-US" b="0"/>
                <a:t>be known as</a:t>
              </a:r>
              <a:r>
                <a:rPr lang="en-US" altLang="en-US"/>
                <a:t> </a:t>
              </a:r>
              <a:r>
                <a:rPr lang="en-US" altLang="en-US">
                  <a:solidFill>
                    <a:srgbClr val="FF0000"/>
                  </a:solidFill>
                </a:rPr>
                <a:t>Catherine </a:t>
              </a:r>
              <a:br>
                <a:rPr lang="en-US" altLang="en-US">
                  <a:solidFill>
                    <a:srgbClr val="FF0000"/>
                  </a:solidFill>
                </a:rPr>
              </a:br>
              <a:r>
                <a:rPr lang="en-US" altLang="en-US">
                  <a:solidFill>
                    <a:srgbClr val="FF0000"/>
                  </a:solidFill>
                </a:rPr>
                <a:t>the Great.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89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WH-Ch16_S5_CatherineTheGr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678238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24200" y="1422400"/>
            <a:ext cx="55626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Catherine was born as a German princess.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0"/>
              <a:t>She lived in the Russian court for twenty years with her husband, who was heir apparent and insane.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343400" y="3657600"/>
            <a:ext cx="4343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During this time, she learned Russian, studied, and built alliances. </a:t>
            </a:r>
            <a:r>
              <a:rPr lang="en-US" altLang="en-US" b="0">
                <a:solidFill>
                  <a:srgbClr val="0033CC"/>
                </a:solidFill>
              </a:rPr>
              <a:t>She used these alliances to assume power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in 1762.</a:t>
            </a:r>
          </a:p>
        </p:txBody>
      </p:sp>
    </p:spTree>
    <p:extLst>
      <p:ext uri="{BB962C8B-B14F-4D97-AF65-F5344CB8AC3E}">
        <p14:creationId xmlns:p14="http://schemas.microsoft.com/office/powerpoint/2010/main" val="48651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Catherine was a very effective ruler and absolute monarch.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838200" y="2590800"/>
            <a:ext cx="7467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She </a:t>
            </a:r>
            <a:r>
              <a:rPr lang="en-US" altLang="en-US" b="0">
                <a:solidFill>
                  <a:srgbClr val="0033CC"/>
                </a:solidFill>
              </a:rPr>
              <a:t>embraced Western ideas.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She </a:t>
            </a:r>
            <a:r>
              <a:rPr lang="en-US" altLang="en-US" b="0">
                <a:solidFill>
                  <a:srgbClr val="0033CC"/>
                </a:solidFill>
              </a:rPr>
              <a:t>reorganized government</a:t>
            </a:r>
            <a:r>
              <a:rPr lang="en-US" altLang="en-US" b="0"/>
              <a:t> in the provinces and codified laws.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She </a:t>
            </a:r>
            <a:r>
              <a:rPr lang="en-US" altLang="en-US" b="0">
                <a:solidFill>
                  <a:srgbClr val="0033CC"/>
                </a:solidFill>
              </a:rPr>
              <a:t>opened state-sponsored schools</a:t>
            </a:r>
            <a:r>
              <a:rPr lang="en-US" altLang="en-US" b="0"/>
              <a:t> for children.</a:t>
            </a:r>
          </a:p>
        </p:txBody>
      </p:sp>
    </p:spTree>
    <p:extLst>
      <p:ext uri="{BB962C8B-B14F-4D97-AF65-F5344CB8AC3E}">
        <p14:creationId xmlns:p14="http://schemas.microsoft.com/office/powerpoint/2010/main" val="204278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AutoShape 8"/>
          <p:cNvSpPr>
            <a:spLocks noChangeArrowheads="1"/>
          </p:cNvSpPr>
          <p:nvPr/>
        </p:nvSpPr>
        <p:spPr bwMode="auto">
          <a:xfrm rot="5400000" flipH="1">
            <a:off x="1524000" y="1295400"/>
            <a:ext cx="1676400" cy="3810000"/>
          </a:xfrm>
          <a:prstGeom prst="upArrowCallout">
            <a:avLst>
              <a:gd name="adj1" fmla="val 20843"/>
              <a:gd name="adj2" fmla="val 18875"/>
              <a:gd name="adj3" fmla="val 33859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558800" y="2476500"/>
            <a:ext cx="34671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Peasants revolted </a:t>
            </a:r>
            <a:br>
              <a:rPr lang="en-US" altLang="en-US" b="0"/>
            </a:br>
            <a:r>
              <a:rPr lang="en-US" altLang="en-US" b="0"/>
              <a:t>against the harsh </a:t>
            </a:r>
            <a:br>
              <a:rPr lang="en-US" altLang="en-US" b="0"/>
            </a:br>
            <a:r>
              <a:rPr lang="en-US" altLang="en-US" b="0"/>
              <a:t>conditions </a:t>
            </a:r>
            <a:br>
              <a:rPr lang="en-US" altLang="en-US" b="0"/>
            </a:br>
            <a:r>
              <a:rPr lang="en-US" altLang="en-US" b="0"/>
              <a:t>of serfdom.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67200" y="2362200"/>
            <a:ext cx="4419600" cy="1676400"/>
            <a:chOff x="2880" y="1104"/>
            <a:chExt cx="2208" cy="1440"/>
          </a:xfrm>
        </p:grpSpPr>
        <p:sp>
          <p:nvSpPr>
            <p:cNvPr id="19467" name="AutoShape 11"/>
            <p:cNvSpPr>
              <a:spLocks noChangeArrowheads="1"/>
            </p:cNvSpPr>
            <p:nvPr/>
          </p:nvSpPr>
          <p:spPr bwMode="auto">
            <a:xfrm rot="16200000" flipH="1">
              <a:off x="3264" y="720"/>
              <a:ext cx="1440" cy="2208"/>
            </a:xfrm>
            <a:prstGeom prst="upArrowCallout">
              <a:avLst>
                <a:gd name="adj1" fmla="val 20843"/>
                <a:gd name="adj2" fmla="val 18875"/>
                <a:gd name="adj3" fmla="val 22844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9465" name="Text Box 12"/>
            <p:cNvSpPr txBox="1">
              <a:spLocks noChangeArrowheads="1"/>
            </p:cNvSpPr>
            <p:nvPr/>
          </p:nvSpPr>
          <p:spPr bwMode="auto">
            <a:xfrm>
              <a:off x="3456" y="1152"/>
              <a:ext cx="1584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>
                  <a:solidFill>
                    <a:srgbClr val="0033CC"/>
                  </a:solidFill>
                </a:rPr>
                <a:t>Catherine repressed the rebellion</a:t>
              </a:r>
              <a:r>
                <a:rPr lang="en-US" altLang="en-US" b="0"/>
                <a:t> and exempted the boyars from paying taxes.</a:t>
              </a:r>
            </a:p>
          </p:txBody>
        </p:sp>
      </p:grp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315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838200" y="1538288"/>
            <a:ext cx="7467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She could also be ruthless.</a:t>
            </a:r>
            <a:endParaRPr lang="en-US" altLang="en-US" b="0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914400" y="4572000"/>
            <a:ext cx="7391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Along with King Frederick II and Emperor Joseph II of Austria, Catherine </a:t>
            </a:r>
            <a:r>
              <a:rPr lang="en-US" altLang="en-US">
                <a:solidFill>
                  <a:srgbClr val="FF0000"/>
                </a:solidFill>
              </a:rPr>
              <a:t>partitioned</a:t>
            </a:r>
            <a:r>
              <a:rPr lang="en-US" altLang="en-US" b="0">
                <a:solidFill>
                  <a:srgbClr val="0033CC"/>
                </a:solidFill>
              </a:rPr>
              <a:t> Poland and took control of its eastern lands in 1772,</a:t>
            </a:r>
            <a:r>
              <a:rPr lang="en-US" altLang="en-US" b="0"/>
              <a:t> removing the state from the map.</a:t>
            </a:r>
            <a:endParaRPr lang="en-US" altLang="en-US" b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5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6"/>
          <p:cNvSpPr txBox="1">
            <a:spLocks noChangeArrowheads="1"/>
          </p:cNvSpPr>
          <p:nvPr/>
        </p:nvSpPr>
        <p:spPr bwMode="auto">
          <a:xfrm>
            <a:off x="838200" y="1752600"/>
            <a:ext cx="7848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The Thirty Years’ War began in 1618 when </a:t>
            </a:r>
            <a:br>
              <a:rPr lang="en-US" altLang="en-US"/>
            </a:br>
            <a:r>
              <a:rPr lang="en-US" altLang="en-US"/>
              <a:t>king </a:t>
            </a:r>
            <a:r>
              <a:rPr lang="en-US" altLang="en-US">
                <a:solidFill>
                  <a:srgbClr val="FF0000"/>
                </a:solidFill>
              </a:rPr>
              <a:t>Ferdinand</a:t>
            </a:r>
            <a:r>
              <a:rPr lang="en-US" altLang="en-US"/>
              <a:t> tried to suppress Protestants </a:t>
            </a:r>
            <a:br>
              <a:rPr lang="en-US" altLang="en-US"/>
            </a:br>
            <a:r>
              <a:rPr lang="en-US" altLang="en-US"/>
              <a:t>in Bohemia. </a:t>
            </a:r>
          </a:p>
        </p:txBody>
      </p:sp>
      <p:sp>
        <p:nvSpPr>
          <p:cNvPr id="10243" name="Text Box 16"/>
          <p:cNvSpPr txBox="1">
            <a:spLocks noChangeArrowheads="1"/>
          </p:cNvSpPr>
          <p:nvPr/>
        </p:nvSpPr>
        <p:spPr bwMode="auto">
          <a:xfrm>
            <a:off x="838200" y="3048000"/>
            <a:ext cx="7848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Protestant nobles threw two royal Catholic officials out of a window. This became known as the </a:t>
            </a:r>
            <a:r>
              <a:rPr lang="en-US" altLang="en-US" b="0">
                <a:solidFill>
                  <a:srgbClr val="0033CC"/>
                </a:solidFill>
              </a:rPr>
              <a:t>Defenestration of Prague,</a:t>
            </a:r>
            <a:r>
              <a:rPr lang="en-US" altLang="en-US" b="0"/>
              <a:t> and sparked a revolt.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What began as a religious conflict </a:t>
            </a:r>
            <a:r>
              <a:rPr lang="en-US" altLang="en-US" b="0">
                <a:solidFill>
                  <a:srgbClr val="0033CC"/>
                </a:solidFill>
              </a:rPr>
              <a:t>changed to a political war for control of Europe.</a:t>
            </a:r>
          </a:p>
        </p:txBody>
      </p:sp>
    </p:spTree>
    <p:extLst>
      <p:ext uri="{BB962C8B-B14F-4D97-AF65-F5344CB8AC3E}">
        <p14:creationId xmlns:p14="http://schemas.microsoft.com/office/powerpoint/2010/main" val="124687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AutoShape 10"/>
          <p:cNvSpPr>
            <a:spLocks noChangeArrowheads="1"/>
          </p:cNvSpPr>
          <p:nvPr/>
        </p:nvSpPr>
        <p:spPr bwMode="auto">
          <a:xfrm rot="5400000" flipH="1">
            <a:off x="1828800" y="762000"/>
            <a:ext cx="1676400" cy="3657600"/>
          </a:xfrm>
          <a:prstGeom prst="upArrowCallout">
            <a:avLst>
              <a:gd name="adj1" fmla="val 20843"/>
              <a:gd name="adj2" fmla="val 18875"/>
              <a:gd name="adj3" fmla="val 27859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42343" name="Text Box 1031"/>
          <p:cNvSpPr txBox="1">
            <a:spLocks noChangeArrowheads="1"/>
          </p:cNvSpPr>
          <p:nvPr/>
        </p:nvSpPr>
        <p:spPr bwMode="auto">
          <a:xfrm>
            <a:off x="4699000" y="1752600"/>
            <a:ext cx="3733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None/>
            </a:pPr>
            <a:r>
              <a:rPr lang="en-US" altLang="en-US">
                <a:solidFill>
                  <a:srgbClr val="FF0000"/>
                </a:solidFill>
              </a:rPr>
              <a:t>Mercenaries</a:t>
            </a:r>
            <a:r>
              <a:rPr lang="en-US" altLang="en-US" b="0"/>
              <a:t> burned villages and killed without mercy.</a:t>
            </a:r>
          </a:p>
          <a:p>
            <a:pPr eaLnBrk="1" hangingPunct="1">
              <a:spcAft>
                <a:spcPct val="60000"/>
              </a:spcAft>
              <a:buFont typeface="Times" charset="0"/>
              <a:buNone/>
            </a:pPr>
            <a:r>
              <a:rPr lang="en-US" altLang="en-US" b="0"/>
              <a:t>Severe </a:t>
            </a:r>
            <a:r>
              <a:rPr lang="en-US" altLang="en-US">
                <a:solidFill>
                  <a:srgbClr val="FF0000"/>
                </a:solidFill>
              </a:rPr>
              <a:t>depopulation</a:t>
            </a:r>
            <a:r>
              <a:rPr lang="en-US" altLang="en-US" b="0"/>
              <a:t> occurred.</a:t>
            </a:r>
          </a:p>
        </p:txBody>
      </p:sp>
      <p:sp>
        <p:nvSpPr>
          <p:cNvPr id="11267" name="Text Box 1048"/>
          <p:cNvSpPr txBox="1">
            <a:spLocks noChangeArrowheads="1"/>
          </p:cNvSpPr>
          <p:nvPr/>
        </p:nvSpPr>
        <p:spPr bwMode="auto">
          <a:xfrm>
            <a:off x="4724400" y="4206875"/>
            <a:ext cx="41148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/>
              <a:t>France emerged the clear winner and </a:t>
            </a:r>
            <a:r>
              <a:rPr lang="en-US" altLang="en-US" b="0">
                <a:solidFill>
                  <a:srgbClr val="0033CC"/>
                </a:solidFill>
              </a:rPr>
              <a:t>German lands were divided</a:t>
            </a:r>
            <a:r>
              <a:rPr lang="en-US" altLang="en-US" b="0"/>
              <a:t> into more than 360 separate states.</a:t>
            </a:r>
            <a:endParaRPr lang="en-US" altLang="en-US" b="0">
              <a:solidFill>
                <a:srgbClr val="0033CC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38200" y="3962400"/>
            <a:ext cx="3657600" cy="1981200"/>
            <a:chOff x="528" y="2496"/>
            <a:chExt cx="2304" cy="1248"/>
          </a:xfrm>
        </p:grpSpPr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 rot="5400000" flipH="1">
              <a:off x="1056" y="1968"/>
              <a:ext cx="1248" cy="2304"/>
            </a:xfrm>
            <a:prstGeom prst="upArrowCallout">
              <a:avLst>
                <a:gd name="adj1" fmla="val 20843"/>
                <a:gd name="adj2" fmla="val 18875"/>
                <a:gd name="adj3" fmla="val 23573"/>
                <a:gd name="adj4" fmla="val 76542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1272" name="Text Box 1050"/>
            <p:cNvSpPr txBox="1">
              <a:spLocks noChangeArrowheads="1"/>
            </p:cNvSpPr>
            <p:nvPr/>
          </p:nvSpPr>
          <p:spPr bwMode="auto">
            <a:xfrm>
              <a:off x="592" y="2560"/>
              <a:ext cx="1760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Finally, a series </a:t>
              </a:r>
              <a:br>
                <a:rPr lang="en-US" altLang="en-US" b="0"/>
              </a:br>
              <a:r>
                <a:rPr lang="en-US" altLang="en-US" b="0"/>
                <a:t>of treaties called the </a:t>
              </a:r>
              <a:r>
                <a:rPr lang="en-US" altLang="en-US">
                  <a:solidFill>
                    <a:srgbClr val="FF0000"/>
                  </a:solidFill>
                </a:rPr>
                <a:t>Peace of Westphalia</a:t>
              </a:r>
              <a:r>
                <a:rPr lang="en-US" altLang="en-US" b="0"/>
                <a:t> ended the war.</a:t>
              </a:r>
            </a:p>
          </p:txBody>
        </p:sp>
      </p:grpSp>
      <p:sp>
        <p:nvSpPr>
          <p:cNvPr id="11270" name="Text Box 1057"/>
          <p:cNvSpPr txBox="1">
            <a:spLocks noChangeArrowheads="1"/>
          </p:cNvSpPr>
          <p:nvPr/>
        </p:nvSpPr>
        <p:spPr bwMode="auto">
          <a:xfrm>
            <a:off x="939800" y="1854200"/>
            <a:ext cx="2794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Thirty Years’ War </a:t>
            </a:r>
            <a:br>
              <a:rPr lang="en-US" altLang="en-US"/>
            </a:br>
            <a:r>
              <a:rPr lang="en-US" altLang="en-US"/>
              <a:t>was very </a:t>
            </a:r>
            <a:br>
              <a:rPr lang="en-US" altLang="en-US"/>
            </a:br>
            <a:r>
              <a:rPr lang="en-US" altLang="en-US"/>
              <a:t>brutal.</a:t>
            </a:r>
          </a:p>
        </p:txBody>
      </p:sp>
    </p:spTree>
    <p:extLst>
      <p:ext uri="{BB962C8B-B14F-4D97-AF65-F5344CB8AC3E}">
        <p14:creationId xmlns:p14="http://schemas.microsoft.com/office/powerpoint/2010/main" val="336749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 build="p"/>
      <p:bldP spid="11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6096000" y="1270000"/>
            <a:ext cx="25908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Europe after the Thirty Years’ War, 1648</a:t>
            </a:r>
          </a:p>
        </p:txBody>
      </p:sp>
      <p:pic>
        <p:nvPicPr>
          <p:cNvPr id="12291" name="Picture 5" descr="WH-Ch16_S4_ThirtyYearsWar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1763"/>
            <a:ext cx="50292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66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57200" y="4770438"/>
            <a:ext cx="83058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/>
              <a:t>Despite efforts to bring Austria, Bohemia, Hungary, </a:t>
            </a:r>
            <a:br>
              <a:rPr lang="en-US" altLang="en-US" b="0"/>
            </a:br>
            <a:r>
              <a:rPr lang="en-US" altLang="en-US" b="0"/>
              <a:t>and parts of Poland together, </a:t>
            </a:r>
            <a:r>
              <a:rPr lang="en-US" altLang="en-US" b="0">
                <a:solidFill>
                  <a:srgbClr val="0033CC"/>
                </a:solidFill>
              </a:rPr>
              <a:t>the Hapsburgs never created a central government like the one in France.</a:t>
            </a:r>
            <a:r>
              <a:rPr lang="en-US" altLang="en-US" b="0"/>
              <a:t> 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5400000" flipH="1">
            <a:off x="1562100" y="1028700"/>
            <a:ext cx="2286000" cy="3733800"/>
          </a:xfrm>
          <a:prstGeom prst="upArrowCallout">
            <a:avLst>
              <a:gd name="adj1" fmla="val 20843"/>
              <a:gd name="adj2" fmla="val 18875"/>
              <a:gd name="adj3" fmla="val 14375"/>
              <a:gd name="adj4" fmla="val 8605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914400" y="1828800"/>
            <a:ext cx="31242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After the war’s end, the Hapsburgs in Austria wanted to create a strong, unified state.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0" y="1752600"/>
            <a:ext cx="3733800" cy="2286000"/>
            <a:chOff x="2880" y="1104"/>
            <a:chExt cx="2352" cy="1440"/>
          </a:xfrm>
        </p:grpSpPr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 rot="16200000" flipH="1">
              <a:off x="3336" y="648"/>
              <a:ext cx="1440" cy="2352"/>
            </a:xfrm>
            <a:prstGeom prst="upArrowCallout">
              <a:avLst>
                <a:gd name="adj1" fmla="val 21120"/>
                <a:gd name="adj2" fmla="val 18875"/>
                <a:gd name="adj3" fmla="val 13679"/>
                <a:gd name="adj4" fmla="val 87120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3319" name="Text Box 9"/>
            <p:cNvSpPr txBox="1">
              <a:spLocks noChangeArrowheads="1"/>
            </p:cNvSpPr>
            <p:nvPr/>
          </p:nvSpPr>
          <p:spPr bwMode="auto">
            <a:xfrm>
              <a:off x="3248" y="1152"/>
              <a:ext cx="1984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/>
                <a:t>This was difficult, because </a:t>
              </a:r>
              <a:r>
                <a:rPr lang="en-US" altLang="en-US" b="0">
                  <a:solidFill>
                    <a:srgbClr val="0033CC"/>
                  </a:solidFill>
                </a:rPr>
                <a:t>the lands they wanted to unify were made up of many diverse people and languages.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91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6629400" y="1397000"/>
            <a:ext cx="2133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European nation-states </a:t>
            </a:r>
            <a:br>
              <a:rPr lang="en-US" altLang="en-US"/>
            </a:br>
            <a:r>
              <a:rPr lang="en-US" altLang="en-US"/>
              <a:t>in 1700.</a:t>
            </a:r>
          </a:p>
        </p:txBody>
      </p:sp>
      <p:pic>
        <p:nvPicPr>
          <p:cNvPr id="14339" name="Picture 4" descr="WH-Ch16_S4_EuropeNationState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8600"/>
            <a:ext cx="6011863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7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4868863"/>
            <a:ext cx="8305800" cy="896937"/>
            <a:chOff x="528" y="3035"/>
            <a:chExt cx="4704" cy="565"/>
          </a:xfrm>
        </p:grpSpPr>
        <p:sp>
          <p:nvSpPr>
            <p:cNvPr id="15368" name="Rectangle 6"/>
            <p:cNvSpPr>
              <a:spLocks noChangeArrowheads="1"/>
            </p:cNvSpPr>
            <p:nvPr/>
          </p:nvSpPr>
          <p:spPr bwMode="auto">
            <a:xfrm>
              <a:off x="528" y="3035"/>
              <a:ext cx="4704" cy="565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528" y="3061"/>
              <a:ext cx="4704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/>
                <a:t>With the help of her Hungarian subjects as well as Britain and Russia, </a:t>
              </a:r>
              <a:r>
                <a:rPr lang="en-US" altLang="en-US" b="0">
                  <a:solidFill>
                    <a:srgbClr val="0033CC"/>
                  </a:solidFill>
                </a:rPr>
                <a:t>Maria Theresa preserved her empire.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" y="3505200"/>
            <a:ext cx="8305800" cy="1401763"/>
            <a:chOff x="528" y="2063"/>
            <a:chExt cx="4704" cy="1248"/>
          </a:xfrm>
        </p:grpSpPr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 rot="10792560" flipH="1">
              <a:off x="528" y="2063"/>
              <a:ext cx="4704" cy="1248"/>
            </a:xfrm>
            <a:prstGeom prst="upArrowCallout">
              <a:avLst>
                <a:gd name="adj1" fmla="val 29805"/>
                <a:gd name="adj2" fmla="val 27100"/>
                <a:gd name="adj3" fmla="val 21162"/>
                <a:gd name="adj4" fmla="val 65921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5367" name="Text Box 1089"/>
            <p:cNvSpPr txBox="1">
              <a:spLocks noChangeArrowheads="1"/>
            </p:cNvSpPr>
            <p:nvPr/>
          </p:nvSpPr>
          <p:spPr bwMode="auto">
            <a:xfrm>
              <a:off x="584" y="2112"/>
              <a:ext cx="4648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0"/>
                <a:t>The </a:t>
              </a:r>
              <a:r>
                <a:rPr lang="en-US" altLang="en-US">
                  <a:solidFill>
                    <a:srgbClr val="FF0000"/>
                  </a:solidFill>
                </a:rPr>
                <a:t>War of Austrian Succession</a:t>
              </a:r>
              <a:r>
                <a:rPr lang="en-US" altLang="en-US" b="0"/>
                <a:t> began when </a:t>
              </a:r>
              <a:br>
                <a:rPr lang="en-US" altLang="en-US" b="0"/>
              </a:br>
              <a:r>
                <a:rPr lang="en-US" altLang="en-US" b="0"/>
                <a:t>the king of Prussia seized an Austrian province.</a:t>
              </a:r>
            </a:p>
          </p:txBody>
        </p:sp>
      </p:grpSp>
      <p:sp>
        <p:nvSpPr>
          <p:cNvPr id="15371" name="AutoShape 11"/>
          <p:cNvSpPr>
            <a:spLocks noChangeArrowheads="1"/>
          </p:cNvSpPr>
          <p:nvPr/>
        </p:nvSpPr>
        <p:spPr bwMode="auto">
          <a:xfrm rot="10792560" flipH="1">
            <a:off x="449263" y="1566863"/>
            <a:ext cx="8307387" cy="2014537"/>
          </a:xfrm>
          <a:prstGeom prst="upArrowCallout">
            <a:avLst>
              <a:gd name="adj1" fmla="val 32493"/>
              <a:gd name="adj2" fmla="val 29649"/>
              <a:gd name="adj3" fmla="val 18773"/>
              <a:gd name="adj4" fmla="val 6829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57213" y="1681163"/>
            <a:ext cx="819943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Hapsburg emperor Charles VI died in 1740 and </a:t>
            </a:r>
            <a:br>
              <a:rPr lang="en-US" altLang="en-US"/>
            </a:br>
            <a:r>
              <a:rPr lang="en-US" altLang="en-US"/>
              <a:t>left the throne to his daughter, </a:t>
            </a:r>
            <a:r>
              <a:rPr lang="en-US" altLang="en-US">
                <a:solidFill>
                  <a:srgbClr val="FF0000"/>
                </a:solidFill>
              </a:rPr>
              <a:t>Maria Theresa,</a:t>
            </a:r>
            <a:r>
              <a:rPr lang="en-US" altLang="en-US"/>
              <a:t> who immediately had to fight a new war.</a:t>
            </a:r>
          </a:p>
        </p:txBody>
      </p:sp>
    </p:spTree>
    <p:extLst>
      <p:ext uri="{BB962C8B-B14F-4D97-AF65-F5344CB8AC3E}">
        <p14:creationId xmlns:p14="http://schemas.microsoft.com/office/powerpoint/2010/main" val="296463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Maria Theresa was a good leader.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838200" y="2514600"/>
            <a:ext cx="44196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Though she did not succeed </a:t>
            </a:r>
            <a:br>
              <a:rPr lang="en-US" altLang="en-US" b="0"/>
            </a:br>
            <a:r>
              <a:rPr lang="en-US" altLang="en-US" b="0"/>
              <a:t>in throwing Prussia out of the Austrian province it invaded, </a:t>
            </a:r>
            <a:r>
              <a:rPr lang="en-US" altLang="en-US" b="0">
                <a:solidFill>
                  <a:srgbClr val="0033CC"/>
                </a:solidFill>
              </a:rPr>
              <a:t>she did win the support of her people.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altLang="en-US" b="0"/>
              <a:t>She also reformed tax collection and eased the burden on peasants.</a:t>
            </a:r>
            <a:endParaRPr lang="en-US" altLang="en-US"/>
          </a:p>
        </p:txBody>
      </p:sp>
      <p:pic>
        <p:nvPicPr>
          <p:cNvPr id="16388" name="Picture 7" descr="WH-Ch16_S4_MariaThe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87625"/>
            <a:ext cx="27971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99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915</Words>
  <Application>Microsoft Office PowerPoint</Application>
  <PresentationFormat>On-screen Show (4:3)</PresentationFormat>
  <Paragraphs>95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Unit 7  Absolutism and Enlightenment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 Absolutism and Enlightenment</dc:title>
  <dc:creator>shawiakm</dc:creator>
  <cp:lastModifiedBy>shawiakm</cp:lastModifiedBy>
  <cp:revision>1</cp:revision>
  <dcterms:created xsi:type="dcterms:W3CDTF">2013-12-03T16:40:05Z</dcterms:created>
  <dcterms:modified xsi:type="dcterms:W3CDTF">2013-12-03T16:45:22Z</dcterms:modified>
</cp:coreProperties>
</file>