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6EA25-DCE0-424B-9D45-2DDB4A7B00F1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4CA63-3FA7-43D4-A8A1-20A74C468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28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89A91078-12A2-4AD0-87A3-43F6F3F56548}" type="slidenum">
              <a:rPr lang="en-US" altLang="en-US" sz="1200" b="0" smtClean="0">
                <a:latin typeface="Arial" charset="0"/>
              </a:rPr>
              <a:pPr eaLnBrk="1" hangingPunct="1"/>
              <a:t>2</a:t>
            </a:fld>
            <a:endParaRPr lang="en-US" altLang="en-US" sz="1200" b="0" smtClean="0">
              <a:latin typeface="Arial" charset="0"/>
            </a:endParaRPr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AB6C2755-B890-4D4D-A8A6-0435C3591EFB}" type="slidenum">
              <a:rPr lang="en-US" altLang="en-US" sz="1200" b="0" smtClean="0">
                <a:latin typeface="Arial" charset="0"/>
              </a:rPr>
              <a:pPr eaLnBrk="1" hangingPunct="1"/>
              <a:t>11</a:t>
            </a:fld>
            <a:endParaRPr lang="en-US" altLang="en-US" sz="1200" b="0" smtClean="0">
              <a:latin typeface="Arial" charset="0"/>
            </a:endParaRPr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/>
            <a:fld id="{2AC43770-6F61-4484-BBC4-414DE3412A5C}" type="slidenum">
              <a:rPr lang="en-US" altLang="en-US" sz="1200" b="0">
                <a:latin typeface="Arial" charset="0"/>
              </a:rPr>
              <a:pPr algn="r" eaLnBrk="1" hangingPunct="1"/>
              <a:t>12</a:t>
            </a:fld>
            <a:endParaRPr lang="en-US" altLang="en-US" sz="1200" b="0">
              <a:latin typeface="Arial" charset="0"/>
            </a:endParaRPr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70E54B9B-43A9-444E-9D5B-FE6FC53DB9B6}" type="slidenum">
              <a:rPr lang="en-US" altLang="en-US" sz="1200" b="0" smtClean="0">
                <a:latin typeface="Arial" charset="0"/>
              </a:rPr>
              <a:pPr eaLnBrk="1" hangingPunct="1"/>
              <a:t>14</a:t>
            </a:fld>
            <a:endParaRPr lang="en-US" altLang="en-US" sz="1200" b="0" smtClean="0">
              <a:latin typeface="Arial" charset="0"/>
            </a:endParaRPr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1447800" y="47244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 sz="14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F672030A-4F16-4DFD-9AFB-050DA5655970}" type="slidenum">
              <a:rPr lang="en-US" altLang="en-US" sz="1200" b="0" smtClean="0">
                <a:latin typeface="Arial" charset="0"/>
              </a:rPr>
              <a:pPr eaLnBrk="1" hangingPunct="1"/>
              <a:t>15</a:t>
            </a:fld>
            <a:endParaRPr lang="en-US" altLang="en-US" sz="1200" b="0" smtClean="0">
              <a:latin typeface="Arial" charset="0"/>
            </a:endParaRPr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1050925" y="46593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 sz="14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4F8020-C7D2-4B11-AAD1-494FD94482F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473CB9-0359-4852-8EB3-900D8E01532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39F6E8-8017-4205-B04E-91679CEDE6F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/>
            <a:fld id="{BF85BD3F-7DBF-4177-8DB8-BAF106F1E160}" type="slidenum">
              <a:rPr lang="en-US" altLang="en-US" sz="1200" b="0">
                <a:latin typeface="Arial" charset="0"/>
              </a:rPr>
              <a:pPr algn="r" eaLnBrk="1" hangingPunct="1"/>
              <a:t>3</a:t>
            </a:fld>
            <a:endParaRPr lang="en-US" altLang="en-US" sz="1200" b="0">
              <a:latin typeface="Arial" charset="0"/>
            </a:endParaRPr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51F808-7B63-4ECC-B29A-D10DE5DC34F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517E27-788C-441F-A992-7900BA7F586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AB6C2755-B890-4D4D-A8A6-0435C3591EFB}" type="slidenum">
              <a:rPr lang="en-US" altLang="en-US" sz="1200" b="0" smtClean="0">
                <a:latin typeface="Arial" charset="0"/>
              </a:rPr>
              <a:pPr eaLnBrk="1" hangingPunct="1"/>
              <a:t>23</a:t>
            </a:fld>
            <a:endParaRPr lang="en-US" altLang="en-US" sz="1200" b="0" smtClean="0">
              <a:latin typeface="Arial" charset="0"/>
            </a:endParaRPr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/>
            <a:fld id="{9EB6C055-04B7-4AFF-8A1E-DE9D41F62D1B}" type="slidenum">
              <a:rPr lang="en-US" altLang="en-US" sz="1200" b="0">
                <a:latin typeface="Arial" charset="0"/>
              </a:rPr>
              <a:pPr algn="r" eaLnBrk="1" hangingPunct="1"/>
              <a:t>4</a:t>
            </a:fld>
            <a:endParaRPr lang="en-US" altLang="en-US" sz="1200" b="0">
              <a:latin typeface="Arial" charset="0"/>
            </a:endParaRPr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1447800" y="47244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 sz="14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A00742D7-D832-4DC7-A22E-E283F9E68D07}" type="slidenum">
              <a:rPr lang="en-US" altLang="en-US" sz="1200" b="0" smtClean="0">
                <a:latin typeface="Arial" charset="0"/>
              </a:rPr>
              <a:pPr eaLnBrk="1" hangingPunct="1"/>
              <a:t>6</a:t>
            </a:fld>
            <a:endParaRPr lang="en-US" altLang="en-US" sz="1200" b="0" smtClean="0">
              <a:latin typeface="Arial" charset="0"/>
            </a:endParaRPr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1447800" y="47244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 sz="14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33F9474E-D812-4EE5-A52D-9E180B912216}" type="slidenum">
              <a:rPr lang="en-US" altLang="en-US" sz="1200" b="0" smtClean="0">
                <a:latin typeface="Arial" charset="0"/>
              </a:rPr>
              <a:pPr eaLnBrk="1" hangingPunct="1"/>
              <a:t>7</a:t>
            </a:fld>
            <a:endParaRPr lang="en-US" altLang="en-US" sz="1200" b="0" smtClean="0">
              <a:latin typeface="Arial" charset="0"/>
            </a:endParaRPr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1050925" y="46593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 sz="14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89A91078-12A2-4AD0-87A3-43F6F3F56548}" type="slidenum">
              <a:rPr lang="en-US" altLang="en-US" sz="1200" b="0" smtClean="0">
                <a:latin typeface="Arial" charset="0"/>
              </a:rPr>
              <a:pPr eaLnBrk="1" hangingPunct="1"/>
              <a:t>10</a:t>
            </a:fld>
            <a:endParaRPr lang="en-US" altLang="en-US" sz="1200" b="0" smtClean="0">
              <a:latin typeface="Arial" charset="0"/>
            </a:endParaRPr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C7362-DEF6-4ABD-B170-6964C62B15E4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924E-7639-45A5-99E6-167DB28A6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21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C7362-DEF6-4ABD-B170-6964C62B15E4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924E-7639-45A5-99E6-167DB28A6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16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C7362-DEF6-4ABD-B170-6964C62B15E4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924E-7639-45A5-99E6-167DB28A6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51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C7362-DEF6-4ABD-B170-6964C62B15E4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924E-7639-45A5-99E6-167DB28A6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2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C7362-DEF6-4ABD-B170-6964C62B15E4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924E-7639-45A5-99E6-167DB28A6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55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C7362-DEF6-4ABD-B170-6964C62B15E4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924E-7639-45A5-99E6-167DB28A6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04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C7362-DEF6-4ABD-B170-6964C62B15E4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924E-7639-45A5-99E6-167DB28A6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959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C7362-DEF6-4ABD-B170-6964C62B15E4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924E-7639-45A5-99E6-167DB28A6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80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C7362-DEF6-4ABD-B170-6964C62B15E4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924E-7639-45A5-99E6-167DB28A6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29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C7362-DEF6-4ABD-B170-6964C62B15E4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924E-7639-45A5-99E6-167DB28A6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40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C7362-DEF6-4ABD-B170-6964C62B15E4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924E-7639-45A5-99E6-167DB28A6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202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C7362-DEF6-4ABD-B170-6964C62B15E4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5924E-7639-45A5-99E6-167DB28A6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99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Unit 7</a:t>
            </a:r>
            <a:br>
              <a:rPr lang="en-US" dirty="0" smtClean="0"/>
            </a:br>
            <a:r>
              <a:rPr lang="en-US" dirty="0" smtClean="0"/>
              <a:t>Absolutism and the Enlightenment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Part 3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Philosophy in the Age of Reason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Enlightenment Ideas Spread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990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12"/>
          <p:cNvSpPr>
            <a:spLocks noChangeArrowheads="1"/>
          </p:cNvSpPr>
          <p:nvPr/>
        </p:nvSpPr>
        <p:spPr bwMode="auto">
          <a:xfrm>
            <a:off x="1447800" y="3048000"/>
            <a:ext cx="68580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endParaRPr lang="en-US" altLang="en-US" b="0" dirty="0">
              <a:solidFill>
                <a:srgbClr val="0033CC"/>
              </a:solidFill>
            </a:endParaRPr>
          </a:p>
        </p:txBody>
      </p:sp>
      <p:sp>
        <p:nvSpPr>
          <p:cNvPr id="8195" name="Rectangle 11"/>
          <p:cNvSpPr>
            <a:spLocks noChangeArrowheads="1"/>
          </p:cNvSpPr>
          <p:nvPr/>
        </p:nvSpPr>
        <p:spPr bwMode="auto">
          <a:xfrm>
            <a:off x="1447800" y="1631950"/>
            <a:ext cx="6705600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 sz="2400"/>
              <a:t>What effects did the Enlightenment philosophers have on government and society?</a:t>
            </a:r>
            <a:endParaRPr lang="en-US" altLang="en-US"/>
          </a:p>
        </p:txBody>
      </p:sp>
      <p:pic>
        <p:nvPicPr>
          <p:cNvPr id="8196" name="Picture 15" descr="HSUS09_EQ_logo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558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656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charRg st="0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30">
                                            <p:txEl>
                                              <p:charRg st="0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30">
                                            <p:txEl>
                                              <p:charRg st="0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charRg st="107" end="2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30">
                                            <p:txEl>
                                              <p:charRg st="107" end="26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30">
                                            <p:txEl>
                                              <p:charRg st="107" end="26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2"/>
          <p:cNvSpPr>
            <a:spLocks noChangeArrowheads="1"/>
          </p:cNvSpPr>
          <p:nvPr/>
        </p:nvSpPr>
        <p:spPr bwMode="auto">
          <a:xfrm>
            <a:off x="1447800" y="3048000"/>
            <a:ext cx="66294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endParaRPr lang="en-US" altLang="en-US" b="0">
              <a:solidFill>
                <a:srgbClr val="0033CC"/>
              </a:solidFill>
            </a:endParaRPr>
          </a:p>
        </p:txBody>
      </p:sp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1447800" y="1638300"/>
            <a:ext cx="68580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/>
              <a:t>As Enlightenment ideas spread across Europe, what cultural and political changes took place?</a:t>
            </a:r>
          </a:p>
        </p:txBody>
      </p:sp>
      <p:pic>
        <p:nvPicPr>
          <p:cNvPr id="7172" name="Picture 15" descr="HSUS09_EQ_logo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558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47800" y="3048000"/>
            <a:ext cx="655320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 b="0">
                <a:solidFill>
                  <a:srgbClr val="0033CC"/>
                </a:solidFill>
              </a:rPr>
              <a:t>The Enlightenment brought cultural changes as writers, artists, and musicians spread new ideas.</a:t>
            </a:r>
            <a:endParaRPr lang="en-US" altLang="en-US" b="0"/>
          </a:p>
          <a:p>
            <a:pPr eaLnBrk="1" hangingPunct="1">
              <a:spcAft>
                <a:spcPct val="60000"/>
              </a:spcAft>
            </a:pPr>
            <a:r>
              <a:rPr lang="en-US" altLang="en-US" b="0"/>
              <a:t>Even absolute monarchs in Europe granted greater freedoms in their realms to become enlightened despots.</a:t>
            </a:r>
          </a:p>
        </p:txBody>
      </p:sp>
    </p:spTree>
    <p:extLst>
      <p:ext uri="{BB962C8B-B14F-4D97-AF65-F5344CB8AC3E}">
        <p14:creationId xmlns:p14="http://schemas.microsoft.com/office/powerpoint/2010/main" val="633254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102"/>
          <p:cNvSpPr txBox="1">
            <a:spLocks noChangeArrowheads="1"/>
          </p:cNvSpPr>
          <p:nvPr/>
        </p:nvSpPr>
        <p:spPr bwMode="auto">
          <a:xfrm>
            <a:off x="4267200" y="2489200"/>
            <a:ext cx="41910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Pct val="80000"/>
            </a:pPr>
            <a:r>
              <a:rPr lang="en-US" altLang="en-US" b="0"/>
              <a:t>These new ideas created challenges to the rulers of the day. People saw that reform was necessary to achieve a just society.</a:t>
            </a:r>
          </a:p>
        </p:txBody>
      </p:sp>
      <p:sp>
        <p:nvSpPr>
          <p:cNvPr id="8195" name="Rectangle 12"/>
          <p:cNvSpPr>
            <a:spLocks noChangeArrowheads="1"/>
          </p:cNvSpPr>
          <p:nvPr/>
        </p:nvSpPr>
        <p:spPr bwMode="auto">
          <a:xfrm>
            <a:off x="838200" y="1352550"/>
            <a:ext cx="7467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/>
              <a:t>From France, the heart of the Enlightenment, ideas spread across Europe and beyond.</a:t>
            </a:r>
          </a:p>
        </p:txBody>
      </p:sp>
      <p:pic>
        <p:nvPicPr>
          <p:cNvPr id="8196" name="Picture 11" descr="WH-Ch17_S2_France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2590800"/>
            <a:ext cx="282416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289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7"/>
          <p:cNvSpPr txBox="1">
            <a:spLocks noChangeArrowheads="1"/>
          </p:cNvSpPr>
          <p:nvPr/>
        </p:nvSpPr>
        <p:spPr bwMode="auto">
          <a:xfrm>
            <a:off x="457200" y="1428750"/>
            <a:ext cx="82296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ct val="60000"/>
              </a:spcAft>
            </a:pPr>
            <a:r>
              <a:rPr lang="en-US" altLang="en-US"/>
              <a:t>Most government and church authorities felt they had a sacred duty to defend the old order.</a:t>
            </a: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457200" y="2667000"/>
            <a:ext cx="8229600" cy="304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19050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9230" name="Group 14"/>
          <p:cNvGraphicFramePr>
            <a:graphicFrameLocks noGrp="1"/>
          </p:cNvGraphicFramePr>
          <p:nvPr/>
        </p:nvGraphicFramePr>
        <p:xfrm>
          <a:off x="533400" y="2670175"/>
          <a:ext cx="8077200" cy="2964815"/>
        </p:xfrm>
        <a:graphic>
          <a:graphicData uri="http://schemas.openxmlformats.org/drawingml/2006/table">
            <a:tbl>
              <a:tblPr/>
              <a:tblGrid>
                <a:gridCol w="2286000"/>
                <a:gridCol w="3155950"/>
                <a:gridCol w="2635250"/>
              </a:tblGrid>
              <a:tr h="1196975"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The most common defense was through </a:t>
                      </a: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censorship</a:t>
                      </a: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b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</a:b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of writers and books. </a:t>
                      </a: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Writers fought back by disguising their ideas in fiction.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191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Voltaire’s </a:t>
                      </a:r>
                      <a:r>
                        <a:rPr kumimoji="0" lang="en-US" alt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Candide </a:t>
                      </a:r>
                      <a:br>
                        <a:rPr kumimoji="0" lang="en-US" alt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</a:b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exposed corruption </a:t>
                      </a:r>
                      <a:b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</a:b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and hypocrisy.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Jonathan Swift’s </a:t>
                      </a:r>
                      <a:b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</a:br>
                      <a:r>
                        <a:rPr kumimoji="0" lang="en-US" alt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Gulliver’s Travels </a:t>
                      </a:r>
                      <a:br>
                        <a:rPr kumimoji="0" lang="en-US" alt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</a:b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satirized eighteenth-</a:t>
                      </a:r>
                      <a:b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</a:b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century England.</a:t>
                      </a: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Montesquieu’s </a:t>
                      </a:r>
                      <a:b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</a:br>
                      <a:r>
                        <a:rPr kumimoji="0" lang="en-US" alt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Persian Letters </a:t>
                      </a:r>
                      <a:br>
                        <a:rPr kumimoji="0" lang="en-US" alt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</a:b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mocked French society.</a:t>
                      </a: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endParaRPr kumimoji="0" lang="en-US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7467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6"/>
          <p:cNvSpPr txBox="1">
            <a:spLocks noChangeArrowheads="1"/>
          </p:cNvSpPr>
          <p:nvPr/>
        </p:nvSpPr>
        <p:spPr bwMode="auto">
          <a:xfrm>
            <a:off x="838200" y="1419225"/>
            <a:ext cx="74676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ct val="60000"/>
              </a:spcAft>
            </a:pPr>
            <a:r>
              <a:rPr lang="en-US" altLang="en-US"/>
              <a:t>Ideas spread through </a:t>
            </a:r>
            <a:r>
              <a:rPr lang="en-US" altLang="en-US">
                <a:solidFill>
                  <a:srgbClr val="FF0000"/>
                </a:solidFill>
              </a:rPr>
              <a:t>salons </a:t>
            </a:r>
            <a:r>
              <a:rPr lang="en-US" altLang="en-US"/>
              <a:t>as well as books and pamphlets.</a:t>
            </a: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 rot="5400000" flipH="1">
            <a:off x="1447800" y="1752600"/>
            <a:ext cx="3276600" cy="4495800"/>
          </a:xfrm>
          <a:prstGeom prst="upArrowCallout">
            <a:avLst>
              <a:gd name="adj1" fmla="val 20843"/>
              <a:gd name="adj2" fmla="val 18875"/>
              <a:gd name="adj3" fmla="val 20442"/>
              <a:gd name="adj4" fmla="val 81935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904875" y="2447925"/>
            <a:ext cx="3657600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 b="0"/>
              <a:t>In the 1600s a group </a:t>
            </a:r>
            <a:br>
              <a:rPr lang="en-US" altLang="en-US" b="0"/>
            </a:br>
            <a:r>
              <a:rPr lang="en-US" altLang="en-US" b="0"/>
              <a:t>of noblewomen in Paris began inviting a few friends to their homes for poetry readings. </a:t>
            </a:r>
            <a:br>
              <a:rPr lang="en-US" altLang="en-US" b="0"/>
            </a:br>
            <a:r>
              <a:rPr lang="en-US" altLang="en-US" b="0"/>
              <a:t>By the 1700s, some middle-class women began holding salons </a:t>
            </a:r>
            <a:br>
              <a:rPr lang="en-US" altLang="en-US" b="0"/>
            </a:br>
            <a:r>
              <a:rPr lang="en-US" altLang="en-US" b="0"/>
              <a:t>as well.</a:t>
            </a:r>
          </a:p>
        </p:txBody>
      </p:sp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5438775" y="3086100"/>
            <a:ext cx="302895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 b="0"/>
              <a:t>The most respected salons hosted </a:t>
            </a:r>
            <a:br>
              <a:rPr lang="en-US" altLang="en-US" b="0"/>
            </a:br>
            <a:r>
              <a:rPr lang="en-US" altLang="en-US" b="0"/>
              <a:t>writers and musicians such as Diderot and Mozart.</a:t>
            </a:r>
          </a:p>
        </p:txBody>
      </p:sp>
    </p:spTree>
    <p:extLst>
      <p:ext uri="{BB962C8B-B14F-4D97-AF65-F5344CB8AC3E}">
        <p14:creationId xmlns:p14="http://schemas.microsoft.com/office/powerpoint/2010/main" val="3223188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"/>
          <p:cNvSpPr txBox="1">
            <a:spLocks noChangeArrowheads="1"/>
          </p:cNvSpPr>
          <p:nvPr/>
        </p:nvSpPr>
        <p:spPr bwMode="auto">
          <a:xfrm>
            <a:off x="838200" y="1752600"/>
            <a:ext cx="74676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/>
              <a:t>The arts evolved along with the new ideas of the Enlightenment.</a:t>
            </a:r>
            <a:endParaRPr lang="en-US" altLang="en-US" b="0"/>
          </a:p>
        </p:txBody>
      </p:sp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838200" y="2768600"/>
            <a:ext cx="74676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0"/>
              <a:t>In the age of Louis XIV, courtly art and architecture were grand and opulent, reflecting the lives of saints or glorious battles. </a:t>
            </a:r>
          </a:p>
          <a:p>
            <a:pPr eaLnBrk="1" hangingPunct="1">
              <a:spcAft>
                <a:spcPct val="60000"/>
              </a:spcAft>
              <a:buClr>
                <a:schemeClr val="tx1"/>
              </a:buClr>
              <a:buFont typeface="Times" charset="0"/>
              <a:buChar char="•"/>
            </a:pPr>
            <a:r>
              <a:rPr lang="en-US" altLang="en-US" b="0">
                <a:solidFill>
                  <a:srgbClr val="0033CC"/>
                </a:solidFill>
              </a:rPr>
              <a:t>This was the era of the</a:t>
            </a:r>
            <a:r>
              <a:rPr lang="en-US" altLang="en-US" b="0"/>
              <a:t> </a:t>
            </a:r>
            <a:r>
              <a:rPr lang="en-US" altLang="en-US">
                <a:solidFill>
                  <a:srgbClr val="FF0000"/>
                </a:solidFill>
              </a:rPr>
              <a:t>baroque</a:t>
            </a:r>
            <a:r>
              <a:rPr lang="en-US" altLang="en-US" b="0"/>
              <a:t> </a:t>
            </a:r>
            <a:r>
              <a:rPr lang="en-US" altLang="en-US" b="0">
                <a:solidFill>
                  <a:srgbClr val="0033CC"/>
                </a:solidFill>
              </a:rPr>
              <a:t>style.</a:t>
            </a:r>
            <a:endParaRPr lang="en-US" altLang="en-US" b="0" i="1">
              <a:solidFill>
                <a:srgbClr val="0033CC"/>
              </a:solidFill>
            </a:endParaRPr>
          </a:p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2590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838200" y="1428750"/>
            <a:ext cx="74676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ct val="60000"/>
              </a:spcAft>
            </a:pPr>
            <a:r>
              <a:rPr lang="en-US" altLang="en-US"/>
              <a:t>The court of Louis XV was much less formal, which was reflected in the </a:t>
            </a:r>
            <a:r>
              <a:rPr lang="en-US" altLang="en-US">
                <a:solidFill>
                  <a:srgbClr val="FF0000"/>
                </a:solidFill>
              </a:rPr>
              <a:t>rococo</a:t>
            </a:r>
            <a:r>
              <a:rPr lang="en-US" altLang="en-US"/>
              <a:t> style.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724400" y="2463800"/>
            <a:ext cx="39624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 b="0">
                <a:solidFill>
                  <a:srgbClr val="0033CC"/>
                </a:solidFill>
              </a:rPr>
              <a:t>Artists moved away from heavy splendor to light, elegant, and charming subjects.</a:t>
            </a:r>
            <a:r>
              <a:rPr lang="en-US" altLang="en-US" b="0"/>
              <a:t>  </a:t>
            </a:r>
          </a:p>
          <a:p>
            <a:pPr eaLnBrk="1" hangingPunct="1">
              <a:spcAft>
                <a:spcPct val="60000"/>
              </a:spcAft>
            </a:pPr>
            <a:r>
              <a:rPr lang="en-US" altLang="en-US" b="0"/>
              <a:t>This style was criticized </a:t>
            </a:r>
            <a:br>
              <a:rPr lang="en-US" altLang="en-US" b="0"/>
            </a:br>
            <a:r>
              <a:rPr lang="en-US" altLang="en-US" b="0"/>
              <a:t>by the </a:t>
            </a:r>
            <a:r>
              <a:rPr lang="en-US" altLang="en-US" b="0" i="1"/>
              <a:t>philosophes</a:t>
            </a:r>
            <a:r>
              <a:rPr lang="en-US" altLang="en-US" b="0"/>
              <a:t> as superficial, but it was very popular among the upper and middle classes.</a:t>
            </a:r>
          </a:p>
        </p:txBody>
      </p:sp>
      <p:pic>
        <p:nvPicPr>
          <p:cNvPr id="12292" name="Picture 5" descr="ch17_images_wh_se_p05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78100"/>
            <a:ext cx="354965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113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031"/>
          <p:cNvSpPr txBox="1">
            <a:spLocks noChangeArrowheads="1"/>
          </p:cNvSpPr>
          <p:nvPr/>
        </p:nvSpPr>
        <p:spPr bwMode="auto">
          <a:xfrm>
            <a:off x="457200" y="1447800"/>
            <a:ext cx="82296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ct val="60000"/>
              </a:spcAft>
            </a:pPr>
            <a:r>
              <a:rPr lang="en-US" altLang="en-US"/>
              <a:t>As in art, music evolved from baroque to rococo to the style known as “classical.”</a:t>
            </a:r>
            <a:endParaRPr lang="en-US" altLang="en-US" b="0">
              <a:solidFill>
                <a:srgbClr val="0033CC"/>
              </a:solidFill>
            </a:endParaRPr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457200" y="2438400"/>
            <a:ext cx="8229600" cy="3581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0" scaled="1"/>
          </a:gradFill>
          <a:ln w="19050">
            <a:solidFill>
              <a:srgbClr val="666699"/>
            </a:solidFill>
            <a:miter lim="800000"/>
            <a:headEnd/>
            <a:tailEnd/>
          </a:ln>
          <a:effectLst>
            <a:outerShdw dist="45791" dir="3378596" algn="ctr" rotWithShape="0">
              <a:srgbClr val="ADC793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3401" name="Group 89"/>
          <p:cNvGraphicFramePr>
            <a:graphicFrameLocks noGrp="1"/>
          </p:cNvGraphicFramePr>
          <p:nvPr/>
        </p:nvGraphicFramePr>
        <p:xfrm>
          <a:off x="508000" y="2514600"/>
          <a:ext cx="8077200" cy="3429001"/>
        </p:xfrm>
        <a:graphic>
          <a:graphicData uri="http://schemas.openxmlformats.org/drawingml/2006/table">
            <a:tbl>
              <a:tblPr/>
              <a:tblGrid>
                <a:gridCol w="2692400"/>
                <a:gridCol w="53848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6538" marR="0" lvl="0" indent="-236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6538" marR="0" lvl="0" indent="-2365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6538" marR="0" lvl="0" indent="-2365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1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6538" marR="0" lvl="0" indent="-236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482600" y="2438400"/>
            <a:ext cx="8204200" cy="727075"/>
            <a:chOff x="304" y="1680"/>
            <a:chExt cx="5168" cy="458"/>
          </a:xfrm>
        </p:grpSpPr>
        <p:sp>
          <p:nvSpPr>
            <p:cNvPr id="13339" name="Text Box 68"/>
            <p:cNvSpPr txBox="1">
              <a:spLocks noChangeArrowheads="1"/>
            </p:cNvSpPr>
            <p:nvPr/>
          </p:nvSpPr>
          <p:spPr bwMode="auto">
            <a:xfrm>
              <a:off x="304" y="1680"/>
              <a:ext cx="156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altLang="en-US" sz="2000">
                  <a:solidFill>
                    <a:srgbClr val="333399"/>
                  </a:solidFill>
                </a:rPr>
                <a:t>Johann Sebastian Bach</a:t>
              </a:r>
              <a:endParaRPr lang="en-US" altLang="en-US"/>
            </a:p>
          </p:txBody>
        </p:sp>
        <p:sp>
          <p:nvSpPr>
            <p:cNvPr id="13340" name="Text Box 84"/>
            <p:cNvSpPr txBox="1">
              <a:spLocks noChangeArrowheads="1"/>
            </p:cNvSpPr>
            <p:nvPr/>
          </p:nvSpPr>
          <p:spPr bwMode="auto">
            <a:xfrm>
              <a:off x="2064" y="1696"/>
              <a:ext cx="340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86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buSzPct val="80000"/>
                <a:buFontTx/>
                <a:buChar char="•"/>
              </a:pPr>
              <a:r>
                <a:rPr lang="en-US" altLang="en-US" sz="2000" b="0"/>
                <a:t>Created religious works for organ and choirs</a:t>
              </a:r>
              <a:endParaRPr lang="en-US" altLang="en-US"/>
            </a:p>
          </p:txBody>
        </p:sp>
      </p:grpSp>
      <p:grpSp>
        <p:nvGrpSpPr>
          <p:cNvPr id="3" name="Group 91"/>
          <p:cNvGrpSpPr>
            <a:grpSpLocks/>
          </p:cNvGrpSpPr>
          <p:nvPr/>
        </p:nvGrpSpPr>
        <p:grpSpPr bwMode="auto">
          <a:xfrm>
            <a:off x="482600" y="3251200"/>
            <a:ext cx="8204200" cy="752475"/>
            <a:chOff x="304" y="2192"/>
            <a:chExt cx="5168" cy="474"/>
          </a:xfrm>
        </p:grpSpPr>
        <p:sp>
          <p:nvSpPr>
            <p:cNvPr id="13337" name="Text Box 69"/>
            <p:cNvSpPr txBox="1">
              <a:spLocks noChangeArrowheads="1"/>
            </p:cNvSpPr>
            <p:nvPr/>
          </p:nvSpPr>
          <p:spPr bwMode="auto">
            <a:xfrm>
              <a:off x="304" y="2192"/>
              <a:ext cx="156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altLang="en-US" sz="2000">
                  <a:solidFill>
                    <a:srgbClr val="333399"/>
                  </a:solidFill>
                </a:rPr>
                <a:t>George Frideric Handel</a:t>
              </a:r>
            </a:p>
          </p:txBody>
        </p:sp>
        <p:sp>
          <p:nvSpPr>
            <p:cNvPr id="13338" name="Text Box 85"/>
            <p:cNvSpPr txBox="1">
              <a:spLocks noChangeArrowheads="1"/>
            </p:cNvSpPr>
            <p:nvPr/>
          </p:nvSpPr>
          <p:spPr bwMode="auto">
            <a:xfrm>
              <a:off x="2064" y="2224"/>
              <a:ext cx="340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86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>
                <a:buSzPct val="80000"/>
                <a:buFontTx/>
                <a:buChar char="•"/>
              </a:pPr>
              <a:r>
                <a:rPr lang="en-US" altLang="en-US" sz="2000" b="0"/>
                <a:t>Wrote pieces for King George I, as well as 30 operas</a:t>
              </a:r>
            </a:p>
          </p:txBody>
        </p:sp>
      </p:grpSp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482600" y="4064000"/>
            <a:ext cx="8204200" cy="727075"/>
            <a:chOff x="304" y="2704"/>
            <a:chExt cx="5168" cy="458"/>
          </a:xfrm>
        </p:grpSpPr>
        <p:sp>
          <p:nvSpPr>
            <p:cNvPr id="13335" name="Text Box 70"/>
            <p:cNvSpPr txBox="1">
              <a:spLocks noChangeArrowheads="1"/>
            </p:cNvSpPr>
            <p:nvPr/>
          </p:nvSpPr>
          <p:spPr bwMode="auto">
            <a:xfrm>
              <a:off x="304" y="2720"/>
              <a:ext cx="156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altLang="en-US" sz="2000">
                  <a:solidFill>
                    <a:srgbClr val="333399"/>
                  </a:solidFill>
                </a:rPr>
                <a:t>Franz Joseph Haydn</a:t>
              </a:r>
            </a:p>
          </p:txBody>
        </p:sp>
        <p:sp>
          <p:nvSpPr>
            <p:cNvPr id="13336" name="Text Box 86"/>
            <p:cNvSpPr txBox="1">
              <a:spLocks noChangeArrowheads="1"/>
            </p:cNvSpPr>
            <p:nvPr/>
          </p:nvSpPr>
          <p:spPr bwMode="auto">
            <a:xfrm>
              <a:off x="2064" y="2704"/>
              <a:ext cx="340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86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>
                <a:spcBef>
                  <a:spcPct val="20000"/>
                </a:spcBef>
                <a:buSzPct val="80000"/>
                <a:buFontTx/>
                <a:buChar char="•"/>
              </a:pPr>
              <a:r>
                <a:rPr lang="en-US" altLang="en-US" sz="2000" b="0"/>
                <a:t>Developed the string quartet and the symphony</a:t>
              </a:r>
            </a:p>
          </p:txBody>
        </p:sp>
      </p:grpSp>
      <p:grpSp>
        <p:nvGrpSpPr>
          <p:cNvPr id="5" name="Group 93"/>
          <p:cNvGrpSpPr>
            <a:grpSpLocks/>
          </p:cNvGrpSpPr>
          <p:nvPr/>
        </p:nvGrpSpPr>
        <p:grpSpPr bwMode="auto">
          <a:xfrm>
            <a:off x="482600" y="4902200"/>
            <a:ext cx="8204200" cy="1006475"/>
            <a:chOff x="304" y="3232"/>
            <a:chExt cx="5168" cy="634"/>
          </a:xfrm>
        </p:grpSpPr>
        <p:sp>
          <p:nvSpPr>
            <p:cNvPr id="13333" name="Text Box 71"/>
            <p:cNvSpPr txBox="1">
              <a:spLocks noChangeArrowheads="1"/>
            </p:cNvSpPr>
            <p:nvPr/>
          </p:nvSpPr>
          <p:spPr bwMode="auto">
            <a:xfrm>
              <a:off x="304" y="3256"/>
              <a:ext cx="171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altLang="en-US" sz="2000">
                  <a:solidFill>
                    <a:srgbClr val="333399"/>
                  </a:solidFill>
                </a:rPr>
                <a:t>Wolfgang Amadeus Mozart</a:t>
              </a:r>
            </a:p>
          </p:txBody>
        </p:sp>
        <p:sp>
          <p:nvSpPr>
            <p:cNvPr id="13334" name="Text Box 87"/>
            <p:cNvSpPr txBox="1">
              <a:spLocks noChangeArrowheads="1"/>
            </p:cNvSpPr>
            <p:nvPr/>
          </p:nvSpPr>
          <p:spPr bwMode="auto">
            <a:xfrm>
              <a:off x="2064" y="3232"/>
              <a:ext cx="3408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86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buSzPct val="80000"/>
                <a:buFontTx/>
                <a:buChar char="•"/>
              </a:pPr>
              <a:r>
                <a:rPr lang="en-US" altLang="en-US" sz="2000" b="0"/>
                <a:t>Created operas, symphonies, and religious music that defined the new style of composition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3325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838200" y="1422400"/>
            <a:ext cx="74676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/>
              <a:t>Literature developed new forms and readers by the 1700s.</a:t>
            </a: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838200" y="2590800"/>
            <a:ext cx="74676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  <a:buFont typeface="Times" charset="0"/>
              <a:buChar char="•"/>
            </a:pPr>
            <a:r>
              <a:rPr lang="en-US" altLang="en-US" b="0"/>
              <a:t>Middle-class readers liked stories about their own times told in straightforward language.</a:t>
            </a:r>
          </a:p>
          <a:p>
            <a:pPr eaLnBrk="1" hangingPunct="1">
              <a:spcAft>
                <a:spcPct val="60000"/>
              </a:spcAft>
              <a:buClr>
                <a:schemeClr val="tx1"/>
              </a:buClr>
              <a:buSzPct val="80000"/>
              <a:buFontTx/>
              <a:buChar char="•"/>
            </a:pPr>
            <a:r>
              <a:rPr lang="en-US" altLang="en-US" b="0">
                <a:solidFill>
                  <a:srgbClr val="0033CC"/>
                </a:solidFill>
              </a:rPr>
              <a:t>Thus began an outpouring of novels, long works of prose fiction.</a:t>
            </a:r>
          </a:p>
          <a:p>
            <a:pPr eaLnBrk="1" hangingPunct="1">
              <a:buSzPct val="80000"/>
              <a:buFontTx/>
              <a:buChar char="•"/>
            </a:pPr>
            <a:r>
              <a:rPr lang="en-US" altLang="en-US" b="0" i="1"/>
              <a:t>Robinson Crusoe,</a:t>
            </a:r>
            <a:r>
              <a:rPr lang="en-US" altLang="en-US" b="0"/>
              <a:t> by Daniel Defoe, was an exciting tale about a sailor shipwrecked on a tropical island.</a:t>
            </a:r>
          </a:p>
        </p:txBody>
      </p:sp>
    </p:spTree>
    <p:extLst>
      <p:ext uri="{BB962C8B-B14F-4D97-AF65-F5344CB8AC3E}">
        <p14:creationId xmlns:p14="http://schemas.microsoft.com/office/powerpoint/2010/main" val="2801833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457200" y="1425575"/>
            <a:ext cx="82296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/>
              <a:t>Absolute monarchs who adopted or accepted Enlightenment ideas were known as </a:t>
            </a:r>
            <a:r>
              <a:rPr lang="en-US" altLang="en-US">
                <a:solidFill>
                  <a:srgbClr val="FF0000"/>
                </a:solidFill>
              </a:rPr>
              <a:t>enlightened despots.</a:t>
            </a:r>
            <a:endParaRPr lang="en-US" altLang="en-US"/>
          </a:p>
        </p:txBody>
      </p:sp>
      <p:sp>
        <p:nvSpPr>
          <p:cNvPr id="15363" name="TextBox 7"/>
          <p:cNvSpPr txBox="1">
            <a:spLocks noChangeArrowheads="1"/>
          </p:cNvSpPr>
          <p:nvPr/>
        </p:nvSpPr>
        <p:spPr bwMode="auto">
          <a:xfrm>
            <a:off x="4953000" y="2644775"/>
            <a:ext cx="4191000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219075" indent="-217488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 b="0"/>
              <a:t>Monarchs who applied enlightened ideas to their governments included:</a:t>
            </a:r>
          </a:p>
          <a:p>
            <a:pPr lvl="1" eaLnBrk="1" hangingPunct="1">
              <a:spcAft>
                <a:spcPct val="6000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US" altLang="en-US">
                <a:solidFill>
                  <a:srgbClr val="FF0000"/>
                </a:solidFill>
              </a:rPr>
              <a:t>Frederick the Great</a:t>
            </a:r>
            <a:r>
              <a:rPr lang="en-US" altLang="en-US" b="0"/>
              <a:t> </a:t>
            </a:r>
            <a:br>
              <a:rPr lang="en-US" altLang="en-US" b="0"/>
            </a:br>
            <a:r>
              <a:rPr lang="en-US" altLang="en-US" b="0"/>
              <a:t>of Prussia</a:t>
            </a:r>
          </a:p>
          <a:p>
            <a:pPr lvl="1" eaLnBrk="1" hangingPunct="1">
              <a:spcAft>
                <a:spcPct val="6000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US" altLang="en-US">
                <a:solidFill>
                  <a:srgbClr val="FF0000"/>
                </a:solidFill>
              </a:rPr>
              <a:t>Joseph II</a:t>
            </a:r>
            <a:r>
              <a:rPr lang="en-US" altLang="en-US" b="0"/>
              <a:t> of Austria</a:t>
            </a:r>
          </a:p>
          <a:p>
            <a:pPr lvl="1" eaLnBrk="1" hangingPunct="1">
              <a:spcAft>
                <a:spcPct val="6000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US" altLang="en-US">
                <a:solidFill>
                  <a:srgbClr val="FF0000"/>
                </a:solidFill>
              </a:rPr>
              <a:t>Catherine the Great</a:t>
            </a:r>
            <a:r>
              <a:rPr lang="en-US" altLang="en-US" b="0"/>
              <a:t> </a:t>
            </a:r>
            <a:br>
              <a:rPr lang="en-US" altLang="en-US" b="0"/>
            </a:br>
            <a:r>
              <a:rPr lang="en-US" altLang="en-US" b="0"/>
              <a:t>of Russia</a:t>
            </a:r>
          </a:p>
        </p:txBody>
      </p:sp>
      <p:pic>
        <p:nvPicPr>
          <p:cNvPr id="15364" name="Picture 8" descr="WH-Ch17_S2_PrussiaAustriaRussia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59075"/>
            <a:ext cx="4267200" cy="29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937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12"/>
          <p:cNvSpPr>
            <a:spLocks noChangeArrowheads="1"/>
          </p:cNvSpPr>
          <p:nvPr/>
        </p:nvSpPr>
        <p:spPr bwMode="auto">
          <a:xfrm>
            <a:off x="1447800" y="3048000"/>
            <a:ext cx="68580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 b="0"/>
              <a:t>The spread of Enlightenment philosophers’ ideas sparked changes in governments and society throughout Europe.</a:t>
            </a:r>
          </a:p>
          <a:p>
            <a:pPr eaLnBrk="1" hangingPunct="1">
              <a:spcAft>
                <a:spcPct val="60000"/>
              </a:spcAft>
            </a:pPr>
            <a:r>
              <a:rPr lang="en-US" altLang="en-US" b="0">
                <a:solidFill>
                  <a:srgbClr val="0033CC"/>
                </a:solidFill>
              </a:rPr>
              <a:t>Encouraged by ideas such as natural law </a:t>
            </a:r>
            <a:br>
              <a:rPr lang="en-US" altLang="en-US" b="0">
                <a:solidFill>
                  <a:srgbClr val="0033CC"/>
                </a:solidFill>
              </a:rPr>
            </a:br>
            <a:r>
              <a:rPr lang="en-US" altLang="en-US" b="0">
                <a:solidFill>
                  <a:srgbClr val="0033CC"/>
                </a:solidFill>
              </a:rPr>
              <a:t>and social contracts, people challenged the structure of governments and society in existence since the Middle Ages.</a:t>
            </a:r>
          </a:p>
          <a:p>
            <a:pPr eaLnBrk="1" hangingPunct="1">
              <a:spcAft>
                <a:spcPct val="60000"/>
              </a:spcAft>
            </a:pPr>
            <a:endParaRPr lang="en-US" altLang="en-US" b="0">
              <a:solidFill>
                <a:srgbClr val="0033CC"/>
              </a:solidFill>
            </a:endParaRPr>
          </a:p>
        </p:txBody>
      </p:sp>
      <p:sp>
        <p:nvSpPr>
          <p:cNvPr id="8195" name="Rectangle 11"/>
          <p:cNvSpPr>
            <a:spLocks noChangeArrowheads="1"/>
          </p:cNvSpPr>
          <p:nvPr/>
        </p:nvSpPr>
        <p:spPr bwMode="auto">
          <a:xfrm>
            <a:off x="1447800" y="1631950"/>
            <a:ext cx="6705600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 sz="2400"/>
              <a:t>What effects did the Enlightenment philosophers have on government and society?</a:t>
            </a:r>
            <a:endParaRPr lang="en-US" altLang="en-US"/>
          </a:p>
        </p:txBody>
      </p:sp>
      <p:pic>
        <p:nvPicPr>
          <p:cNvPr id="8196" name="Picture 15" descr="HSUS09_EQ_logo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558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727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charRg st="0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30">
                                            <p:txEl>
                                              <p:charRg st="0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30">
                                            <p:txEl>
                                              <p:charRg st="0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charRg st="107" end="2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30">
                                            <p:txEl>
                                              <p:charRg st="107" end="26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30">
                                            <p:txEl>
                                              <p:charRg st="107" end="26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457200" y="1358900"/>
            <a:ext cx="83058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 b="0">
                <a:solidFill>
                  <a:srgbClr val="0033CC"/>
                </a:solidFill>
              </a:rPr>
              <a:t>The ideas of the </a:t>
            </a:r>
            <a:r>
              <a:rPr lang="en-US" altLang="en-US" b="0" i="1">
                <a:solidFill>
                  <a:srgbClr val="0033CC"/>
                </a:solidFill>
              </a:rPr>
              <a:t>philosophes</a:t>
            </a:r>
            <a:r>
              <a:rPr lang="en-US" altLang="en-US" b="0">
                <a:solidFill>
                  <a:srgbClr val="0033CC"/>
                </a:solidFill>
              </a:rPr>
              <a:t> spread to the ruling classes and convinced some of them that reform was necessary.</a:t>
            </a:r>
          </a:p>
        </p:txBody>
      </p:sp>
      <p:grpSp>
        <p:nvGrpSpPr>
          <p:cNvPr id="16387" name="Group 20"/>
          <p:cNvGrpSpPr>
            <a:grpSpLocks/>
          </p:cNvGrpSpPr>
          <p:nvPr/>
        </p:nvGrpSpPr>
        <p:grpSpPr bwMode="auto">
          <a:xfrm>
            <a:off x="457200" y="2414588"/>
            <a:ext cx="5029200" cy="1509712"/>
            <a:chOff x="288" y="1353"/>
            <a:chExt cx="3168" cy="951"/>
          </a:xfrm>
        </p:grpSpPr>
        <p:sp>
          <p:nvSpPr>
            <p:cNvPr id="16397" name="Rectangle 13"/>
            <p:cNvSpPr>
              <a:spLocks noChangeArrowheads="1"/>
            </p:cNvSpPr>
            <p:nvPr/>
          </p:nvSpPr>
          <p:spPr bwMode="auto">
            <a:xfrm>
              <a:off x="288" y="1353"/>
              <a:ext cx="3168" cy="951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9C9FF"/>
                </a:gs>
              </a:gsLst>
              <a:lin ang="5400000" scaled="1"/>
            </a:gradFill>
            <a:ln w="12700">
              <a:solidFill>
                <a:srgbClr val="666699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395" name="Text Box 21"/>
            <p:cNvSpPr txBox="1">
              <a:spLocks noChangeArrowheads="1"/>
            </p:cNvSpPr>
            <p:nvPr/>
          </p:nvSpPr>
          <p:spPr bwMode="auto">
            <a:xfrm>
              <a:off x="336" y="1401"/>
              <a:ext cx="2880" cy="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86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000"/>
                <a:t>Frederick the Great (Prussia)</a:t>
              </a:r>
            </a:p>
            <a:p>
              <a:pPr eaLnBrk="1" hangingPunct="1">
                <a:buSzPct val="80000"/>
                <a:buFontTx/>
                <a:buChar char="•"/>
              </a:pPr>
              <a:r>
                <a:rPr lang="en-US" altLang="en-US" sz="2000" b="0"/>
                <a:t>Reduced use of torture</a:t>
              </a:r>
            </a:p>
            <a:p>
              <a:pPr eaLnBrk="1" hangingPunct="1">
                <a:buSzPct val="80000"/>
                <a:buFontTx/>
                <a:buChar char="•"/>
              </a:pPr>
              <a:r>
                <a:rPr lang="en-US" altLang="en-US" sz="2000" b="0"/>
                <a:t>Allowed a free press</a:t>
              </a:r>
            </a:p>
            <a:p>
              <a:pPr eaLnBrk="1" hangingPunct="1">
                <a:buSzPct val="80000"/>
                <a:buFontTx/>
                <a:buChar char="•"/>
              </a:pPr>
              <a:r>
                <a:rPr lang="en-US" altLang="en-US" sz="2000" b="0"/>
                <a:t>Tolerated religious differences</a:t>
              </a:r>
              <a:endParaRPr lang="en-US" altLang="en-US" sz="2000"/>
            </a:p>
          </p:txBody>
        </p:sp>
      </p:grpSp>
      <p:grpSp>
        <p:nvGrpSpPr>
          <p:cNvPr id="16388" name="Group 19"/>
          <p:cNvGrpSpPr>
            <a:grpSpLocks/>
          </p:cNvGrpSpPr>
          <p:nvPr/>
        </p:nvGrpSpPr>
        <p:grpSpPr bwMode="auto">
          <a:xfrm>
            <a:off x="457200" y="4089400"/>
            <a:ext cx="5105400" cy="1828800"/>
            <a:chOff x="288" y="2400"/>
            <a:chExt cx="3216" cy="1152"/>
          </a:xfrm>
        </p:grpSpPr>
        <p:sp>
          <p:nvSpPr>
            <p:cNvPr id="16394" name="Rectangle 10"/>
            <p:cNvSpPr>
              <a:spLocks noChangeArrowheads="1"/>
            </p:cNvSpPr>
            <p:nvPr/>
          </p:nvSpPr>
          <p:spPr bwMode="auto">
            <a:xfrm>
              <a:off x="288" y="2400"/>
              <a:ext cx="3168" cy="115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83D7E5"/>
                </a:gs>
              </a:gsLst>
              <a:lin ang="5400000" scaled="1"/>
            </a:gradFill>
            <a:ln w="12700">
              <a:solidFill>
                <a:srgbClr val="666699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spcAft>
                  <a:spcPct val="60000"/>
                </a:spcAft>
                <a:defRPr/>
              </a:pPr>
              <a:endParaRPr lang="en-US" b="0"/>
            </a:p>
          </p:txBody>
        </p:sp>
        <p:sp>
          <p:nvSpPr>
            <p:cNvPr id="16393" name="Text Box 21"/>
            <p:cNvSpPr txBox="1">
              <a:spLocks noChangeArrowheads="1"/>
            </p:cNvSpPr>
            <p:nvPr/>
          </p:nvSpPr>
          <p:spPr bwMode="auto">
            <a:xfrm>
              <a:off x="352" y="2470"/>
              <a:ext cx="3152" cy="1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228600" indent="-227013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000"/>
                <a:t>Catherine the Great (Russia)</a:t>
              </a:r>
            </a:p>
            <a:p>
              <a:pPr lvl="1" eaLnBrk="1" hangingPunct="1">
                <a:buSzPct val="80000"/>
                <a:buFontTx/>
                <a:buChar char="•"/>
              </a:pPr>
              <a:r>
                <a:rPr lang="en-US" altLang="en-US" sz="2000" b="0"/>
                <a:t>Abolished torture</a:t>
              </a:r>
            </a:p>
            <a:p>
              <a:pPr lvl="1" eaLnBrk="1" hangingPunct="1">
                <a:buSzPct val="80000"/>
                <a:buFontTx/>
                <a:buChar char="•"/>
              </a:pPr>
              <a:r>
                <a:rPr lang="en-US" altLang="en-US" sz="2000" b="0"/>
                <a:t>Established religious tolerance</a:t>
              </a:r>
            </a:p>
            <a:p>
              <a:pPr lvl="1" eaLnBrk="1" hangingPunct="1">
                <a:buSzPct val="80000"/>
                <a:buFontTx/>
                <a:buChar char="•"/>
              </a:pPr>
              <a:r>
                <a:rPr lang="en-US" altLang="en-US" sz="2000" b="0"/>
                <a:t>Granted nobles a charter of rights</a:t>
              </a:r>
            </a:p>
            <a:p>
              <a:pPr lvl="1" eaLnBrk="1" hangingPunct="1">
                <a:buSzPct val="80000"/>
                <a:buFontTx/>
                <a:buChar char="•"/>
              </a:pPr>
              <a:r>
                <a:rPr lang="en-US" altLang="en-US" sz="2000" b="0"/>
                <a:t>Criticized the institution of serfdom</a:t>
              </a:r>
            </a:p>
          </p:txBody>
        </p:sp>
      </p:grpSp>
      <p:grpSp>
        <p:nvGrpSpPr>
          <p:cNvPr id="16389" name="Group 18"/>
          <p:cNvGrpSpPr>
            <a:grpSpLocks/>
          </p:cNvGrpSpPr>
          <p:nvPr/>
        </p:nvGrpSpPr>
        <p:grpSpPr bwMode="auto">
          <a:xfrm>
            <a:off x="5638800" y="2413000"/>
            <a:ext cx="3048000" cy="3505200"/>
            <a:chOff x="3552" y="1344"/>
            <a:chExt cx="1920" cy="2208"/>
          </a:xfrm>
        </p:grpSpPr>
        <p:sp>
          <p:nvSpPr>
            <p:cNvPr id="16391" name="Rectangle 7"/>
            <p:cNvSpPr>
              <a:spLocks noChangeArrowheads="1"/>
            </p:cNvSpPr>
            <p:nvPr/>
          </p:nvSpPr>
          <p:spPr bwMode="auto">
            <a:xfrm>
              <a:off x="3552" y="1344"/>
              <a:ext cx="1920" cy="220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ED273"/>
                </a:gs>
              </a:gsLst>
              <a:lin ang="5400000" scaled="1"/>
            </a:gradFill>
            <a:ln w="12700">
              <a:solidFill>
                <a:srgbClr val="666699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spcAft>
                  <a:spcPct val="60000"/>
                </a:spcAft>
                <a:defRPr/>
              </a:pPr>
              <a:endParaRPr lang="en-US" b="0"/>
            </a:p>
          </p:txBody>
        </p:sp>
        <p:sp>
          <p:nvSpPr>
            <p:cNvPr id="2" name="Text Box 21"/>
            <p:cNvSpPr txBox="1">
              <a:spLocks noChangeArrowheads="1"/>
            </p:cNvSpPr>
            <p:nvPr/>
          </p:nvSpPr>
          <p:spPr bwMode="auto">
            <a:xfrm>
              <a:off x="3600" y="1414"/>
              <a:ext cx="1872" cy="2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86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000"/>
                <a:t>Joseph II (Austria)</a:t>
              </a:r>
            </a:p>
            <a:p>
              <a:pPr eaLnBrk="1" hangingPunct="1">
                <a:buSzPct val="80000"/>
                <a:buFontTx/>
                <a:buChar char="•"/>
              </a:pPr>
              <a:r>
                <a:rPr lang="en-US" altLang="en-US" sz="2000" b="0"/>
                <a:t>Modernized Austria’s government</a:t>
              </a:r>
            </a:p>
            <a:p>
              <a:pPr eaLnBrk="1" hangingPunct="1">
                <a:buSzPct val="80000"/>
                <a:buFontTx/>
                <a:buChar char="•"/>
              </a:pPr>
              <a:r>
                <a:rPr lang="en-US" altLang="en-US" sz="2000" b="0"/>
                <a:t>Supported religious equality for Protestants and Jews</a:t>
              </a:r>
            </a:p>
            <a:p>
              <a:pPr eaLnBrk="1" hangingPunct="1">
                <a:buSzPct val="80000"/>
                <a:buFontTx/>
                <a:buChar char="•"/>
              </a:pPr>
              <a:r>
                <a:rPr lang="en-US" altLang="en-US" sz="2000" b="0"/>
                <a:t>Ended censorship</a:t>
              </a:r>
            </a:p>
            <a:p>
              <a:pPr eaLnBrk="1" hangingPunct="1">
                <a:buSzPct val="80000"/>
                <a:buFontTx/>
                <a:buChar char="•"/>
              </a:pPr>
              <a:r>
                <a:rPr lang="en-US" altLang="en-US" sz="2000" b="0"/>
                <a:t>Abolished serfdom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2058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838200" y="1428750"/>
            <a:ext cx="79248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/>
              <a:t>Although these rulers implemented reforms, they would not give up their own power.</a:t>
            </a:r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838200" y="2425700"/>
            <a:ext cx="7467600" cy="27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0"/>
              <a:t>Frederick the Great desired a stronger monarchy and more power for himself.</a:t>
            </a:r>
          </a:p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0"/>
              <a:t>Catherine the Great refused to give up power </a:t>
            </a:r>
            <a:br>
              <a:rPr lang="en-US" altLang="en-US" b="0"/>
            </a:br>
            <a:r>
              <a:rPr lang="en-US" altLang="en-US" b="0"/>
              <a:t>but greatly expanded the Russian empire.</a:t>
            </a:r>
          </a:p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0"/>
              <a:t>Joseph II implemented many changes, but most were canceled after his death.</a:t>
            </a:r>
          </a:p>
        </p:txBody>
      </p:sp>
    </p:spTree>
    <p:extLst>
      <p:ext uri="{BB962C8B-B14F-4D97-AF65-F5344CB8AC3E}">
        <p14:creationId xmlns:p14="http://schemas.microsoft.com/office/powerpoint/2010/main" val="2262036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AutoShape 7"/>
          <p:cNvSpPr>
            <a:spLocks noChangeArrowheads="1"/>
          </p:cNvSpPr>
          <p:nvPr/>
        </p:nvSpPr>
        <p:spPr bwMode="auto">
          <a:xfrm rot="5400000" flipH="1">
            <a:off x="1943100" y="266700"/>
            <a:ext cx="1676400" cy="4648200"/>
          </a:xfrm>
          <a:prstGeom prst="upArrowCallout">
            <a:avLst>
              <a:gd name="adj1" fmla="val 20843"/>
              <a:gd name="adj2" fmla="val 18875"/>
              <a:gd name="adj3" fmla="val 41309"/>
              <a:gd name="adj4" fmla="val 81935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50000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46100" y="1847850"/>
            <a:ext cx="37338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Most Europeans’ </a:t>
            </a:r>
            <a:br>
              <a:rPr lang="en-US" altLang="en-US"/>
            </a:br>
            <a:r>
              <a:rPr lang="en-US" altLang="en-US"/>
              <a:t>lives were untouched by the enlightened cultural movements.</a:t>
            </a: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5257800" y="1638300"/>
            <a:ext cx="34290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0188" indent="-230188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  <a:buFont typeface="Times" charset="0"/>
              <a:buChar char="•"/>
            </a:pPr>
            <a:r>
              <a:rPr lang="en-US" altLang="en-US" b="0"/>
              <a:t>By the late 1700s ideas about equality and social justice reached peasant villages.</a:t>
            </a:r>
          </a:p>
          <a:p>
            <a:pPr eaLnBrk="1" hangingPunct="1">
              <a:spcAft>
                <a:spcPct val="60000"/>
              </a:spcAft>
              <a:buFont typeface="Times" charset="0"/>
              <a:buChar char="•"/>
            </a:pPr>
            <a:r>
              <a:rPr lang="en-US" altLang="en-US" b="0"/>
              <a:t>These ideas sowed </a:t>
            </a:r>
            <a:br>
              <a:rPr lang="en-US" altLang="en-US" b="0"/>
            </a:br>
            <a:r>
              <a:rPr lang="en-US" altLang="en-US" b="0"/>
              <a:t>the seeds for the political upheaval </a:t>
            </a:r>
            <a:br>
              <a:rPr lang="en-US" altLang="en-US" b="0"/>
            </a:br>
            <a:r>
              <a:rPr lang="en-US" altLang="en-US" b="0"/>
              <a:t>of the 1800s.</a:t>
            </a:r>
          </a:p>
        </p:txBody>
      </p:sp>
    </p:spTree>
    <p:extLst>
      <p:ext uri="{BB962C8B-B14F-4D97-AF65-F5344CB8AC3E}">
        <p14:creationId xmlns:p14="http://schemas.microsoft.com/office/powerpoint/2010/main" val="2536644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2"/>
          <p:cNvSpPr>
            <a:spLocks noChangeArrowheads="1"/>
          </p:cNvSpPr>
          <p:nvPr/>
        </p:nvSpPr>
        <p:spPr bwMode="auto">
          <a:xfrm>
            <a:off x="1447800" y="3048000"/>
            <a:ext cx="66294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endParaRPr lang="en-US" altLang="en-US" b="0">
              <a:solidFill>
                <a:srgbClr val="0033CC"/>
              </a:solidFill>
            </a:endParaRPr>
          </a:p>
        </p:txBody>
      </p:sp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1447800" y="1638300"/>
            <a:ext cx="68580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/>
              <a:t>As Enlightenment ideas spread across Europe, what cultural and political changes took place?</a:t>
            </a:r>
          </a:p>
        </p:txBody>
      </p:sp>
      <p:pic>
        <p:nvPicPr>
          <p:cNvPr id="7172" name="Picture 15" descr="HSUS09_EQ_logo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558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1390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102"/>
          <p:cNvSpPr txBox="1">
            <a:spLocks noChangeArrowheads="1"/>
          </p:cNvSpPr>
          <p:nvPr/>
        </p:nvSpPr>
        <p:spPr bwMode="auto">
          <a:xfrm>
            <a:off x="457200" y="1423988"/>
            <a:ext cx="83058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ct val="60000"/>
              </a:spcAft>
            </a:pPr>
            <a:r>
              <a:rPr lang="en-US" altLang="en-US"/>
              <a:t>By the early 1700s, European thinkers felt that nothing was beyond the reach of the human mind. </a:t>
            </a:r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 rot="5400000" flipH="1">
            <a:off x="1295400" y="2133600"/>
            <a:ext cx="2971800" cy="3886200"/>
          </a:xfrm>
          <a:prstGeom prst="upArrowCallout">
            <a:avLst>
              <a:gd name="adj1" fmla="val 20843"/>
              <a:gd name="adj2" fmla="val 18875"/>
              <a:gd name="adj3" fmla="val 19482"/>
              <a:gd name="adj4" fmla="val 81171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977900" y="2690813"/>
            <a:ext cx="29718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 b="0"/>
              <a:t>The discoveries </a:t>
            </a:r>
            <a:br>
              <a:rPr lang="en-US" altLang="en-US" b="0"/>
            </a:br>
            <a:r>
              <a:rPr lang="en-US" altLang="en-US" b="0"/>
              <a:t>of the Scientific Revolution of the 1500s and 1600s convinced educated Europeans of </a:t>
            </a:r>
            <a:br>
              <a:rPr lang="en-US" altLang="en-US" b="0"/>
            </a:br>
            <a:r>
              <a:rPr lang="en-US" altLang="en-US" b="0"/>
              <a:t>the power of human reason.</a:t>
            </a:r>
          </a:p>
        </p:txBody>
      </p:sp>
      <p:sp>
        <p:nvSpPr>
          <p:cNvPr id="9223" name="Rectangle 3"/>
          <p:cNvSpPr>
            <a:spLocks noChangeArrowheads="1"/>
          </p:cNvSpPr>
          <p:nvPr/>
        </p:nvSpPr>
        <p:spPr bwMode="auto">
          <a:xfrm>
            <a:off x="4953000" y="3200400"/>
            <a:ext cx="2600325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>
                <a:solidFill>
                  <a:srgbClr val="FF0000"/>
                </a:solidFill>
              </a:rPr>
              <a:t>Natural law</a:t>
            </a:r>
            <a:r>
              <a:rPr lang="en-US" altLang="en-US" b="0"/>
              <a:t> </a:t>
            </a:r>
            <a:r>
              <a:rPr lang="en-US" altLang="en-US" b="0">
                <a:solidFill>
                  <a:srgbClr val="0033CC"/>
                </a:solidFill>
              </a:rPr>
              <a:t>governed  forces such as gravity and magnetism.</a:t>
            </a:r>
          </a:p>
        </p:txBody>
      </p:sp>
    </p:spTree>
    <p:extLst>
      <p:ext uri="{BB962C8B-B14F-4D97-AF65-F5344CB8AC3E}">
        <p14:creationId xmlns:p14="http://schemas.microsoft.com/office/powerpoint/2010/main" val="4275811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9"/>
          <p:cNvSpPr>
            <a:spLocks noChangeArrowheads="1"/>
          </p:cNvSpPr>
          <p:nvPr/>
        </p:nvSpPr>
        <p:spPr bwMode="auto">
          <a:xfrm>
            <a:off x="838200" y="1419225"/>
            <a:ext cx="74676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/>
              <a:t>Could human reason be used to better understand social, economic, and political problems?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838200" y="2770188"/>
            <a:ext cx="78486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  <a:buFont typeface="Times" charset="0"/>
              <a:buChar char="•"/>
            </a:pPr>
            <a:r>
              <a:rPr lang="en-US" altLang="en-US" b="0"/>
              <a:t>This approach had been used to understand natural forces such as gravity and magnetism. </a:t>
            </a:r>
          </a:p>
          <a:p>
            <a:pPr eaLnBrk="1" hangingPunct="1">
              <a:spcAft>
                <a:spcPct val="60000"/>
              </a:spcAft>
              <a:buFont typeface="Times" charset="0"/>
              <a:buChar char="•"/>
            </a:pPr>
            <a:r>
              <a:rPr lang="en-US" altLang="en-US" b="0"/>
              <a:t>This approach led to a revolution in thinking, </a:t>
            </a:r>
            <a:br>
              <a:rPr lang="en-US" altLang="en-US" b="0"/>
            </a:br>
            <a:r>
              <a:rPr lang="en-US" altLang="en-US" b="0"/>
              <a:t>the Enlightenment.</a:t>
            </a:r>
          </a:p>
          <a:p>
            <a:pPr eaLnBrk="1" hangingPunct="1">
              <a:spcAft>
                <a:spcPct val="60000"/>
              </a:spcAft>
              <a:buFont typeface="Times" charset="0"/>
              <a:buChar char="•"/>
            </a:pPr>
            <a:endParaRPr lang="en-US" altLang="en-US" b="0"/>
          </a:p>
          <a:p>
            <a:pPr eaLnBrk="1" hangingPunct="1">
              <a:spcAft>
                <a:spcPct val="60000"/>
              </a:spcAft>
              <a:buFont typeface="Times" charset="0"/>
              <a:buChar char="•"/>
            </a:pPr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4081470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7"/>
          <p:cNvSpPr txBox="1">
            <a:spLocks noChangeArrowheads="1"/>
          </p:cNvSpPr>
          <p:nvPr/>
        </p:nvSpPr>
        <p:spPr bwMode="auto">
          <a:xfrm>
            <a:off x="457200" y="1295400"/>
            <a:ext cx="82296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ct val="60000"/>
              </a:spcAft>
            </a:pPr>
            <a:r>
              <a:rPr lang="en-US" altLang="en-US">
                <a:solidFill>
                  <a:srgbClr val="FF0000"/>
                </a:solidFill>
              </a:rPr>
              <a:t>Thomas Hobbes </a:t>
            </a:r>
            <a:r>
              <a:rPr lang="en-US" altLang="en-US"/>
              <a:t>and </a:t>
            </a:r>
            <a:r>
              <a:rPr lang="en-US" altLang="en-US">
                <a:solidFill>
                  <a:srgbClr val="FF0000"/>
                </a:solidFill>
              </a:rPr>
              <a:t>John Locke </a:t>
            </a:r>
            <a:r>
              <a:rPr lang="en-US" altLang="en-US"/>
              <a:t>tried to tackle society’s structure using reason. Their ideas </a:t>
            </a:r>
            <a:br>
              <a:rPr lang="en-US" altLang="en-US"/>
            </a:br>
            <a:r>
              <a:rPr lang="en-US" altLang="en-US"/>
              <a:t>were extremely influential.</a:t>
            </a:r>
          </a:p>
        </p:txBody>
      </p:sp>
      <p:sp>
        <p:nvSpPr>
          <p:cNvPr id="11267" name="Rectangle 295"/>
          <p:cNvSpPr>
            <a:spLocks noChangeArrowheads="1"/>
          </p:cNvSpPr>
          <p:nvPr/>
        </p:nvSpPr>
        <p:spPr bwMode="auto">
          <a:xfrm>
            <a:off x="457200" y="2819400"/>
            <a:ext cx="8229600" cy="2743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19050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endParaRPr lang="en-US" altLang="en-US"/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533400" y="2895600"/>
            <a:ext cx="2514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Aft>
                <a:spcPct val="60000"/>
              </a:spcAft>
            </a:pPr>
            <a:endParaRPr lang="en-US" altLang="en-US" sz="2000" b="0" i="1"/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3048000" y="2895600"/>
            <a:ext cx="5562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endParaRPr lang="en-US" altLang="en-US" sz="2000" b="0"/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533400" y="4038600"/>
            <a:ext cx="2514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Aft>
                <a:spcPct val="60000"/>
              </a:spcAft>
            </a:pPr>
            <a:endParaRPr lang="en-US" altLang="en-US" sz="2000" b="0" i="1"/>
          </a:p>
        </p:txBody>
      </p:sp>
      <p:sp>
        <p:nvSpPr>
          <p:cNvPr id="11271" name="Rectangle 8"/>
          <p:cNvSpPr>
            <a:spLocks noChangeArrowheads="1"/>
          </p:cNvSpPr>
          <p:nvPr/>
        </p:nvSpPr>
        <p:spPr bwMode="auto">
          <a:xfrm>
            <a:off x="3048000" y="4038600"/>
            <a:ext cx="5562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endParaRPr lang="en-US" altLang="en-US" sz="2000" b="0"/>
          </a:p>
        </p:txBody>
      </p:sp>
      <p:sp>
        <p:nvSpPr>
          <p:cNvPr id="11272" name="Line 9"/>
          <p:cNvSpPr>
            <a:spLocks noChangeShapeType="1"/>
          </p:cNvSpPr>
          <p:nvPr/>
        </p:nvSpPr>
        <p:spPr bwMode="auto">
          <a:xfrm>
            <a:off x="3048000" y="2895600"/>
            <a:ext cx="0" cy="2590800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Line 10"/>
          <p:cNvSpPr>
            <a:spLocks noChangeShapeType="1"/>
          </p:cNvSpPr>
          <p:nvPr/>
        </p:nvSpPr>
        <p:spPr bwMode="auto">
          <a:xfrm>
            <a:off x="533400" y="4051300"/>
            <a:ext cx="8077200" cy="0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Text Box 27"/>
          <p:cNvSpPr txBox="1">
            <a:spLocks noChangeArrowheads="1"/>
          </p:cNvSpPr>
          <p:nvPr/>
        </p:nvSpPr>
        <p:spPr bwMode="auto">
          <a:xfrm>
            <a:off x="533400" y="2943225"/>
            <a:ext cx="33147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Aft>
                <a:spcPct val="60000"/>
              </a:spcAft>
            </a:pPr>
            <a:r>
              <a:rPr lang="en-US" altLang="en-US" sz="2000" b="0"/>
              <a:t>Thomas Hobbes’s </a:t>
            </a:r>
            <a:r>
              <a:rPr lang="en-US" altLang="en-US" sz="2000" b="0" i="1"/>
              <a:t>Leviathan</a:t>
            </a:r>
          </a:p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1275" name="Text Box 30"/>
          <p:cNvSpPr txBox="1">
            <a:spLocks noChangeArrowheads="1"/>
          </p:cNvSpPr>
          <p:nvPr/>
        </p:nvSpPr>
        <p:spPr bwMode="auto">
          <a:xfrm>
            <a:off x="3124200" y="2946400"/>
            <a:ext cx="5029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 sz="2000" b="0"/>
              <a:t>People created </a:t>
            </a:r>
            <a:r>
              <a:rPr lang="en-US" altLang="en-US" sz="2000">
                <a:solidFill>
                  <a:srgbClr val="FF0000"/>
                </a:solidFill>
              </a:rPr>
              <a:t>social contracts</a:t>
            </a:r>
            <a:r>
              <a:rPr lang="en-US" altLang="en-US" sz="2000" b="0"/>
              <a:t> because only a </a:t>
            </a:r>
            <a:r>
              <a:rPr lang="en-US" altLang="en-US" sz="2000" b="0">
                <a:solidFill>
                  <a:srgbClr val="0033CC"/>
                </a:solidFill>
              </a:rPr>
              <a:t>powerful government </a:t>
            </a:r>
            <a:r>
              <a:rPr lang="en-US" altLang="en-US" sz="2000" b="0"/>
              <a:t>could ensure an organized society. </a:t>
            </a:r>
          </a:p>
        </p:txBody>
      </p:sp>
      <p:sp>
        <p:nvSpPr>
          <p:cNvPr id="11276" name="Text Box 51"/>
          <p:cNvSpPr txBox="1">
            <a:spLocks noChangeArrowheads="1"/>
          </p:cNvSpPr>
          <p:nvPr/>
        </p:nvSpPr>
        <p:spPr bwMode="auto">
          <a:xfrm>
            <a:off x="533400" y="4119563"/>
            <a:ext cx="33147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Aft>
                <a:spcPct val="60000"/>
              </a:spcAft>
            </a:pPr>
            <a:r>
              <a:rPr lang="en-US" altLang="en-US" sz="2000" b="0"/>
              <a:t>John Locke’s </a:t>
            </a:r>
            <a:br>
              <a:rPr lang="en-US" altLang="en-US" sz="2000" b="0"/>
            </a:br>
            <a:r>
              <a:rPr lang="en-US" altLang="en-US" sz="2000" b="0" i="1"/>
              <a:t>Two Treatises </a:t>
            </a:r>
            <a:br>
              <a:rPr lang="en-US" altLang="en-US" sz="2000" b="0" i="1"/>
            </a:br>
            <a:r>
              <a:rPr lang="en-US" altLang="en-US" sz="2000" b="0" i="1"/>
              <a:t>of Government</a:t>
            </a:r>
          </a:p>
        </p:txBody>
      </p:sp>
      <p:sp>
        <p:nvSpPr>
          <p:cNvPr id="11277" name="Text Box 52"/>
          <p:cNvSpPr txBox="1">
            <a:spLocks noChangeArrowheads="1"/>
          </p:cNvSpPr>
          <p:nvPr/>
        </p:nvSpPr>
        <p:spPr bwMode="auto">
          <a:xfrm>
            <a:off x="3124200" y="4119563"/>
            <a:ext cx="5562600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 sz="2000" b="0"/>
              <a:t>Only governments with</a:t>
            </a:r>
            <a:r>
              <a:rPr lang="en-US" altLang="en-US" sz="2000" b="0">
                <a:solidFill>
                  <a:srgbClr val="0033CC"/>
                </a:solidFill>
              </a:rPr>
              <a:t> limited power, which are accepted by all citizens, </a:t>
            </a:r>
            <a:r>
              <a:rPr lang="en-US" altLang="en-US" sz="2000" b="0"/>
              <a:t>protected the </a:t>
            </a:r>
            <a:r>
              <a:rPr lang="en-US" altLang="en-US" sz="2000">
                <a:solidFill>
                  <a:srgbClr val="FF0000"/>
                </a:solidFill>
              </a:rPr>
              <a:t>natural rights </a:t>
            </a:r>
            <a:r>
              <a:rPr lang="en-US" altLang="en-US" sz="2000" b="0"/>
              <a:t>of the people.</a:t>
            </a:r>
          </a:p>
        </p:txBody>
      </p:sp>
    </p:spTree>
    <p:extLst>
      <p:ext uri="{BB962C8B-B14F-4D97-AF65-F5344CB8AC3E}">
        <p14:creationId xmlns:p14="http://schemas.microsoft.com/office/powerpoint/2010/main" val="1394395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6"/>
          <p:cNvSpPr txBox="1">
            <a:spLocks noChangeArrowheads="1"/>
          </p:cNvSpPr>
          <p:nvPr/>
        </p:nvSpPr>
        <p:spPr bwMode="auto">
          <a:xfrm>
            <a:off x="457200" y="1428750"/>
            <a:ext cx="82296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ct val="60000"/>
              </a:spcAft>
            </a:pPr>
            <a:r>
              <a:rPr lang="en-US" altLang="en-US"/>
              <a:t>In France, the </a:t>
            </a:r>
            <a:r>
              <a:rPr lang="en-US" altLang="en-US" i="1">
                <a:solidFill>
                  <a:srgbClr val="FF0000"/>
                </a:solidFill>
              </a:rPr>
              <a:t>philosophes</a:t>
            </a:r>
            <a:r>
              <a:rPr lang="en-US" altLang="en-US"/>
              <a:t> applied the methods of science to understand society.</a:t>
            </a:r>
          </a:p>
        </p:txBody>
      </p:sp>
      <p:sp>
        <p:nvSpPr>
          <p:cNvPr id="8" name="Rectangle 178"/>
          <p:cNvSpPr>
            <a:spLocks noChangeArrowheads="1"/>
          </p:cNvSpPr>
          <p:nvPr/>
        </p:nvSpPr>
        <p:spPr bwMode="auto">
          <a:xfrm>
            <a:off x="485775" y="2428875"/>
            <a:ext cx="8201025" cy="3733800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00000">
                <a:schemeClr val="bg1"/>
              </a:gs>
            </a:gsLst>
            <a:lin ang="5400000" scaled="1"/>
          </a:gradFill>
          <a:ln w="19050">
            <a:solidFill>
              <a:srgbClr val="666699"/>
            </a:solidFill>
            <a:miter lim="800000"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spcAft>
                <a:spcPct val="60000"/>
              </a:spcAft>
              <a:defRPr/>
            </a:pPr>
            <a:endParaRPr lang="en-US"/>
          </a:p>
        </p:txBody>
      </p:sp>
      <p:graphicFrame>
        <p:nvGraphicFramePr>
          <p:cNvPr id="12330" name="Group 42"/>
          <p:cNvGraphicFramePr>
            <a:graphicFrameLocks noGrp="1"/>
          </p:cNvGraphicFramePr>
          <p:nvPr/>
        </p:nvGraphicFramePr>
        <p:xfrm>
          <a:off x="600075" y="2514600"/>
          <a:ext cx="8010525" cy="3581400"/>
        </p:xfrm>
        <a:graphic>
          <a:graphicData uri="http://schemas.openxmlformats.org/drawingml/2006/table">
            <a:tbl>
              <a:tblPr/>
              <a:tblGrid>
                <a:gridCol w="2066925"/>
                <a:gridCol w="59436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8275" marR="0" lvl="0" indent="-1682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6000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8275" marR="0" lvl="0" indent="-1682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6000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8275" marR="0" lvl="0" indent="-1682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6000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8275" marR="0" lvl="0" indent="-1682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6000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571500" y="2438400"/>
            <a:ext cx="7734300" cy="806450"/>
            <a:chOff x="360" y="1536"/>
            <a:chExt cx="4872" cy="508"/>
          </a:xfrm>
        </p:grpSpPr>
        <p:sp>
          <p:nvSpPr>
            <p:cNvPr id="12315" name="Text Box 20"/>
            <p:cNvSpPr txBox="1">
              <a:spLocks noChangeArrowheads="1"/>
            </p:cNvSpPr>
            <p:nvPr/>
          </p:nvSpPr>
          <p:spPr bwMode="auto">
            <a:xfrm>
              <a:off x="360" y="1592"/>
              <a:ext cx="1104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>
                <a:spcAft>
                  <a:spcPct val="60000"/>
                </a:spcAft>
              </a:pPr>
              <a:r>
                <a:rPr lang="en-US" altLang="en-US" sz="1800">
                  <a:solidFill>
                    <a:srgbClr val="FF0000"/>
                  </a:solidFill>
                </a:rPr>
                <a:t>Diderot</a:t>
              </a:r>
              <a:endParaRPr lang="en-US" altLang="en-US"/>
            </a:p>
          </p:txBody>
        </p:sp>
        <p:sp>
          <p:nvSpPr>
            <p:cNvPr id="12316" name="Text Box 25"/>
            <p:cNvSpPr txBox="1">
              <a:spLocks noChangeArrowheads="1"/>
            </p:cNvSpPr>
            <p:nvPr/>
          </p:nvSpPr>
          <p:spPr bwMode="auto">
            <a:xfrm>
              <a:off x="1728" y="1536"/>
              <a:ext cx="3504" cy="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86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>
                <a:spcAft>
                  <a:spcPct val="60000"/>
                </a:spcAft>
                <a:buSzPct val="80000"/>
                <a:buFontTx/>
                <a:buChar char="•"/>
              </a:pPr>
              <a:r>
                <a:rPr lang="en-US" altLang="en-US" sz="1800" b="0"/>
                <a:t>Edited and published the </a:t>
              </a:r>
              <a:r>
                <a:rPr lang="en-US" altLang="en-US" sz="1800" b="0" i="1"/>
                <a:t>Encyclopedia </a:t>
              </a:r>
              <a:r>
                <a:rPr lang="en-US" altLang="en-US" sz="1800" b="0"/>
                <a:t>to “change the general way of thinking”</a:t>
              </a:r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571500" y="3136900"/>
            <a:ext cx="8039100" cy="819150"/>
            <a:chOff x="360" y="1976"/>
            <a:chExt cx="5064" cy="516"/>
          </a:xfrm>
        </p:grpSpPr>
        <p:sp>
          <p:nvSpPr>
            <p:cNvPr id="12313" name="Text Box 21"/>
            <p:cNvSpPr txBox="1">
              <a:spLocks noChangeArrowheads="1"/>
            </p:cNvSpPr>
            <p:nvPr/>
          </p:nvSpPr>
          <p:spPr bwMode="auto">
            <a:xfrm>
              <a:off x="360" y="1976"/>
              <a:ext cx="1104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>
                <a:spcAft>
                  <a:spcPct val="60000"/>
                </a:spcAft>
              </a:pPr>
              <a:r>
                <a:rPr lang="en-US" altLang="en-US" sz="1800">
                  <a:solidFill>
                    <a:srgbClr val="FF0000"/>
                  </a:solidFill>
                </a:rPr>
                <a:t>Voltaire</a:t>
              </a:r>
            </a:p>
          </p:txBody>
        </p:sp>
        <p:sp>
          <p:nvSpPr>
            <p:cNvPr id="12314" name="Text Box 26"/>
            <p:cNvSpPr txBox="1">
              <a:spLocks noChangeArrowheads="1"/>
            </p:cNvSpPr>
            <p:nvPr/>
          </p:nvSpPr>
          <p:spPr bwMode="auto">
            <a:xfrm>
              <a:off x="1728" y="1984"/>
              <a:ext cx="3696" cy="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86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>
                <a:spcAft>
                  <a:spcPct val="60000"/>
                </a:spcAft>
                <a:buSzPct val="80000"/>
                <a:buFontTx/>
                <a:buChar char="•"/>
              </a:pPr>
              <a:r>
                <a:rPr lang="en-US" altLang="en-US" sz="1800" b="0"/>
                <a:t>Defended freedom of thought through his writings</a:t>
              </a:r>
            </a:p>
          </p:txBody>
        </p:sp>
      </p:grp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571500" y="3810000"/>
            <a:ext cx="8191500" cy="1246188"/>
            <a:chOff x="360" y="2400"/>
            <a:chExt cx="5160" cy="785"/>
          </a:xfrm>
        </p:grpSpPr>
        <p:sp>
          <p:nvSpPr>
            <p:cNvPr id="12311" name="Text Box 23"/>
            <p:cNvSpPr txBox="1">
              <a:spLocks noChangeArrowheads="1"/>
            </p:cNvSpPr>
            <p:nvPr/>
          </p:nvSpPr>
          <p:spPr bwMode="auto">
            <a:xfrm>
              <a:off x="360" y="2456"/>
              <a:ext cx="1248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>
                <a:spcAft>
                  <a:spcPct val="60000"/>
                </a:spcAft>
              </a:pPr>
              <a:r>
                <a:rPr lang="en-US" altLang="en-US" sz="1800">
                  <a:solidFill>
                    <a:srgbClr val="FF0000"/>
                  </a:solidFill>
                </a:rPr>
                <a:t>Montesquieu</a:t>
              </a:r>
            </a:p>
          </p:txBody>
        </p:sp>
        <p:sp>
          <p:nvSpPr>
            <p:cNvPr id="12312" name="Text Box 27"/>
            <p:cNvSpPr txBox="1">
              <a:spLocks noChangeArrowheads="1"/>
            </p:cNvSpPr>
            <p:nvPr/>
          </p:nvSpPr>
          <p:spPr bwMode="auto">
            <a:xfrm>
              <a:off x="1728" y="2400"/>
              <a:ext cx="3792" cy="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86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>
                <a:spcAft>
                  <a:spcPct val="60000"/>
                </a:spcAft>
                <a:buSzPct val="80000"/>
                <a:buFontTx/>
                <a:buChar char="•"/>
              </a:pPr>
              <a:r>
                <a:rPr lang="en-US" altLang="en-US" sz="1800" b="0"/>
                <a:t>Published </a:t>
              </a:r>
              <a:r>
                <a:rPr lang="en-US" altLang="en-US" sz="1800" b="0" i="1"/>
                <a:t>The Spirit of Laws</a:t>
              </a:r>
            </a:p>
            <a:p>
              <a:pPr>
                <a:spcAft>
                  <a:spcPct val="60000"/>
                </a:spcAft>
                <a:buSzPct val="80000"/>
                <a:buFontTx/>
                <a:buChar char="•"/>
              </a:pPr>
              <a:r>
                <a:rPr lang="en-US" altLang="en-US" sz="1800" b="0"/>
                <a:t>Advocated the idea of separation of powers in government</a:t>
              </a:r>
            </a:p>
          </p:txBody>
        </p:sp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571500" y="5002213"/>
            <a:ext cx="7886700" cy="1246187"/>
            <a:chOff x="360" y="3151"/>
            <a:chExt cx="4968" cy="785"/>
          </a:xfrm>
        </p:grpSpPr>
        <p:sp>
          <p:nvSpPr>
            <p:cNvPr id="12309" name="Text Box 24"/>
            <p:cNvSpPr txBox="1">
              <a:spLocks noChangeArrowheads="1"/>
            </p:cNvSpPr>
            <p:nvPr/>
          </p:nvSpPr>
          <p:spPr bwMode="auto">
            <a:xfrm>
              <a:off x="360" y="3169"/>
              <a:ext cx="1104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>
                <a:spcAft>
                  <a:spcPct val="60000"/>
                </a:spcAft>
              </a:pPr>
              <a:r>
                <a:rPr lang="en-US" altLang="en-US" sz="1800">
                  <a:solidFill>
                    <a:srgbClr val="FF0000"/>
                  </a:solidFill>
                </a:rPr>
                <a:t>Rousseau</a:t>
              </a:r>
            </a:p>
          </p:txBody>
        </p:sp>
        <p:sp>
          <p:nvSpPr>
            <p:cNvPr id="12310" name="Text Box 28"/>
            <p:cNvSpPr txBox="1">
              <a:spLocks noChangeArrowheads="1"/>
            </p:cNvSpPr>
            <p:nvPr/>
          </p:nvSpPr>
          <p:spPr bwMode="auto">
            <a:xfrm>
              <a:off x="1728" y="3151"/>
              <a:ext cx="3600" cy="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86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>
                <a:spcAft>
                  <a:spcPct val="60000"/>
                </a:spcAft>
                <a:buSzPct val="80000"/>
                <a:buFontTx/>
                <a:buChar char="•"/>
              </a:pPr>
              <a:r>
                <a:rPr lang="en-US" altLang="en-US" sz="1800" b="0"/>
                <a:t>Wrote </a:t>
              </a:r>
              <a:r>
                <a:rPr lang="en-US" altLang="en-US" sz="1800" b="0" i="1"/>
                <a:t>The Social Contract</a:t>
              </a:r>
            </a:p>
            <a:p>
              <a:pPr>
                <a:spcAft>
                  <a:spcPct val="60000"/>
                </a:spcAft>
                <a:buSzPct val="80000"/>
                <a:buFontTx/>
                <a:buChar char="•"/>
              </a:pPr>
              <a:r>
                <a:rPr lang="en-US" altLang="en-US" sz="1800" b="0"/>
                <a:t>Promoted the idea that people in their natural state were essentially good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0026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457200" y="1428750"/>
            <a:ext cx="82296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ct val="60000"/>
              </a:spcAft>
            </a:pPr>
            <a:r>
              <a:rPr lang="en-US" altLang="en-US"/>
              <a:t>Not everyone agreed with the </a:t>
            </a:r>
            <a:r>
              <a:rPr lang="en-US" altLang="en-US" i="1"/>
              <a:t>philosophes.</a:t>
            </a:r>
          </a:p>
        </p:txBody>
      </p:sp>
      <p:sp>
        <p:nvSpPr>
          <p:cNvPr id="13316" name="TextBox 6"/>
          <p:cNvSpPr txBox="1">
            <a:spLocks noChangeArrowheads="1"/>
          </p:cNvSpPr>
          <p:nvPr/>
        </p:nvSpPr>
        <p:spPr bwMode="auto">
          <a:xfrm>
            <a:off x="838200" y="5410200"/>
            <a:ext cx="74676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ct val="60000"/>
              </a:spcAft>
            </a:pPr>
            <a:r>
              <a:rPr lang="en-US" altLang="en-US"/>
              <a:t>Other critics of the </a:t>
            </a:r>
            <a:r>
              <a:rPr lang="en-US" altLang="en-US" i="1"/>
              <a:t>philosophes </a:t>
            </a:r>
            <a:r>
              <a:rPr lang="en-US" altLang="en-US"/>
              <a:t>included the French government and the Catholic Church. </a:t>
            </a:r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 rot="5400000" flipH="1">
            <a:off x="1822450" y="1393825"/>
            <a:ext cx="2679700" cy="4648200"/>
          </a:xfrm>
          <a:prstGeom prst="upArrowCallout">
            <a:avLst>
              <a:gd name="adj1" fmla="val 25481"/>
              <a:gd name="adj2" fmla="val 21685"/>
              <a:gd name="adj3" fmla="val 20357"/>
              <a:gd name="adj4" fmla="val 81833"/>
            </a:avLst>
          </a:prstGeom>
          <a:gradFill rotWithShape="1">
            <a:gsLst>
              <a:gs pos="0">
                <a:srgbClr val="83D7E5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315" name="TextBox 5"/>
          <p:cNvSpPr txBox="1">
            <a:spLocks noChangeArrowheads="1"/>
          </p:cNvSpPr>
          <p:nvPr/>
        </p:nvSpPr>
        <p:spPr bwMode="auto">
          <a:xfrm>
            <a:off x="5562600" y="2806700"/>
            <a:ext cx="28194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 b="0"/>
              <a:t>The idea of women’s equality was ridiculed </a:t>
            </a:r>
            <a:br>
              <a:rPr lang="en-US" altLang="en-US" b="0"/>
            </a:br>
            <a:r>
              <a:rPr lang="en-US" altLang="en-US" b="0"/>
              <a:t>and sharply condemned.</a:t>
            </a:r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927100" y="2466975"/>
            <a:ext cx="36449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 b="0"/>
              <a:t>Some women protested that “free and equal” did not apply to women. Mary Wollstonecraft, a writer, called for equal education for girls and boys.</a:t>
            </a:r>
          </a:p>
        </p:txBody>
      </p:sp>
    </p:spTree>
    <p:extLst>
      <p:ext uri="{BB962C8B-B14F-4D97-AF65-F5344CB8AC3E}">
        <p14:creationId xmlns:p14="http://schemas.microsoft.com/office/powerpoint/2010/main" val="1945008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 descr="ch17_images_wh_se_p05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6050"/>
            <a:ext cx="9144000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1031"/>
          <p:cNvSpPr txBox="1">
            <a:spLocks noChangeArrowheads="1"/>
          </p:cNvSpPr>
          <p:nvPr/>
        </p:nvSpPr>
        <p:spPr bwMode="auto">
          <a:xfrm>
            <a:off x="457200" y="1295400"/>
            <a:ext cx="86868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/>
              <a:t>French thinkers known as physiocrats focused on economic reforms based on natural law. Physiocrats:</a:t>
            </a:r>
            <a:endParaRPr lang="en-US" altLang="en-US" b="0">
              <a:solidFill>
                <a:srgbClr val="0033CC"/>
              </a:solidFill>
            </a:endParaRPr>
          </a:p>
        </p:txBody>
      </p:sp>
      <p:sp>
        <p:nvSpPr>
          <p:cNvPr id="14340" name="Text Box 1031"/>
          <p:cNvSpPr txBox="1">
            <a:spLocks noChangeArrowheads="1"/>
          </p:cNvSpPr>
          <p:nvPr/>
        </p:nvSpPr>
        <p:spPr bwMode="auto">
          <a:xfrm>
            <a:off x="457200" y="2212975"/>
            <a:ext cx="868680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0"/>
              <a:t>Rejected mercantilism, the idea that government regulation is needed to produce a favorable trade balance. </a:t>
            </a:r>
          </a:p>
          <a:p>
            <a:pPr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0"/>
              <a:t>Advocated </a:t>
            </a:r>
            <a:r>
              <a:rPr lang="en-US" altLang="en-US">
                <a:solidFill>
                  <a:srgbClr val="FF0000"/>
                </a:solidFill>
              </a:rPr>
              <a:t>laissez faire </a:t>
            </a:r>
            <a:r>
              <a:rPr lang="en-US" altLang="en-US" b="0"/>
              <a:t>policies, which suggested that business should operate with little or no government interference.</a:t>
            </a:r>
          </a:p>
        </p:txBody>
      </p:sp>
      <p:sp>
        <p:nvSpPr>
          <p:cNvPr id="14341" name="Text Box 13"/>
          <p:cNvSpPr txBox="1">
            <a:spLocks noChangeArrowheads="1"/>
          </p:cNvSpPr>
          <p:nvPr/>
        </p:nvSpPr>
        <p:spPr bwMode="auto">
          <a:xfrm>
            <a:off x="76200" y="5807075"/>
            <a:ext cx="2590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0">
                <a:solidFill>
                  <a:schemeClr val="bg1"/>
                </a:solidFill>
              </a:rPr>
              <a:t>Investors in </a:t>
            </a:r>
            <a:br>
              <a:rPr lang="en-US" altLang="en-US" sz="1400" b="0">
                <a:solidFill>
                  <a:schemeClr val="bg1"/>
                </a:solidFill>
              </a:rPr>
            </a:br>
            <a:r>
              <a:rPr lang="en-US" altLang="en-US" sz="1400" b="0">
                <a:solidFill>
                  <a:schemeClr val="bg1"/>
                </a:solidFill>
              </a:rPr>
              <a:t>Paris, France, 1720 </a:t>
            </a:r>
          </a:p>
        </p:txBody>
      </p:sp>
    </p:spTree>
    <p:extLst>
      <p:ext uri="{BB962C8B-B14F-4D97-AF65-F5344CB8AC3E}">
        <p14:creationId xmlns:p14="http://schemas.microsoft.com/office/powerpoint/2010/main" val="1732523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AutoShape 7"/>
          <p:cNvSpPr>
            <a:spLocks noChangeArrowheads="1"/>
          </p:cNvSpPr>
          <p:nvPr/>
        </p:nvSpPr>
        <p:spPr bwMode="auto">
          <a:xfrm rot="5400000" flipH="1">
            <a:off x="1752600" y="838200"/>
            <a:ext cx="1981200" cy="3810000"/>
          </a:xfrm>
          <a:prstGeom prst="upArrowCallout">
            <a:avLst>
              <a:gd name="adj1" fmla="val 20843"/>
              <a:gd name="adj2" fmla="val 18875"/>
              <a:gd name="adj3" fmla="val 28650"/>
              <a:gd name="adj4" fmla="val 80546"/>
            </a:avLst>
          </a:prstGeom>
          <a:gradFill rotWithShape="1">
            <a:gsLst>
              <a:gs pos="0">
                <a:srgbClr val="83D7E5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363" name="Text Box 7"/>
          <p:cNvSpPr txBox="1">
            <a:spLocks noChangeArrowheads="1"/>
          </p:cNvSpPr>
          <p:nvPr/>
        </p:nvSpPr>
        <p:spPr bwMode="auto">
          <a:xfrm>
            <a:off x="939800" y="1841500"/>
            <a:ext cx="29718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/>
              <a:t>The Scottish economist </a:t>
            </a:r>
            <a:r>
              <a:rPr lang="en-US" altLang="en-US">
                <a:solidFill>
                  <a:srgbClr val="FF0000"/>
                </a:solidFill>
              </a:rPr>
              <a:t>Adam Smith </a:t>
            </a:r>
            <a:r>
              <a:rPr lang="en-US" altLang="en-US"/>
              <a:t>wrote </a:t>
            </a:r>
            <a:br>
              <a:rPr lang="en-US" altLang="en-US"/>
            </a:br>
            <a:r>
              <a:rPr lang="en-US" altLang="en-US" i="1"/>
              <a:t>The Wealth </a:t>
            </a:r>
            <a:br>
              <a:rPr lang="en-US" altLang="en-US" i="1"/>
            </a:br>
            <a:r>
              <a:rPr lang="en-US" altLang="en-US" i="1"/>
              <a:t>of Nations</a:t>
            </a:r>
            <a:r>
              <a:rPr lang="en-US" altLang="en-US"/>
              <a:t>.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4648200" y="1638300"/>
            <a:ext cx="3810000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  <a:buClr>
                <a:schemeClr val="tx1"/>
              </a:buClr>
              <a:buSzPct val="80000"/>
              <a:buFontTx/>
              <a:buChar char="•"/>
            </a:pPr>
            <a:r>
              <a:rPr lang="en-US" altLang="en-US" b="0">
                <a:solidFill>
                  <a:srgbClr val="0033CC"/>
                </a:solidFill>
              </a:rPr>
              <a:t>The free market </a:t>
            </a:r>
            <a:r>
              <a:rPr lang="en-US" altLang="en-US" b="0"/>
              <a:t>should regulate business activity.</a:t>
            </a:r>
          </a:p>
          <a:p>
            <a:pPr eaLnBrk="1" hangingPunct="1">
              <a:spcAft>
                <a:spcPct val="60000"/>
              </a:spcAft>
              <a:buClr>
                <a:schemeClr val="tx1"/>
              </a:buClr>
              <a:buSzPct val="80000"/>
              <a:buFontTx/>
              <a:buChar char="•"/>
            </a:pPr>
            <a:r>
              <a:rPr lang="en-US" altLang="en-US" b="0"/>
              <a:t>All economic factors were related to the </a:t>
            </a:r>
            <a:r>
              <a:rPr lang="en-US" altLang="en-US" b="0">
                <a:solidFill>
                  <a:srgbClr val="0033CC"/>
                </a:solidFill>
              </a:rPr>
              <a:t>market forces of supply and demand.</a:t>
            </a:r>
            <a:endParaRPr lang="en-US" altLang="en-US" b="0"/>
          </a:p>
        </p:txBody>
      </p:sp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457200" y="4800600"/>
            <a:ext cx="82296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ct val="60000"/>
              </a:spcAft>
            </a:pPr>
            <a:r>
              <a:rPr lang="en-US" altLang="en-US" b="0"/>
              <a:t>Although Smith supported laissez faire, he also believed that the government had a duty to protect society, administer justice, and provide public works.</a:t>
            </a:r>
          </a:p>
        </p:txBody>
      </p:sp>
    </p:spTree>
    <p:extLst>
      <p:ext uri="{BB962C8B-B14F-4D97-AF65-F5344CB8AC3E}">
        <p14:creationId xmlns:p14="http://schemas.microsoft.com/office/powerpoint/2010/main" val="4178926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p"/>
      <p:bldP spid="1536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961</Words>
  <Application>Microsoft Office PowerPoint</Application>
  <PresentationFormat>On-screen Show (4:3)</PresentationFormat>
  <Paragraphs>118</Paragraphs>
  <Slides>23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Unit 7 Absolutism and the Enlightenment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Marion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7 Absolutism and the Enlightenment</dc:title>
  <dc:creator>shawiakm</dc:creator>
  <cp:lastModifiedBy>shawiakm</cp:lastModifiedBy>
  <cp:revision>2</cp:revision>
  <dcterms:created xsi:type="dcterms:W3CDTF">2013-12-06T14:18:29Z</dcterms:created>
  <dcterms:modified xsi:type="dcterms:W3CDTF">2013-12-06T15:08:11Z</dcterms:modified>
</cp:coreProperties>
</file>