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5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0BB26-59CB-48AD-AD6F-B4FD97580083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BD1BE-E8C5-43DA-9FEC-EDB4DB1E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60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100">
                <a:solidFill>
                  <a:schemeClr val="tx1"/>
                </a:solidFill>
                <a:latin typeface="Verdana" pitchFamily="34" charset="0"/>
              </a:defRPr>
            </a:lvl1pPr>
            <a:lvl2pPr marL="702756" indent="-270291" defTabSz="914485" eaLnBrk="0" hangingPunct="0">
              <a:defRPr sz="2100">
                <a:solidFill>
                  <a:schemeClr val="tx1"/>
                </a:solidFill>
                <a:latin typeface="Verdana" pitchFamily="34" charset="0"/>
              </a:defRPr>
            </a:lvl2pPr>
            <a:lvl3pPr marL="1081164" indent="-216233" defTabSz="914485" eaLnBrk="0" hangingPunct="0">
              <a:defRPr sz="2100">
                <a:solidFill>
                  <a:schemeClr val="tx1"/>
                </a:solidFill>
                <a:latin typeface="Verdana" pitchFamily="34" charset="0"/>
              </a:defRPr>
            </a:lvl3pPr>
            <a:lvl4pPr marL="1513629" indent="-216233" defTabSz="914485" eaLnBrk="0" hangingPunct="0">
              <a:defRPr sz="2100">
                <a:solidFill>
                  <a:schemeClr val="tx1"/>
                </a:solidFill>
                <a:latin typeface="Verdana" pitchFamily="34" charset="0"/>
              </a:defRPr>
            </a:lvl4pPr>
            <a:lvl5pPr marL="1946095" indent="-216233" defTabSz="914485" eaLnBrk="0" hangingPunct="0">
              <a:defRPr sz="2100">
                <a:solidFill>
                  <a:schemeClr val="tx1"/>
                </a:solidFill>
                <a:latin typeface="Verdan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3FE43CF4-C1AC-4145-B275-07C0A7B50BA9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also called “Cottage Industry”.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100">
                <a:solidFill>
                  <a:schemeClr val="tx1"/>
                </a:solidFill>
                <a:latin typeface="Verdana" pitchFamily="34" charset="0"/>
              </a:defRPr>
            </a:lvl1pPr>
            <a:lvl2pPr marL="702756" indent="-270291" defTabSz="914485" eaLnBrk="0" hangingPunct="0">
              <a:defRPr sz="2100">
                <a:solidFill>
                  <a:schemeClr val="tx1"/>
                </a:solidFill>
                <a:latin typeface="Verdana" pitchFamily="34" charset="0"/>
              </a:defRPr>
            </a:lvl2pPr>
            <a:lvl3pPr marL="1081164" indent="-216233" defTabSz="914485" eaLnBrk="0" hangingPunct="0">
              <a:defRPr sz="2100">
                <a:solidFill>
                  <a:schemeClr val="tx1"/>
                </a:solidFill>
                <a:latin typeface="Verdana" pitchFamily="34" charset="0"/>
              </a:defRPr>
            </a:lvl3pPr>
            <a:lvl4pPr marL="1513629" indent="-216233" defTabSz="914485" eaLnBrk="0" hangingPunct="0">
              <a:defRPr sz="2100">
                <a:solidFill>
                  <a:schemeClr val="tx1"/>
                </a:solidFill>
                <a:latin typeface="Verdana" pitchFamily="34" charset="0"/>
              </a:defRPr>
            </a:lvl4pPr>
            <a:lvl5pPr marL="1946095" indent="-216233" defTabSz="914485" eaLnBrk="0" hangingPunct="0">
              <a:defRPr sz="2100">
                <a:solidFill>
                  <a:schemeClr val="tx1"/>
                </a:solidFill>
                <a:latin typeface="Verdan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A3445A06-CCF9-4DE9-B1CF-88D69E96823E}" type="slidenum">
              <a:rPr lang="en-US" altLang="en-US" sz="1200"/>
              <a:pPr eaLnBrk="1" hangingPunct="1"/>
              <a:t>30</a:t>
            </a:fld>
            <a:endParaRPr lang="en-US" alt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100">
                <a:solidFill>
                  <a:schemeClr val="tx1"/>
                </a:solidFill>
                <a:latin typeface="Verdana" pitchFamily="34" charset="0"/>
              </a:defRPr>
            </a:lvl1pPr>
            <a:lvl2pPr marL="702756" indent="-270291" defTabSz="914485" eaLnBrk="0" hangingPunct="0">
              <a:defRPr sz="2100">
                <a:solidFill>
                  <a:schemeClr val="tx1"/>
                </a:solidFill>
                <a:latin typeface="Verdana" pitchFamily="34" charset="0"/>
              </a:defRPr>
            </a:lvl2pPr>
            <a:lvl3pPr marL="1081164" indent="-216233" defTabSz="914485" eaLnBrk="0" hangingPunct="0">
              <a:defRPr sz="2100">
                <a:solidFill>
                  <a:schemeClr val="tx1"/>
                </a:solidFill>
                <a:latin typeface="Verdana" pitchFamily="34" charset="0"/>
              </a:defRPr>
            </a:lvl3pPr>
            <a:lvl4pPr marL="1513629" indent="-216233" defTabSz="914485" eaLnBrk="0" hangingPunct="0">
              <a:defRPr sz="2100">
                <a:solidFill>
                  <a:schemeClr val="tx1"/>
                </a:solidFill>
                <a:latin typeface="Verdana" pitchFamily="34" charset="0"/>
              </a:defRPr>
            </a:lvl4pPr>
            <a:lvl5pPr marL="1946095" indent="-216233" defTabSz="914485" eaLnBrk="0" hangingPunct="0">
              <a:defRPr sz="2100">
                <a:solidFill>
                  <a:schemeClr val="tx1"/>
                </a:solidFill>
                <a:latin typeface="Verdan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3D18911-E64F-4000-920D-8ABBE203B224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63648-43BD-4453-8F16-FA309E9CB7CC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60D8-3E2B-42E8-8549-182C6830C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39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63648-43BD-4453-8F16-FA309E9CB7CC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60D8-3E2B-42E8-8549-182C6830C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39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63648-43BD-4453-8F16-FA309E9CB7CC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60D8-3E2B-42E8-8549-182C6830C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78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63648-43BD-4453-8F16-FA309E9CB7CC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60D8-3E2B-42E8-8549-182C6830C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7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63648-43BD-4453-8F16-FA309E9CB7CC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60D8-3E2B-42E8-8549-182C6830C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3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63648-43BD-4453-8F16-FA309E9CB7CC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60D8-3E2B-42E8-8549-182C6830C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2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63648-43BD-4453-8F16-FA309E9CB7CC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60D8-3E2B-42E8-8549-182C6830C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65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63648-43BD-4453-8F16-FA309E9CB7CC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60D8-3E2B-42E8-8549-182C6830C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2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63648-43BD-4453-8F16-FA309E9CB7CC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60D8-3E2B-42E8-8549-182C6830C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63648-43BD-4453-8F16-FA309E9CB7CC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60D8-3E2B-42E8-8549-182C6830C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3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63648-43BD-4453-8F16-FA309E9CB7CC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60D8-3E2B-42E8-8549-182C6830C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52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63648-43BD-4453-8F16-FA309E9CB7CC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E60D8-3E2B-42E8-8549-182C6830C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8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9</a:t>
            </a:r>
            <a:br>
              <a:rPr lang="en-US" dirty="0" smtClean="0"/>
            </a:br>
            <a:r>
              <a:rPr lang="en-US" dirty="0" smtClean="0"/>
              <a:t>The Industrial Revolution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Also known as the First Industrial Revolution.  You will learn about the Second Industrial Revolution </a:t>
            </a:r>
            <a:r>
              <a:rPr lang="en-US" dirty="0" smtClean="0">
                <a:solidFill>
                  <a:schemeClr val="tx1"/>
                </a:solidFill>
              </a:rPr>
              <a:t>a little bit next week and a lot next </a:t>
            </a:r>
            <a:r>
              <a:rPr lang="en-US" dirty="0" smtClean="0">
                <a:solidFill>
                  <a:schemeClr val="tx1"/>
                </a:solidFill>
              </a:rPr>
              <a:t>year in U.S. </a:t>
            </a:r>
            <a:r>
              <a:rPr lang="en-US" smtClean="0">
                <a:solidFill>
                  <a:schemeClr val="tx1"/>
                </a:solidFill>
              </a:rPr>
              <a:t>History</a:t>
            </a:r>
            <a:r>
              <a:rPr lang="en-US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86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1"/>
          <p:cNvSpPr txBox="1">
            <a:spLocks noChangeArrowheads="1"/>
          </p:cNvSpPr>
          <p:nvPr/>
        </p:nvSpPr>
        <p:spPr bwMode="auto">
          <a:xfrm>
            <a:off x="4572000" y="2408238"/>
            <a:ext cx="45720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21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/>
          </a:p>
        </p:txBody>
      </p:sp>
      <p:sp>
        <p:nvSpPr>
          <p:cNvPr id="14339" name="Text Box 22"/>
          <p:cNvSpPr txBox="1">
            <a:spLocks noChangeArrowheads="1"/>
          </p:cNvSpPr>
          <p:nvPr/>
        </p:nvSpPr>
        <p:spPr bwMode="auto">
          <a:xfrm>
            <a:off x="457200" y="54102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33CC"/>
                </a:solidFill>
              </a:rPr>
              <a:t>During the 1700s, coal was harnessed to produce </a:t>
            </a:r>
            <a:br>
              <a:rPr lang="en-US" altLang="en-US">
                <a:solidFill>
                  <a:srgbClr val="0033CC"/>
                </a:solidFill>
              </a:rPr>
            </a:br>
            <a:r>
              <a:rPr lang="en-US" altLang="en-US">
                <a:solidFill>
                  <a:srgbClr val="0033CC"/>
                </a:solidFill>
              </a:rPr>
              <a:t>steam for power. </a:t>
            </a:r>
          </a:p>
        </p:txBody>
      </p:sp>
      <p:sp>
        <p:nvSpPr>
          <p:cNvPr id="14341" name="Rectangle 13"/>
          <p:cNvSpPr>
            <a:spLocks noGrp="1" noChangeArrowheads="1"/>
          </p:cNvSpPr>
          <p:nvPr>
            <p:ph idx="1"/>
          </p:nvPr>
        </p:nvSpPr>
        <p:spPr bwMode="auto">
          <a:xfrm>
            <a:off x="3505200" y="2408238"/>
            <a:ext cx="5334000" cy="2620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>
              <a:buFont typeface="Times" pitchFamily="28" charset="0"/>
              <a:buChar char="•"/>
            </a:pPr>
            <a:r>
              <a:rPr lang="en-US" altLang="en-US" sz="2000" smtClean="0">
                <a:latin typeface="Verdana" pitchFamily="34" charset="0"/>
              </a:rPr>
              <a:t>In 1712 Thomas Newcomen invented a steam engine to pump water from mines.</a:t>
            </a:r>
          </a:p>
          <a:p>
            <a:pPr>
              <a:buFont typeface="Times" pitchFamily="28" charset="0"/>
              <a:buChar char="•"/>
            </a:pPr>
            <a:r>
              <a:rPr lang="en-US" altLang="en-US" sz="2000" smtClean="0">
                <a:latin typeface="Verdana" pitchFamily="34" charset="0"/>
              </a:rPr>
              <a:t>In 1764 </a:t>
            </a:r>
            <a:r>
              <a:rPr lang="en-US" altLang="en-US" sz="2000" b="1" smtClean="0">
                <a:solidFill>
                  <a:srgbClr val="FF0000"/>
                </a:solidFill>
                <a:latin typeface="Verdana" pitchFamily="34" charset="0"/>
              </a:rPr>
              <a:t>James Watt</a:t>
            </a:r>
            <a:r>
              <a:rPr lang="en-US" altLang="en-US" sz="2000" smtClean="0">
                <a:latin typeface="Verdana" pitchFamily="34" charset="0"/>
              </a:rPr>
              <a:t> set out to make Newcomen’s engine more efficient. </a:t>
            </a:r>
          </a:p>
          <a:p>
            <a:pPr>
              <a:buFont typeface="Times" pitchFamily="28" charset="0"/>
              <a:buChar char="•"/>
            </a:pPr>
            <a:r>
              <a:rPr lang="en-US" altLang="en-US" sz="2000" smtClean="0">
                <a:latin typeface="Verdana" pitchFamily="34" charset="0"/>
              </a:rPr>
              <a:t>Watt’s engine became the power source to run factories, trains, and steamships. </a:t>
            </a:r>
          </a:p>
        </p:txBody>
      </p:sp>
      <p:pic>
        <p:nvPicPr>
          <p:cNvPr id="14342" name="Picture 6" descr="ch19_images_wh_se_p06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51075"/>
            <a:ext cx="3124200" cy="288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Rectangle 12"/>
          <p:cNvSpPr>
            <a:spLocks noChangeArrowheads="1"/>
          </p:cNvSpPr>
          <p:nvPr/>
        </p:nvSpPr>
        <p:spPr bwMode="auto">
          <a:xfrm>
            <a:off x="457200" y="12954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6000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1pPr>
            <a:lvl2pPr eaLnBrk="0" hangingPunct="0">
              <a:spcAft>
                <a:spcPct val="6000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2pPr>
            <a:lvl3pPr eaLnBrk="0" hangingPunct="0">
              <a:spcAft>
                <a:spcPct val="6000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3pPr>
            <a:lvl4pPr eaLnBrk="0" hangingPunct="0">
              <a:spcAft>
                <a:spcPct val="6000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4pPr>
            <a:lvl5pPr eaLnBrk="0" hangingPunct="0">
              <a:spcAft>
                <a:spcPct val="6000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6000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6000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6000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6000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New materials and forms of energy played key roles in the Industrial Revolution.</a:t>
            </a:r>
          </a:p>
        </p:txBody>
      </p:sp>
    </p:spTree>
    <p:extLst>
      <p:ext uri="{BB962C8B-B14F-4D97-AF65-F5344CB8AC3E}">
        <p14:creationId xmlns:p14="http://schemas.microsoft.com/office/powerpoint/2010/main" val="357335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838200" y="2286000"/>
            <a:ext cx="7467600" cy="3581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0" scaled="1"/>
          </a:gradFill>
          <a:ln w="19050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 b="1">
              <a:solidFill>
                <a:schemeClr val="accent2"/>
              </a:solidFill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914400" y="2438400"/>
            <a:ext cx="21621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Aft>
                <a:spcPct val="60000"/>
              </a:spcAft>
            </a:pPr>
            <a:r>
              <a:rPr lang="en-US" altLang="en-US" b="1">
                <a:solidFill>
                  <a:srgbClr val="FF0000"/>
                </a:solidFill>
              </a:rPr>
              <a:t>anesthetics</a:t>
            </a:r>
          </a:p>
        </p:txBody>
      </p:sp>
      <p:sp>
        <p:nvSpPr>
          <p:cNvPr id="15365" name="Line 12"/>
          <p:cNvSpPr>
            <a:spLocks noChangeShapeType="1"/>
          </p:cNvSpPr>
          <p:nvPr/>
        </p:nvSpPr>
        <p:spPr bwMode="auto">
          <a:xfrm>
            <a:off x="3048000" y="2438400"/>
            <a:ext cx="0" cy="3413125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6" name="Line 13"/>
          <p:cNvSpPr>
            <a:spLocks noChangeShapeType="1"/>
          </p:cNvSpPr>
          <p:nvPr/>
        </p:nvSpPr>
        <p:spPr bwMode="auto">
          <a:xfrm>
            <a:off x="838200" y="3124200"/>
            <a:ext cx="7343775" cy="0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7" name="Line 14"/>
          <p:cNvSpPr>
            <a:spLocks noChangeShapeType="1"/>
          </p:cNvSpPr>
          <p:nvPr/>
        </p:nvSpPr>
        <p:spPr bwMode="auto">
          <a:xfrm>
            <a:off x="838200" y="4038600"/>
            <a:ext cx="7343775" cy="0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Line 15"/>
          <p:cNvSpPr>
            <a:spLocks noChangeShapeType="1"/>
          </p:cNvSpPr>
          <p:nvPr/>
        </p:nvSpPr>
        <p:spPr bwMode="auto">
          <a:xfrm>
            <a:off x="838200" y="5029200"/>
            <a:ext cx="7467600" cy="4603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3124200" y="4114800"/>
            <a:ext cx="51816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/>
          <a:lstStyle>
            <a:lvl1pPr marL="339725" indent="-2730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60000"/>
              </a:spcAft>
              <a:buFont typeface="Times" pitchFamily="28" charset="0"/>
              <a:buChar char="•"/>
            </a:pPr>
            <a:r>
              <a:rPr lang="en-US" altLang="en-US"/>
              <a:t>Machines could stitch far faster than a seamstress. </a:t>
            </a:r>
          </a:p>
        </p:txBody>
      </p:sp>
      <p:sp>
        <p:nvSpPr>
          <p:cNvPr id="15370" name="Rectangle 5"/>
          <p:cNvSpPr>
            <a:spLocks noChangeArrowheads="1"/>
          </p:cNvSpPr>
          <p:nvPr/>
        </p:nvSpPr>
        <p:spPr bwMode="auto">
          <a:xfrm>
            <a:off x="3048000" y="2286000"/>
            <a:ext cx="51816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/>
          <a:lstStyle>
            <a:lvl1pPr marL="339725" indent="-2730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60000"/>
              </a:spcAft>
              <a:buFont typeface="Times" pitchFamily="28" charset="0"/>
              <a:buChar char="•"/>
            </a:pPr>
            <a:r>
              <a:rPr lang="en-US" altLang="en-US"/>
              <a:t>Pain could be reduced during surgery and other procedures.</a:t>
            </a:r>
          </a:p>
        </p:txBody>
      </p:sp>
      <p:sp>
        <p:nvSpPr>
          <p:cNvPr id="15371" name="Rectangle 6"/>
          <p:cNvSpPr>
            <a:spLocks noChangeArrowheads="1"/>
          </p:cNvSpPr>
          <p:nvPr/>
        </p:nvSpPr>
        <p:spPr bwMode="auto">
          <a:xfrm>
            <a:off x="838200" y="3276600"/>
            <a:ext cx="216217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Aft>
                <a:spcPct val="60000"/>
              </a:spcAft>
            </a:pPr>
            <a:r>
              <a:rPr lang="en-US" altLang="en-US" b="1" dirty="0">
                <a:solidFill>
                  <a:srgbClr val="FF0000"/>
                </a:solidFill>
              </a:rPr>
              <a:t>telegraph</a:t>
            </a:r>
          </a:p>
        </p:txBody>
      </p:sp>
      <p:sp>
        <p:nvSpPr>
          <p:cNvPr id="15372" name="Rectangle 7"/>
          <p:cNvSpPr>
            <a:spLocks noChangeArrowheads="1"/>
          </p:cNvSpPr>
          <p:nvPr/>
        </p:nvSpPr>
        <p:spPr bwMode="auto">
          <a:xfrm>
            <a:off x="3048000" y="3124200"/>
            <a:ext cx="51816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/>
          <a:lstStyle>
            <a:lvl1pPr marL="339725" indent="-2730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60000"/>
              </a:spcAft>
              <a:buFont typeface="Times" pitchFamily="28" charset="0"/>
              <a:buChar char="•"/>
            </a:pPr>
            <a:r>
              <a:rPr lang="en-US" altLang="en-US"/>
              <a:t>Messages could instantly be </a:t>
            </a:r>
            <a:br>
              <a:rPr lang="en-US" altLang="en-US"/>
            </a:br>
            <a:r>
              <a:rPr lang="en-US" altLang="en-US"/>
              <a:t>sent long distances.</a:t>
            </a:r>
          </a:p>
        </p:txBody>
      </p:sp>
      <p:sp>
        <p:nvSpPr>
          <p:cNvPr id="15373" name="Rectangle 8"/>
          <p:cNvSpPr>
            <a:spLocks noChangeArrowheads="1"/>
          </p:cNvSpPr>
          <p:nvPr/>
        </p:nvSpPr>
        <p:spPr bwMode="auto">
          <a:xfrm>
            <a:off x="885825" y="4114800"/>
            <a:ext cx="216217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Aft>
                <a:spcPct val="60000"/>
              </a:spcAft>
            </a:pPr>
            <a:r>
              <a:rPr lang="en-US" altLang="en-US" b="1" dirty="0">
                <a:solidFill>
                  <a:srgbClr val="FF0000"/>
                </a:solidFill>
              </a:rPr>
              <a:t>sewing </a:t>
            </a:r>
            <a:br>
              <a:rPr lang="en-US" altLang="en-US" b="1" dirty="0">
                <a:solidFill>
                  <a:srgbClr val="FF0000"/>
                </a:solidFill>
              </a:rPr>
            </a:br>
            <a:r>
              <a:rPr lang="en-US" altLang="en-US" b="1" dirty="0">
                <a:solidFill>
                  <a:srgbClr val="FF0000"/>
                </a:solidFill>
              </a:rPr>
              <a:t>machine </a:t>
            </a:r>
          </a:p>
        </p:txBody>
      </p:sp>
      <p:sp>
        <p:nvSpPr>
          <p:cNvPr id="15374" name="Rectangle 10"/>
          <p:cNvSpPr>
            <a:spLocks noChangeArrowheads="1"/>
          </p:cNvSpPr>
          <p:nvPr/>
        </p:nvSpPr>
        <p:spPr bwMode="auto">
          <a:xfrm>
            <a:off x="885825" y="5038725"/>
            <a:ext cx="216217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Aft>
                <a:spcPct val="60000"/>
              </a:spcAft>
            </a:pPr>
            <a:r>
              <a:rPr lang="en-US" altLang="en-US" b="1" dirty="0">
                <a:solidFill>
                  <a:srgbClr val="FF0000"/>
                </a:solidFill>
              </a:rPr>
              <a:t>antiseptics</a:t>
            </a:r>
          </a:p>
        </p:txBody>
      </p:sp>
      <p:sp>
        <p:nvSpPr>
          <p:cNvPr id="15375" name="Rectangle 11"/>
          <p:cNvSpPr>
            <a:spLocks noChangeArrowheads="1"/>
          </p:cNvSpPr>
          <p:nvPr/>
        </p:nvSpPr>
        <p:spPr bwMode="auto">
          <a:xfrm>
            <a:off x="3048000" y="5054600"/>
            <a:ext cx="51816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/>
          <a:lstStyle>
            <a:lvl1pPr marL="339725" indent="-2730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60000"/>
              </a:spcAft>
              <a:buFont typeface="Times" pitchFamily="28" charset="0"/>
              <a:buChar char="•"/>
            </a:pPr>
            <a:r>
              <a:rPr lang="en-US" altLang="en-US"/>
              <a:t>Reducing infections saved lives.</a:t>
            </a:r>
          </a:p>
        </p:txBody>
      </p:sp>
      <p:sp>
        <p:nvSpPr>
          <p:cNvPr id="15377" name="Title 1"/>
          <p:cNvSpPr>
            <a:spLocks/>
          </p:cNvSpPr>
          <p:nvPr/>
        </p:nvSpPr>
        <p:spPr bwMode="auto">
          <a:xfrm>
            <a:off x="457200" y="149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6000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1pPr>
            <a:lvl2pPr eaLnBrk="0" hangingPunct="0">
              <a:spcAft>
                <a:spcPct val="6000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2pPr>
            <a:lvl3pPr eaLnBrk="0" hangingPunct="0">
              <a:spcAft>
                <a:spcPct val="6000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3pPr>
            <a:lvl4pPr eaLnBrk="0" hangingPunct="0">
              <a:spcAft>
                <a:spcPct val="6000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4pPr>
            <a:lvl5pPr eaLnBrk="0" hangingPunct="0">
              <a:spcAft>
                <a:spcPct val="6000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6000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6000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6000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6000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altLang="en-US"/>
              <a:t>New technology quickly changed people’s lives.</a:t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53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1"/>
          <p:cNvSpPr>
            <a:spLocks noChangeArrowheads="1"/>
          </p:cNvSpPr>
          <p:nvPr/>
        </p:nvSpPr>
        <p:spPr bwMode="auto">
          <a:xfrm>
            <a:off x="1233488" y="1708150"/>
            <a:ext cx="70866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 sz="2400" b="1"/>
              <a:t>What events helped bring about the Industrial Revolution?</a:t>
            </a:r>
          </a:p>
        </p:txBody>
      </p:sp>
      <p:pic>
        <p:nvPicPr>
          <p:cNvPr id="614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3022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93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19-2</a:t>
            </a:r>
            <a:br>
              <a:rPr lang="en-US" dirty="0" smtClean="0"/>
            </a:br>
            <a:r>
              <a:rPr lang="en-US" dirty="0" smtClean="0"/>
              <a:t>Britain Leads the Way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11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AutoShape 6"/>
          <p:cNvSpPr>
            <a:spLocks noChangeArrowheads="1"/>
          </p:cNvSpPr>
          <p:nvPr/>
        </p:nvSpPr>
        <p:spPr bwMode="auto">
          <a:xfrm rot="5400000" flipH="1">
            <a:off x="1828800" y="1905000"/>
            <a:ext cx="1600200" cy="3276600"/>
          </a:xfrm>
          <a:prstGeom prst="upArrowCallout">
            <a:avLst>
              <a:gd name="adj1" fmla="val 25602"/>
              <a:gd name="adj2" fmla="val 25199"/>
              <a:gd name="adj3" fmla="val 23007"/>
              <a:gd name="adj4" fmla="val 81157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28" charset="0"/>
            </a:endParaRPr>
          </a:p>
        </p:txBody>
      </p:sp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1066800" y="2819400"/>
            <a:ext cx="2514600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ts val="1588"/>
              </a:spcAft>
            </a:pPr>
            <a:r>
              <a:rPr lang="en-US" altLang="en-US"/>
              <a:t>Britain had plentiful natural resources, including: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572000" y="2614613"/>
            <a:ext cx="4191000" cy="344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altLang="en-US"/>
              <a:t>Natural ports </a:t>
            </a:r>
          </a:p>
          <a:p>
            <a:pPr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altLang="en-US"/>
              <a:t>Navigable rivers</a:t>
            </a:r>
          </a:p>
          <a:p>
            <a:pPr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altLang="en-US"/>
              <a:t>Water for canals</a:t>
            </a:r>
          </a:p>
          <a:p>
            <a:pPr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altLang="en-US"/>
              <a:t>Access to the sea</a:t>
            </a:r>
          </a:p>
          <a:p>
            <a:pPr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altLang="en-US"/>
              <a:t>A plentiful supply of coal</a:t>
            </a:r>
          </a:p>
          <a:p>
            <a:pPr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altLang="en-US"/>
              <a:t>Vast supplies of iron</a:t>
            </a:r>
          </a:p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" name="Title 5"/>
          <p:cNvSpPr>
            <a:spLocks/>
          </p:cNvSpPr>
          <p:nvPr/>
        </p:nvSpPr>
        <p:spPr bwMode="auto">
          <a:xfrm>
            <a:off x="457200" y="1501775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4400">
                <a:solidFill>
                  <a:schemeClr val="tx2"/>
                </a:solidFill>
                <a:latin typeface="Verdana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Verdana" pitchFamily="34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Verdana" pitchFamily="34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Verdana" pitchFamily="34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US" altLang="en-US" sz="2200" b="1"/>
              <a:t>A number of characteristics made Britain ripe for industrialization in the eighteenth century.</a:t>
            </a:r>
            <a:br>
              <a:rPr lang="en-US" altLang="en-US" sz="2200" b="1"/>
            </a:br>
            <a:endParaRPr lang="en-US" altLang="en-US" sz="2200" b="1"/>
          </a:p>
        </p:txBody>
      </p:sp>
    </p:spTree>
    <p:extLst>
      <p:ext uri="{BB962C8B-B14F-4D97-AF65-F5344CB8AC3E}">
        <p14:creationId xmlns:p14="http://schemas.microsoft.com/office/powerpoint/2010/main" val="73057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WH-Ch19_S2_EnglandResource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93800"/>
            <a:ext cx="5168900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itle 4"/>
          <p:cNvSpPr>
            <a:spLocks/>
          </p:cNvSpPr>
          <p:nvPr/>
        </p:nvSpPr>
        <p:spPr bwMode="auto">
          <a:xfrm>
            <a:off x="6019800" y="1524000"/>
            <a:ext cx="2514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4400">
                <a:solidFill>
                  <a:schemeClr val="tx2"/>
                </a:solidFill>
                <a:latin typeface="Verdana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Verdana" pitchFamily="34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Verdana" pitchFamily="34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Verdana" pitchFamily="34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l"/>
            <a:r>
              <a:rPr lang="en-US" altLang="en-US" sz="2200" b="1"/>
              <a:t>England’s Resources and Industries, 1750</a:t>
            </a:r>
            <a:br>
              <a:rPr lang="en-US" altLang="en-US" sz="2200" b="1"/>
            </a:br>
            <a:endParaRPr lang="en-US" altLang="en-US" sz="2200" b="1"/>
          </a:p>
        </p:txBody>
      </p:sp>
    </p:spTree>
    <p:extLst>
      <p:ext uri="{BB962C8B-B14F-4D97-AF65-F5344CB8AC3E}">
        <p14:creationId xmlns:p14="http://schemas.microsoft.com/office/powerpoint/2010/main" val="371990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7"/>
          <p:cNvSpPr txBox="1">
            <a:spLocks noChangeArrowheads="1"/>
          </p:cNvSpPr>
          <p:nvPr/>
        </p:nvSpPr>
        <p:spPr bwMode="auto">
          <a:xfrm>
            <a:off x="5486400" y="3505200"/>
            <a:ext cx="2133600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33CC"/>
                </a:solidFill>
              </a:rPr>
              <a:t>Money to start new businesses.</a:t>
            </a:r>
          </a:p>
        </p:txBody>
      </p:sp>
      <p:sp>
        <p:nvSpPr>
          <p:cNvPr id="617475" name="AutoShape 3"/>
          <p:cNvSpPr>
            <a:spLocks noChangeArrowheads="1"/>
          </p:cNvSpPr>
          <p:nvPr/>
        </p:nvSpPr>
        <p:spPr bwMode="auto">
          <a:xfrm rot="5400000" flipH="1">
            <a:off x="2247900" y="2171700"/>
            <a:ext cx="2362200" cy="3810000"/>
          </a:xfrm>
          <a:prstGeom prst="upArrowCallout">
            <a:avLst>
              <a:gd name="adj1" fmla="val 29306"/>
              <a:gd name="adj2" fmla="val 24144"/>
              <a:gd name="adj3" fmla="val 19146"/>
              <a:gd name="adj4" fmla="val 80042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1" charset="0"/>
            </a:endParaRP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1612900" y="2997200"/>
            <a:ext cx="31623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To meet the growing demand for jobs and products, one more thing was needed.</a:t>
            </a:r>
            <a:r>
              <a:rPr lang="en-US" altLang="en-US" b="1">
                <a:solidFill>
                  <a:srgbClr val="0078CC"/>
                </a:solidFill>
              </a:rPr>
              <a:t>  </a:t>
            </a:r>
          </a:p>
        </p:txBody>
      </p:sp>
      <p:sp>
        <p:nvSpPr>
          <p:cNvPr id="10246" name="Title 6"/>
          <p:cNvSpPr>
            <a:spLocks/>
          </p:cNvSpPr>
          <p:nvPr/>
        </p:nvSpPr>
        <p:spPr bwMode="auto">
          <a:xfrm>
            <a:off x="457200" y="17145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4400">
                <a:solidFill>
                  <a:schemeClr val="tx2"/>
                </a:solidFill>
                <a:latin typeface="Verdana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Verdana" pitchFamily="34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Verdana" pitchFamily="34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Verdana" pitchFamily="34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US" altLang="en-US" sz="2200" b="1"/>
              <a:t>In the 1700s, Britain had skilled inventors, </a:t>
            </a:r>
            <a:br>
              <a:rPr lang="en-US" altLang="en-US" sz="2200" b="1"/>
            </a:br>
            <a:r>
              <a:rPr lang="en-US" altLang="en-US" sz="2200" b="1"/>
              <a:t>a ready workforce, and a growing population.</a:t>
            </a:r>
          </a:p>
        </p:txBody>
      </p:sp>
    </p:spTree>
    <p:extLst>
      <p:ext uri="{BB962C8B-B14F-4D97-AF65-F5344CB8AC3E}">
        <p14:creationId xmlns:p14="http://schemas.microsoft.com/office/powerpoint/2010/main" val="14818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715000" y="2971800"/>
            <a:ext cx="2971800" cy="2667000"/>
            <a:chOff x="5715000" y="2971800"/>
            <a:chExt cx="2971800" cy="2667000"/>
          </a:xfrm>
        </p:grpSpPr>
        <p:sp>
          <p:nvSpPr>
            <p:cNvPr id="11275" name="Rectangle 4"/>
            <p:cNvSpPr>
              <a:spLocks noChangeArrowheads="1"/>
            </p:cNvSpPr>
            <p:nvPr/>
          </p:nvSpPr>
          <p:spPr bwMode="auto">
            <a:xfrm>
              <a:off x="5715000" y="2971800"/>
              <a:ext cx="2971800" cy="266700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ED273"/>
                </a:gs>
              </a:gsLst>
              <a:lin ang="5400000" scaled="1"/>
            </a:gra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76" name="Text Box 21"/>
            <p:cNvSpPr txBox="1">
              <a:spLocks noChangeArrowheads="1"/>
            </p:cNvSpPr>
            <p:nvPr/>
          </p:nvSpPr>
          <p:spPr bwMode="auto">
            <a:xfrm>
              <a:off x="5981700" y="3254375"/>
              <a:ext cx="2628900" cy="213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en-US" altLang="en-US"/>
                <a:t>With a healthy economy, many were now willing to risk their money on new ventures.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005138" y="2971800"/>
            <a:ext cx="2847975" cy="2667000"/>
            <a:chOff x="1893" y="1872"/>
            <a:chExt cx="1794" cy="1680"/>
          </a:xfrm>
        </p:grpSpPr>
        <p:sp>
          <p:nvSpPr>
            <p:cNvPr id="616456" name="AutoShape 8"/>
            <p:cNvSpPr>
              <a:spLocks noChangeArrowheads="1"/>
            </p:cNvSpPr>
            <p:nvPr/>
          </p:nvSpPr>
          <p:spPr bwMode="auto">
            <a:xfrm rot="5400000" flipH="1">
              <a:off x="1950" y="1815"/>
              <a:ext cx="1680" cy="1794"/>
            </a:xfrm>
            <a:prstGeom prst="upArrowCallout">
              <a:avLst>
                <a:gd name="adj1" fmla="val 20843"/>
                <a:gd name="adj2" fmla="val 18875"/>
                <a:gd name="adj3" fmla="val 15909"/>
                <a:gd name="adj4" fmla="val 77931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83D7E5"/>
                </a:gs>
              </a:gsLst>
              <a:lin ang="5400000" scaled="1"/>
            </a:gradFill>
            <a:ln w="9525">
              <a:solidFill>
                <a:srgbClr val="666699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rot="10800000" vert="eaVert" wrap="none" anchor="ctr"/>
            <a:lstStyle/>
            <a:p>
              <a:pPr>
                <a:defRPr/>
              </a:pPr>
              <a:endParaRPr lang="en-US">
                <a:latin typeface="Verdana" pitchFamily="1" charset="0"/>
              </a:endParaRPr>
            </a:p>
          </p:txBody>
        </p:sp>
        <p:sp>
          <p:nvSpPr>
            <p:cNvPr id="11274" name="Text Box 21"/>
            <p:cNvSpPr txBox="1">
              <a:spLocks noChangeArrowheads="1"/>
            </p:cNvSpPr>
            <p:nvPr/>
          </p:nvSpPr>
          <p:spPr bwMode="auto">
            <a:xfrm>
              <a:off x="2064" y="2155"/>
              <a:ext cx="1335" cy="1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33CC"/>
                  </a:solidFill>
                </a:rPr>
                <a:t>A business class had accumulated</a:t>
              </a:r>
            </a:p>
            <a:p>
              <a:pPr eaLnBrk="1" hangingPunct="1"/>
              <a:r>
                <a:rPr lang="en-US" altLang="en-US">
                  <a:solidFill>
                    <a:srgbClr val="0033CC"/>
                  </a:solidFill>
                </a:rPr>
                <a:t>the needed capital.</a:t>
              </a:r>
            </a:p>
          </p:txBody>
        </p:sp>
      </p:grp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381000" y="1524000"/>
            <a:ext cx="822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grpSp>
        <p:nvGrpSpPr>
          <p:cNvPr id="11269" name="Group 13"/>
          <p:cNvGrpSpPr>
            <a:grpSpLocks/>
          </p:cNvGrpSpPr>
          <p:nvPr/>
        </p:nvGrpSpPr>
        <p:grpSpPr bwMode="auto">
          <a:xfrm>
            <a:off x="457200" y="2971800"/>
            <a:ext cx="2743200" cy="2667000"/>
            <a:chOff x="288" y="1872"/>
            <a:chExt cx="1728" cy="1680"/>
          </a:xfrm>
        </p:grpSpPr>
        <p:sp>
          <p:nvSpPr>
            <p:cNvPr id="616450" name="AutoShape 2"/>
            <p:cNvSpPr>
              <a:spLocks noChangeArrowheads="1"/>
            </p:cNvSpPr>
            <p:nvPr/>
          </p:nvSpPr>
          <p:spPr bwMode="auto">
            <a:xfrm rot="5400000" flipH="1">
              <a:off x="312" y="1848"/>
              <a:ext cx="1680" cy="1728"/>
            </a:xfrm>
            <a:prstGeom prst="upArrowCallout">
              <a:avLst>
                <a:gd name="adj1" fmla="val 20843"/>
                <a:gd name="adj2" fmla="val 18875"/>
                <a:gd name="adj3" fmla="val 15324"/>
                <a:gd name="adj4" fmla="val 76542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CDCDFF"/>
                </a:gs>
              </a:gsLst>
              <a:lin ang="5400000" scaled="1"/>
            </a:gradFill>
            <a:ln w="9525">
              <a:solidFill>
                <a:srgbClr val="666699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pitchFamily="1" charset="0"/>
              </a:endParaRPr>
            </a:p>
          </p:txBody>
        </p:sp>
        <p:sp>
          <p:nvSpPr>
            <p:cNvPr id="11272" name="Text Box 21"/>
            <p:cNvSpPr txBox="1">
              <a:spLocks noChangeArrowheads="1"/>
            </p:cNvSpPr>
            <p:nvPr/>
          </p:nvSpPr>
          <p:spPr bwMode="auto">
            <a:xfrm>
              <a:off x="360" y="2155"/>
              <a:ext cx="1224" cy="1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Aft>
                  <a:spcPct val="60000"/>
                </a:spcAft>
              </a:pPr>
              <a:r>
                <a:rPr lang="en-US" altLang="en-US"/>
                <a:t>From the mid-1600s, England had prospered from trade.</a:t>
              </a:r>
            </a:p>
          </p:txBody>
        </p:sp>
      </p:grpSp>
      <p:sp>
        <p:nvSpPr>
          <p:cNvPr id="11277" name="Title 13"/>
          <p:cNvSpPr>
            <a:spLocks/>
          </p:cNvSpPr>
          <p:nvPr/>
        </p:nvSpPr>
        <p:spPr bwMode="auto">
          <a:xfrm>
            <a:off x="457200" y="1501775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4400">
                <a:solidFill>
                  <a:schemeClr val="tx2"/>
                </a:solidFill>
                <a:latin typeface="Verdana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Verdana" pitchFamily="34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Verdana" pitchFamily="34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Verdana" pitchFamily="34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US" altLang="en-US" sz="2200" b="1">
                <a:solidFill>
                  <a:srgbClr val="FF0000"/>
                </a:solidFill>
              </a:rPr>
              <a:t>Entrepreneurs</a:t>
            </a:r>
            <a:r>
              <a:rPr lang="en-US" altLang="en-US" sz="2200" b="1"/>
              <a:t> needed </a:t>
            </a:r>
            <a:r>
              <a:rPr lang="en-US" altLang="en-US" sz="2200" b="1">
                <a:solidFill>
                  <a:srgbClr val="FF0000"/>
                </a:solidFill>
              </a:rPr>
              <a:t>capital,</a:t>
            </a:r>
            <a:r>
              <a:rPr lang="en-US" altLang="en-US" sz="2200" b="1"/>
              <a:t> or money to invest,   in business </a:t>
            </a:r>
            <a:r>
              <a:rPr lang="en-US" altLang="en-US" sz="2200" b="1">
                <a:solidFill>
                  <a:srgbClr val="FF0000"/>
                </a:solidFill>
              </a:rPr>
              <a:t>enterprises</a:t>
            </a:r>
            <a:r>
              <a:rPr lang="en-US" altLang="en-US" sz="2200" b="1"/>
              <a:t> such as shipping, mining,    and manufacturing. </a:t>
            </a:r>
          </a:p>
        </p:txBody>
      </p:sp>
    </p:spTree>
    <p:extLst>
      <p:ext uri="{BB962C8B-B14F-4D97-AF65-F5344CB8AC3E}">
        <p14:creationId xmlns:p14="http://schemas.microsoft.com/office/powerpoint/2010/main" val="225916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ChangeArrowheads="1"/>
          </p:cNvSpPr>
          <p:nvPr/>
        </p:nvSpPr>
        <p:spPr bwMode="auto">
          <a:xfrm>
            <a:off x="1143000" y="2743200"/>
            <a:ext cx="6934200" cy="2590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0" scaled="1"/>
          </a:gradFill>
          <a:ln w="19050">
            <a:solidFill>
              <a:srgbClr val="666699"/>
            </a:solidFill>
            <a:miter lim="800000"/>
            <a:headEnd/>
            <a:tailEnd/>
          </a:ln>
          <a:effectLst>
            <a:outerShdw dist="45791" dir="3378596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1" charset="0"/>
            </a:endParaRPr>
          </a:p>
        </p:txBody>
      </p:sp>
      <p:graphicFrame>
        <p:nvGraphicFramePr>
          <p:cNvPr id="12299" name="Group 11"/>
          <p:cNvGraphicFramePr>
            <a:graphicFrameLocks noGrp="1"/>
          </p:cNvGraphicFramePr>
          <p:nvPr/>
        </p:nvGraphicFramePr>
        <p:xfrm>
          <a:off x="1219200" y="2755900"/>
          <a:ext cx="6781800" cy="2514601"/>
        </p:xfrm>
        <a:graphic>
          <a:graphicData uri="http://schemas.openxmlformats.org/drawingml/2006/table">
            <a:tbl>
              <a:tblPr/>
              <a:tblGrid>
                <a:gridCol w="6781800"/>
              </a:tblGrid>
              <a:tr h="862013">
                <a:tc>
                  <a:txBody>
                    <a:bodyPr/>
                    <a:lstStyle/>
                    <a:p>
                      <a:pPr marL="236538" marR="0" lvl="0" indent="-2365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</a:rPr>
                        <a:t>Britain had a stable government that supported economic growth.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9950">
                <a:tc>
                  <a:txBody>
                    <a:bodyPr/>
                    <a:lstStyle/>
                    <a:p>
                      <a:pPr marL="236538" marR="0" lvl="0" indent="-2365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</a:rPr>
                        <a:t>Other countries had river tolls, but Britain had no such barriers.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2638">
                <a:tc>
                  <a:txBody>
                    <a:bodyPr/>
                    <a:lstStyle/>
                    <a:p>
                      <a:pPr marL="236538" marR="0" lvl="0" indent="-2365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</a:rPr>
                        <a:t>The powerful British navy protected shipping and overseas trade.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4"/>
          <p:cNvSpPr>
            <a:spLocks/>
          </p:cNvSpPr>
          <p:nvPr/>
        </p:nvSpPr>
        <p:spPr bwMode="auto">
          <a:xfrm>
            <a:off x="457200" y="17526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4400">
                <a:solidFill>
                  <a:schemeClr val="tx2"/>
                </a:solidFill>
                <a:latin typeface="Verdana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Verdana" pitchFamily="34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Verdana" pitchFamily="34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Verdana" pitchFamily="34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US" altLang="en-US" sz="2200" b="1"/>
              <a:t>Britain had additional advantages.</a:t>
            </a:r>
          </a:p>
        </p:txBody>
      </p:sp>
    </p:spTree>
    <p:extLst>
      <p:ext uri="{BB962C8B-B14F-4D97-AF65-F5344CB8AC3E}">
        <p14:creationId xmlns:p14="http://schemas.microsoft.com/office/powerpoint/2010/main" val="169531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853448" y="2755900"/>
            <a:ext cx="2667000" cy="1676400"/>
            <a:chOff x="3696" y="2312"/>
            <a:chExt cx="1680" cy="1056"/>
          </a:xfrm>
        </p:grpSpPr>
        <p:sp>
          <p:nvSpPr>
            <p:cNvPr id="126986" name="Rectangle 10"/>
            <p:cNvSpPr>
              <a:spLocks noChangeArrowheads="1"/>
            </p:cNvSpPr>
            <p:nvPr/>
          </p:nvSpPr>
          <p:spPr bwMode="auto">
            <a:xfrm>
              <a:off x="3696" y="2312"/>
              <a:ext cx="1680" cy="105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ED273"/>
                </a:gs>
              </a:gsLst>
              <a:lin ang="5400000" scaled="1"/>
            </a:gradFill>
            <a:ln w="12700">
              <a:solidFill>
                <a:srgbClr val="666699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323" name="Text Box 21"/>
            <p:cNvSpPr txBox="1">
              <a:spLocks noChangeArrowheads="1"/>
            </p:cNvSpPr>
            <p:nvPr/>
          </p:nvSpPr>
          <p:spPr bwMode="auto">
            <a:xfrm>
              <a:off x="3768" y="2368"/>
              <a:ext cx="1608" cy="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en-US" altLang="en-US">
                  <a:cs typeface="Arial" charset="0"/>
                </a:rPr>
                <a:t>Skilled artisans in towns then finished and dyed the cloth.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95648" y="2755900"/>
            <a:ext cx="5334000" cy="1676400"/>
            <a:chOff x="384" y="2312"/>
            <a:chExt cx="3360" cy="1056"/>
          </a:xfrm>
        </p:grpSpPr>
        <p:sp>
          <p:nvSpPr>
            <p:cNvPr id="126988" name="AutoShape 12"/>
            <p:cNvSpPr>
              <a:spLocks noChangeArrowheads="1"/>
            </p:cNvSpPr>
            <p:nvPr/>
          </p:nvSpPr>
          <p:spPr bwMode="auto">
            <a:xfrm rot="-5400000">
              <a:off x="3024" y="2496"/>
              <a:ext cx="768" cy="672"/>
            </a:xfrm>
            <a:prstGeom prst="downArrow">
              <a:avLst>
                <a:gd name="adj1" fmla="val 50000"/>
                <a:gd name="adj2" fmla="val 32741"/>
              </a:avLst>
            </a:prstGeom>
            <a:gradFill rotWithShape="1">
              <a:gsLst>
                <a:gs pos="0">
                  <a:srgbClr val="83D7E5"/>
                </a:gs>
                <a:gs pos="100000">
                  <a:srgbClr val="FED273"/>
                </a:gs>
              </a:gsLst>
              <a:lin ang="0" scaled="1"/>
            </a:gradFill>
            <a:ln w="9525">
              <a:solidFill>
                <a:srgbClr val="666699"/>
              </a:solidFill>
              <a:miter lim="800000"/>
              <a:headEnd/>
              <a:tailEnd/>
            </a:ln>
            <a:effectLst>
              <a:outerShdw dist="45791" dir="2021404" algn="ctr" rotWithShape="0">
                <a:schemeClr val="bg2">
                  <a:alpha val="50000"/>
                </a:schemeClr>
              </a:outerShdw>
            </a:effectLst>
          </p:spPr>
          <p:txBody>
            <a:bodyPr vert="eaVert"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6989" name="Rectangle 13"/>
            <p:cNvSpPr>
              <a:spLocks noChangeArrowheads="1"/>
            </p:cNvSpPr>
            <p:nvPr/>
          </p:nvSpPr>
          <p:spPr bwMode="auto">
            <a:xfrm>
              <a:off x="384" y="2312"/>
              <a:ext cx="2736" cy="105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83D7E5"/>
                </a:gs>
              </a:gsLst>
              <a:lin ang="5400000" scaled="1"/>
            </a:gradFill>
            <a:ln w="12700">
              <a:solidFill>
                <a:srgbClr val="666699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321" name="Text Box 21"/>
            <p:cNvSpPr txBox="1">
              <a:spLocks noChangeArrowheads="1"/>
            </p:cNvSpPr>
            <p:nvPr/>
          </p:nvSpPr>
          <p:spPr bwMode="auto">
            <a:xfrm>
              <a:off x="448" y="2368"/>
              <a:ext cx="2624" cy="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en-US" altLang="en-US">
                  <a:cs typeface="Arial" charset="0"/>
                </a:rPr>
                <a:t>Merchants gave cotton to peasant families, who spun thread and wove cloth at home as a cottage industry.</a:t>
              </a:r>
            </a:p>
          </p:txBody>
        </p:sp>
      </p:grpSp>
      <p:sp>
        <p:nvSpPr>
          <p:cNvPr id="126990" name="AutoShape 14"/>
          <p:cNvSpPr>
            <a:spLocks noChangeArrowheads="1"/>
          </p:cNvSpPr>
          <p:nvPr/>
        </p:nvSpPr>
        <p:spPr bwMode="auto">
          <a:xfrm>
            <a:off x="2119648" y="2057400"/>
            <a:ext cx="1219200" cy="762000"/>
          </a:xfrm>
          <a:prstGeom prst="downArrow">
            <a:avLst>
              <a:gd name="adj1" fmla="val 50000"/>
              <a:gd name="adj2" fmla="val 26563"/>
            </a:avLst>
          </a:prstGeom>
          <a:gradFill rotWithShape="1">
            <a:gsLst>
              <a:gs pos="0">
                <a:srgbClr val="C9C9FF"/>
              </a:gs>
              <a:gs pos="100000">
                <a:srgbClr val="83D7E5"/>
              </a:gs>
            </a:gsLst>
            <a:lin ang="5400000" scaled="1"/>
          </a:gradFill>
          <a:ln w="9525">
            <a:solidFill>
              <a:srgbClr val="666699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vert="eaVert"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6991" name="Rectangle 15"/>
          <p:cNvSpPr>
            <a:spLocks noChangeArrowheads="1"/>
          </p:cNvSpPr>
          <p:nvPr/>
        </p:nvSpPr>
        <p:spPr bwMode="auto">
          <a:xfrm>
            <a:off x="581361" y="914400"/>
            <a:ext cx="7924800" cy="1295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12700">
            <a:solidFill>
              <a:srgbClr val="666699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318" name="Text Box 21"/>
          <p:cNvSpPr txBox="1">
            <a:spLocks noChangeArrowheads="1"/>
          </p:cNvSpPr>
          <p:nvPr/>
        </p:nvSpPr>
        <p:spPr bwMode="auto">
          <a:xfrm>
            <a:off x="824248" y="990600"/>
            <a:ext cx="7467600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>
                <a:cs typeface="Arial" charset="0"/>
              </a:rPr>
              <a:t>In the 1600s, cotton cloth from India became popular in Britain. Using the </a:t>
            </a:r>
            <a:r>
              <a:rPr lang="en-US" altLang="en-US" b="1">
                <a:solidFill>
                  <a:srgbClr val="FF0000"/>
                </a:solidFill>
                <a:cs typeface="Arial" charset="0"/>
              </a:rPr>
              <a:t>putting-out system,</a:t>
            </a:r>
            <a:r>
              <a:rPr lang="en-US" altLang="en-US">
                <a:cs typeface="Arial" charset="0"/>
              </a:rPr>
              <a:t> merchants began a cotton cloth industry in Britain.</a:t>
            </a:r>
          </a:p>
        </p:txBody>
      </p:sp>
      <p:sp>
        <p:nvSpPr>
          <p:cNvPr id="4" name="Rectangle 3"/>
          <p:cNvSpPr/>
          <p:nvPr/>
        </p:nvSpPr>
        <p:spPr>
          <a:xfrm>
            <a:off x="1447800" y="4934755"/>
            <a:ext cx="65671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This is also called “Cottage Industry”.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9354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19-1</a:t>
            </a:r>
            <a:br>
              <a:rPr lang="en-US" dirty="0" smtClean="0"/>
            </a:br>
            <a:r>
              <a:rPr lang="en-US" dirty="0" smtClean="0"/>
              <a:t>Dawn of the Industrial Revolution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6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92"/>
          <p:cNvSpPr txBox="1">
            <a:spLocks noChangeArrowheads="1"/>
          </p:cNvSpPr>
          <p:nvPr/>
        </p:nvSpPr>
        <p:spPr bwMode="auto">
          <a:xfrm>
            <a:off x="5029200" y="3322638"/>
            <a:ext cx="3276600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>
                <a:solidFill>
                  <a:srgbClr val="0033CC"/>
                </a:solidFill>
                <a:cs typeface="Arial" charset="0"/>
              </a:rPr>
              <a:t>New inventions would help to increase and speed up production.</a:t>
            </a:r>
          </a:p>
        </p:txBody>
      </p:sp>
      <p:sp>
        <p:nvSpPr>
          <p:cNvPr id="622685" name="AutoShape 93"/>
          <p:cNvSpPr>
            <a:spLocks noChangeArrowheads="1"/>
          </p:cNvSpPr>
          <p:nvPr/>
        </p:nvSpPr>
        <p:spPr bwMode="auto">
          <a:xfrm rot="5400000" flipH="1">
            <a:off x="1866900" y="1943100"/>
            <a:ext cx="1981200" cy="3886200"/>
          </a:xfrm>
          <a:prstGeom prst="upArrowCallout">
            <a:avLst>
              <a:gd name="adj1" fmla="val 23204"/>
              <a:gd name="adj2" fmla="val 18875"/>
              <a:gd name="adj3" fmla="val 23130"/>
              <a:gd name="adj4" fmla="val 81417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1" charset="0"/>
            </a:endParaRPr>
          </a:p>
        </p:txBody>
      </p:sp>
      <p:sp>
        <p:nvSpPr>
          <p:cNvPr id="14340" name="Text Box 94"/>
          <p:cNvSpPr txBox="1">
            <a:spLocks noChangeArrowheads="1"/>
          </p:cNvSpPr>
          <p:nvPr/>
        </p:nvSpPr>
        <p:spPr bwMode="auto">
          <a:xfrm>
            <a:off x="990600" y="2971800"/>
            <a:ext cx="29718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>
                <a:cs typeface="Arial" charset="0"/>
              </a:rPr>
              <a:t>The putting-out system was too slow to meet the growing demand for cotton cloth.</a:t>
            </a:r>
          </a:p>
        </p:txBody>
      </p:sp>
      <p:sp>
        <p:nvSpPr>
          <p:cNvPr id="14342" name="Title 6"/>
          <p:cNvSpPr>
            <a:spLocks/>
          </p:cNvSpPr>
          <p:nvPr/>
        </p:nvSpPr>
        <p:spPr bwMode="auto">
          <a:xfrm>
            <a:off x="457200" y="1730375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4400">
                <a:solidFill>
                  <a:schemeClr val="tx2"/>
                </a:solidFill>
                <a:latin typeface="Verdana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Verdana" pitchFamily="34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Verdana" pitchFamily="34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Verdana" pitchFamily="34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US" altLang="en-US" sz="2200" b="1"/>
              <a:t>The demand for cotton cloth products, or textiles, made it Britain’s largest industry.</a:t>
            </a:r>
            <a:br>
              <a:rPr lang="en-US" altLang="en-US" sz="2200" b="1"/>
            </a:br>
            <a:endParaRPr lang="en-US" altLang="en-US" sz="2200" b="1"/>
          </a:p>
        </p:txBody>
      </p:sp>
    </p:spTree>
    <p:extLst>
      <p:ext uri="{BB962C8B-B14F-4D97-AF65-F5344CB8AC3E}">
        <p14:creationId xmlns:p14="http://schemas.microsoft.com/office/powerpoint/2010/main" val="14963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5"/>
          <p:cNvSpPr>
            <a:spLocks noGrp="1"/>
          </p:cNvSpPr>
          <p:nvPr>
            <p:ph idx="1"/>
          </p:nvPr>
        </p:nvSpPr>
        <p:spPr bwMode="auto">
          <a:xfrm>
            <a:off x="4876800" y="1727200"/>
            <a:ext cx="3962400" cy="3611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228600" indent="-228600">
              <a:spcBef>
                <a:spcPct val="0"/>
              </a:spcBef>
              <a:spcAft>
                <a:spcPct val="60000"/>
              </a:spcAft>
              <a:buSzPct val="80000"/>
            </a:pPr>
            <a:r>
              <a:rPr lang="en-US" altLang="en-US" dirty="0" smtClean="0">
                <a:latin typeface="Verdana" pitchFamily="34" charset="0"/>
              </a:rPr>
              <a:t>The </a:t>
            </a:r>
            <a:r>
              <a:rPr lang="en-US" altLang="en-US" i="1" dirty="0" smtClean="0">
                <a:latin typeface="Verdana" pitchFamily="34" charset="0"/>
              </a:rPr>
              <a:t>flying shuttle </a:t>
            </a:r>
            <a:r>
              <a:rPr lang="en-US" altLang="en-US" dirty="0" smtClean="0">
                <a:latin typeface="Verdana" pitchFamily="34" charset="0"/>
              </a:rPr>
              <a:t>sped up weaving.</a:t>
            </a:r>
          </a:p>
          <a:p>
            <a:pPr marL="228600" indent="-228600">
              <a:spcBef>
                <a:spcPct val="0"/>
              </a:spcBef>
              <a:spcAft>
                <a:spcPct val="60000"/>
              </a:spcAft>
              <a:buSzPct val="80000"/>
            </a:pPr>
            <a:r>
              <a:rPr lang="en-US" altLang="en-US" dirty="0" smtClean="0">
                <a:latin typeface="Verdana" pitchFamily="34" charset="0"/>
              </a:rPr>
              <a:t>The </a:t>
            </a:r>
            <a:r>
              <a:rPr lang="en-US" altLang="en-US" i="1" dirty="0" smtClean="0">
                <a:latin typeface="Verdana" pitchFamily="34" charset="0"/>
              </a:rPr>
              <a:t>spinning jenny </a:t>
            </a:r>
            <a:r>
              <a:rPr lang="en-US" altLang="en-US" dirty="0" smtClean="0">
                <a:latin typeface="Verdana" pitchFamily="34" charset="0"/>
              </a:rPr>
              <a:t>spun several threads at once.</a:t>
            </a:r>
          </a:p>
          <a:p>
            <a:pPr marL="228600" indent="-228600">
              <a:spcBef>
                <a:spcPct val="0"/>
              </a:spcBef>
              <a:spcAft>
                <a:spcPct val="60000"/>
              </a:spcAft>
              <a:buSzPct val="80000"/>
            </a:pPr>
            <a:r>
              <a:rPr lang="en-US" altLang="en-US" dirty="0" smtClean="0">
                <a:latin typeface="Verdana" pitchFamily="34" charset="0"/>
              </a:rPr>
              <a:t>The </a:t>
            </a:r>
            <a:r>
              <a:rPr lang="en-US" altLang="en-US" i="1" dirty="0" smtClean="0">
                <a:latin typeface="Verdana" pitchFamily="34" charset="0"/>
              </a:rPr>
              <a:t>water frame </a:t>
            </a:r>
            <a:r>
              <a:rPr lang="en-US" altLang="en-US" dirty="0" smtClean="0">
                <a:latin typeface="Verdana" pitchFamily="34" charset="0"/>
              </a:rPr>
              <a:t>used water to power the process.</a:t>
            </a:r>
          </a:p>
        </p:txBody>
      </p:sp>
      <p:pic>
        <p:nvPicPr>
          <p:cNvPr id="15363" name="Picture 4" descr="ch19_images_wh_se_p06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39497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457200" y="4800600"/>
            <a:ext cx="39624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/>
              <a:t>John Kay’s flying shuttle, 1733</a:t>
            </a:r>
          </a:p>
        </p:txBody>
      </p:sp>
    </p:spTree>
    <p:extLst>
      <p:ext uri="{BB962C8B-B14F-4D97-AF65-F5344CB8AC3E}">
        <p14:creationId xmlns:p14="http://schemas.microsoft.com/office/powerpoint/2010/main" val="312763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9" name="AutoShape 3"/>
          <p:cNvSpPr>
            <a:spLocks noChangeArrowheads="1"/>
          </p:cNvSpPr>
          <p:nvPr/>
        </p:nvSpPr>
        <p:spPr bwMode="auto">
          <a:xfrm rot="5400000" flipH="1">
            <a:off x="1333500" y="1333500"/>
            <a:ext cx="2667000" cy="3657600"/>
          </a:xfrm>
          <a:prstGeom prst="upArrowCallout">
            <a:avLst>
              <a:gd name="adj1" fmla="val 22926"/>
              <a:gd name="adj2" fmla="val 18875"/>
              <a:gd name="adj3" fmla="val 14514"/>
              <a:gd name="adj4" fmla="val 84417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1" charset="0"/>
            </a:endParaRP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939800" y="1930400"/>
            <a:ext cx="28956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b="1">
                <a:cs typeface="Arial" charset="0"/>
              </a:rPr>
              <a:t>But the new machines posed    a problem. How could farmers provide enough cotton to meet English demand?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800600" y="1714500"/>
            <a:ext cx="38862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60000"/>
              </a:spcAft>
              <a:buFont typeface="Times" charset="0"/>
              <a:buChar char="•"/>
            </a:pPr>
            <a:r>
              <a:rPr lang="en-US" altLang="en-US">
                <a:cs typeface="Arial" charset="0"/>
              </a:rPr>
              <a:t>It took a long time to separate cotton fibers from the cotton seeds, limiting production.</a:t>
            </a:r>
          </a:p>
          <a:p>
            <a:pPr>
              <a:spcAft>
                <a:spcPct val="60000"/>
              </a:spcAft>
              <a:buFont typeface="Times" charset="0"/>
              <a:buChar char="•"/>
            </a:pPr>
            <a:r>
              <a:rPr lang="en-US" altLang="en-US">
                <a:cs typeface="Arial" charset="0"/>
              </a:rPr>
              <a:t>In 1793 an American, </a:t>
            </a:r>
            <a:br>
              <a:rPr lang="en-US" altLang="en-US">
                <a:cs typeface="Arial" charset="0"/>
              </a:rPr>
            </a:br>
            <a:r>
              <a:rPr lang="en-US" altLang="en-US" b="1">
                <a:solidFill>
                  <a:srgbClr val="FF0000"/>
                </a:solidFill>
                <a:cs typeface="Arial" charset="0"/>
              </a:rPr>
              <a:t>Eli Whitney,</a:t>
            </a:r>
            <a:r>
              <a:rPr lang="en-US" altLang="en-US">
                <a:cs typeface="Arial" charset="0"/>
              </a:rPr>
              <a:t> invented the cotton gin, which quickly did the job.</a:t>
            </a:r>
          </a:p>
          <a:p>
            <a:pPr>
              <a:spcAft>
                <a:spcPct val="60000"/>
              </a:spcAft>
              <a:buClr>
                <a:schemeClr val="tx1"/>
              </a:buClr>
              <a:buFont typeface="Times" charset="0"/>
              <a:buChar char="•"/>
            </a:pPr>
            <a:r>
              <a:rPr lang="en-US" altLang="en-US">
                <a:solidFill>
                  <a:srgbClr val="0033CC"/>
                </a:solidFill>
                <a:cs typeface="Arial" charset="0"/>
              </a:rPr>
              <a:t>Cotton production soon increased exponentially.</a:t>
            </a:r>
          </a:p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89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05" y="0"/>
            <a:ext cx="86103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30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733800" y="1771650"/>
            <a:ext cx="4572000" cy="2728913"/>
            <a:chOff x="2544" y="896"/>
            <a:chExt cx="2688" cy="1696"/>
          </a:xfrm>
        </p:grpSpPr>
        <p:sp>
          <p:nvSpPr>
            <p:cNvPr id="630787" name="Rectangle 3"/>
            <p:cNvSpPr>
              <a:spLocks noChangeArrowheads="1"/>
            </p:cNvSpPr>
            <p:nvPr/>
          </p:nvSpPr>
          <p:spPr bwMode="auto">
            <a:xfrm>
              <a:off x="2544" y="896"/>
              <a:ext cx="2688" cy="169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83D7E5"/>
                </a:gs>
              </a:gsLst>
              <a:lin ang="5400000" scaled="1"/>
            </a:gradFill>
            <a:ln w="12700">
              <a:solidFill>
                <a:srgbClr val="666699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pitchFamily="1" charset="0"/>
              </a:endParaRPr>
            </a:p>
          </p:txBody>
        </p:sp>
        <p:sp>
          <p:nvSpPr>
            <p:cNvPr id="17419" name="Text Box 5"/>
            <p:cNvSpPr txBox="1">
              <a:spLocks noChangeArrowheads="1"/>
            </p:cNvSpPr>
            <p:nvPr/>
          </p:nvSpPr>
          <p:spPr bwMode="auto">
            <a:xfrm>
              <a:off x="2640" y="960"/>
              <a:ext cx="2592" cy="1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Machines were too large to put in peasant homes, so they were placed in large sheds along swift-moving rivers, which provided power. Workers came to labor in these factories.</a:t>
              </a:r>
              <a:endParaRPr lang="en-US" altLang="en-US" b="1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806450" y="4994275"/>
            <a:ext cx="7499350" cy="949325"/>
            <a:chOff x="806450" y="4994275"/>
            <a:chExt cx="7499350" cy="949325"/>
          </a:xfrm>
        </p:grpSpPr>
        <p:sp>
          <p:nvSpPr>
            <p:cNvPr id="630790" name="Rectangle 6"/>
            <p:cNvSpPr>
              <a:spLocks noChangeArrowheads="1"/>
            </p:cNvSpPr>
            <p:nvPr/>
          </p:nvSpPr>
          <p:spPr bwMode="auto">
            <a:xfrm>
              <a:off x="806450" y="4994275"/>
              <a:ext cx="7499350" cy="94932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ED273"/>
                </a:gs>
              </a:gsLst>
              <a:lin ang="5400000" scaled="1"/>
            </a:gradFill>
            <a:ln w="12700">
              <a:solidFill>
                <a:srgbClr val="666699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pitchFamily="1" charset="0"/>
              </a:endParaRPr>
            </a:p>
          </p:txBody>
        </p:sp>
        <p:sp>
          <p:nvSpPr>
            <p:cNvPr id="17417" name="Text Box 5"/>
            <p:cNvSpPr txBox="1">
              <a:spLocks noChangeArrowheads="1"/>
            </p:cNvSpPr>
            <p:nvPr/>
          </p:nvSpPr>
          <p:spPr bwMode="auto">
            <a:xfrm>
              <a:off x="930275" y="5078413"/>
              <a:ext cx="7208838" cy="77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33CC"/>
                  </a:solidFill>
                </a:rPr>
                <a:t>Factories brought together workers and machinery to produce large quantities of goods.</a:t>
              </a:r>
            </a:p>
          </p:txBody>
        </p:sp>
      </p:grpSp>
      <p:sp>
        <p:nvSpPr>
          <p:cNvPr id="630792" name="AutoShape 8"/>
          <p:cNvSpPr>
            <a:spLocks noChangeArrowheads="1"/>
          </p:cNvSpPr>
          <p:nvPr/>
        </p:nvSpPr>
        <p:spPr bwMode="auto">
          <a:xfrm>
            <a:off x="1495425" y="4419600"/>
            <a:ext cx="1066800" cy="704850"/>
          </a:xfrm>
          <a:prstGeom prst="downArrow">
            <a:avLst>
              <a:gd name="adj1" fmla="val 50000"/>
              <a:gd name="adj2" fmla="val 44310"/>
            </a:avLst>
          </a:prstGeom>
          <a:gradFill rotWithShape="1">
            <a:gsLst>
              <a:gs pos="0">
                <a:srgbClr val="C9C9FF"/>
              </a:gs>
              <a:gs pos="100000">
                <a:srgbClr val="FED273"/>
              </a:gs>
            </a:gsLst>
            <a:lin ang="5400000" scaled="1"/>
          </a:gradFill>
          <a:ln w="9525">
            <a:solidFill>
              <a:srgbClr val="666699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vert="eaVert" wrap="none" anchor="ctr"/>
          <a:lstStyle/>
          <a:p>
            <a:pPr>
              <a:defRPr/>
            </a:pPr>
            <a:endParaRPr lang="en-US">
              <a:latin typeface="Verdana" pitchFamily="1" charset="0"/>
            </a:endParaRPr>
          </a:p>
        </p:txBody>
      </p:sp>
      <p:sp>
        <p:nvSpPr>
          <p:cNvPr id="630793" name="AutoShape 9"/>
          <p:cNvSpPr>
            <a:spLocks noChangeArrowheads="1"/>
          </p:cNvSpPr>
          <p:nvPr/>
        </p:nvSpPr>
        <p:spPr bwMode="auto">
          <a:xfrm rot="-5400000">
            <a:off x="2857500" y="2628900"/>
            <a:ext cx="1143000" cy="914400"/>
          </a:xfrm>
          <a:prstGeom prst="downArrow">
            <a:avLst>
              <a:gd name="adj1" fmla="val 56944"/>
              <a:gd name="adj2" fmla="val 41153"/>
            </a:avLst>
          </a:prstGeom>
          <a:gradFill rotWithShape="1">
            <a:gsLst>
              <a:gs pos="0">
                <a:srgbClr val="C9C9FF"/>
              </a:gs>
              <a:gs pos="100000">
                <a:srgbClr val="83D7E5"/>
              </a:gs>
            </a:gsLst>
            <a:lin ang="0" scaled="1"/>
          </a:gradFill>
          <a:ln w="9525">
            <a:solidFill>
              <a:srgbClr val="666699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vert="eaVert" wrap="none" anchor="ctr"/>
          <a:lstStyle/>
          <a:p>
            <a:pPr>
              <a:defRPr/>
            </a:pPr>
            <a:endParaRPr lang="en-US">
              <a:latin typeface="Verdana" pitchFamily="1" charset="0"/>
            </a:endParaRPr>
          </a:p>
        </p:txBody>
      </p:sp>
      <p:sp>
        <p:nvSpPr>
          <p:cNvPr id="630794" name="Rectangle 10"/>
          <p:cNvSpPr>
            <a:spLocks noChangeArrowheads="1"/>
          </p:cNvSpPr>
          <p:nvPr/>
        </p:nvSpPr>
        <p:spPr bwMode="auto">
          <a:xfrm>
            <a:off x="838200" y="1778000"/>
            <a:ext cx="2362200" cy="2717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12700">
            <a:solidFill>
              <a:srgbClr val="666699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1" charset="0"/>
            </a:endParaRPr>
          </a:p>
        </p:txBody>
      </p:sp>
      <p:sp>
        <p:nvSpPr>
          <p:cNvPr id="17415" name="Text Box 21"/>
          <p:cNvSpPr txBox="1">
            <a:spLocks noChangeArrowheads="1"/>
          </p:cNvSpPr>
          <p:nvPr/>
        </p:nvSpPr>
        <p:spPr bwMode="auto">
          <a:xfrm>
            <a:off x="914400" y="2119313"/>
            <a:ext cx="22860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The new machines doomed the putting-out system.</a:t>
            </a:r>
          </a:p>
        </p:txBody>
      </p:sp>
    </p:spTree>
    <p:extLst>
      <p:ext uri="{BB962C8B-B14F-4D97-AF65-F5344CB8AC3E}">
        <p14:creationId xmlns:p14="http://schemas.microsoft.com/office/powerpoint/2010/main" val="60567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838200" y="1828800"/>
            <a:ext cx="7467600" cy="29781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19050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 b="1">
              <a:cs typeface="Arial" charset="0"/>
            </a:endParaRPr>
          </a:p>
        </p:txBody>
      </p:sp>
      <p:graphicFrame>
        <p:nvGraphicFramePr>
          <p:cNvPr id="97306" name="Group 26"/>
          <p:cNvGraphicFramePr>
            <a:graphicFrameLocks noGrp="1"/>
          </p:cNvGraphicFramePr>
          <p:nvPr/>
        </p:nvGraphicFramePr>
        <p:xfrm>
          <a:off x="952500" y="1905000"/>
          <a:ext cx="7200900" cy="2825750"/>
        </p:xfrm>
        <a:graphic>
          <a:graphicData uri="http://schemas.openxmlformats.org/drawingml/2006/table">
            <a:tbl>
              <a:tblPr/>
              <a:tblGrid>
                <a:gridCol w="7200900"/>
              </a:tblGrid>
              <a:tr h="873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43" name="Title 4"/>
          <p:cNvSpPr>
            <a:spLocks/>
          </p:cNvSpPr>
          <p:nvPr/>
        </p:nvSpPr>
        <p:spPr bwMode="auto">
          <a:xfrm>
            <a:off x="838200" y="1905000"/>
            <a:ext cx="746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altLang="en-US" b="1"/>
              <a:t>As production increased, cheaper ways were needed to move products.</a:t>
            </a:r>
          </a:p>
        </p:txBody>
      </p:sp>
      <p:sp>
        <p:nvSpPr>
          <p:cNvPr id="18444" name="Text Box 19"/>
          <p:cNvSpPr txBox="1">
            <a:spLocks noChangeArrowheads="1"/>
          </p:cNvSpPr>
          <p:nvPr/>
        </p:nvSpPr>
        <p:spPr bwMode="auto">
          <a:xfrm>
            <a:off x="838200" y="2901950"/>
            <a:ext cx="746760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Aft>
                <a:spcPts val="2400"/>
              </a:spcAft>
              <a:buClr>
                <a:schemeClr val="tx1"/>
              </a:buClr>
            </a:pPr>
            <a:r>
              <a:rPr lang="en-US" altLang="en-US"/>
              <a:t>Some entrepreneurs invested in </a:t>
            </a:r>
            <a:r>
              <a:rPr lang="en-US" altLang="en-US" b="1">
                <a:solidFill>
                  <a:srgbClr val="FF0000"/>
                </a:solidFill>
              </a:rPr>
              <a:t>turnpikes.</a:t>
            </a:r>
          </a:p>
          <a:p>
            <a:pPr algn="ctr" eaLnBrk="1" hangingPunct="1">
              <a:spcAft>
                <a:spcPts val="2400"/>
              </a:spcAft>
              <a:buClr>
                <a:schemeClr val="tx1"/>
              </a:buClr>
            </a:pPr>
            <a:r>
              <a:rPr lang="en-US" altLang="en-US"/>
              <a:t>Products traveled faster on these roads.</a:t>
            </a:r>
          </a:p>
          <a:p>
            <a:pPr algn="ctr" eaLnBrk="1" hangingPunct="1">
              <a:spcAft>
                <a:spcPts val="2400"/>
              </a:spcAft>
              <a:buClr>
                <a:schemeClr val="tx1"/>
              </a:buClr>
            </a:pPr>
            <a:r>
              <a:rPr lang="en-US" altLang="en-US"/>
              <a:t>England was soon linked by a series of roads.</a:t>
            </a:r>
          </a:p>
        </p:txBody>
      </p:sp>
    </p:spTree>
    <p:extLst>
      <p:ext uri="{BB962C8B-B14F-4D97-AF65-F5344CB8AC3E}">
        <p14:creationId xmlns:p14="http://schemas.microsoft.com/office/powerpoint/2010/main" val="181071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5" name="AutoShape 3"/>
          <p:cNvSpPr>
            <a:spLocks noChangeArrowheads="1"/>
          </p:cNvSpPr>
          <p:nvPr/>
        </p:nvSpPr>
        <p:spPr bwMode="auto">
          <a:xfrm rot="5400000" flipH="1">
            <a:off x="1562100" y="1562100"/>
            <a:ext cx="2362200" cy="3810000"/>
          </a:xfrm>
          <a:prstGeom prst="upArrowCallout">
            <a:avLst>
              <a:gd name="adj1" fmla="val 25000"/>
              <a:gd name="adj2" fmla="val 20833"/>
              <a:gd name="adj3" fmla="val 19549"/>
              <a:gd name="adj4" fmla="val 79745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1" charset="0"/>
            </a:endParaRPr>
          </a:p>
        </p:txBody>
      </p:sp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939800" y="2387600"/>
            <a:ext cx="28194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Factory owners needed still more efficient and inexpensive ways to move goods.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914900" y="2159000"/>
            <a:ext cx="35433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60000"/>
              </a:spcAft>
              <a:buFont typeface="Times" charset="0"/>
              <a:buChar char="•"/>
            </a:pPr>
            <a:r>
              <a:rPr lang="en-US" altLang="en-US"/>
              <a:t>Canals were dug to link rivers or to connect inland towns to coastal ports. </a:t>
            </a:r>
          </a:p>
          <a:p>
            <a:pPr>
              <a:spcAft>
                <a:spcPct val="60000"/>
              </a:spcAft>
              <a:buFont typeface="Times" charset="0"/>
              <a:buChar char="•"/>
            </a:pPr>
            <a:r>
              <a:rPr lang="en-US" altLang="en-US"/>
              <a:t>Engineers designed stronger bridges and upgraded harbors.</a:t>
            </a:r>
          </a:p>
        </p:txBody>
      </p:sp>
    </p:spTree>
    <p:extLst>
      <p:ext uri="{BB962C8B-B14F-4D97-AF65-F5344CB8AC3E}">
        <p14:creationId xmlns:p14="http://schemas.microsoft.com/office/powerpoint/2010/main" val="171840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400800" y="1828800"/>
            <a:ext cx="2286000" cy="2667000"/>
            <a:chOff x="4032" y="1584"/>
            <a:chExt cx="1440" cy="1680"/>
          </a:xfrm>
        </p:grpSpPr>
        <p:sp>
          <p:nvSpPr>
            <p:cNvPr id="20488" name="Rectangle 6"/>
            <p:cNvSpPr>
              <a:spLocks noChangeArrowheads="1"/>
            </p:cNvSpPr>
            <p:nvPr/>
          </p:nvSpPr>
          <p:spPr bwMode="auto">
            <a:xfrm>
              <a:off x="4032" y="1584"/>
              <a:ext cx="1440" cy="1680"/>
            </a:xfrm>
            <a:prstGeom prst="rect">
              <a:avLst/>
            </a:prstGeom>
            <a:gradFill rotWithShape="0">
              <a:gsLst>
                <a:gs pos="0">
                  <a:srgbClr val="FED273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489" name="Text Box 7"/>
            <p:cNvSpPr txBox="1">
              <a:spLocks noChangeArrowheads="1"/>
            </p:cNvSpPr>
            <p:nvPr/>
          </p:nvSpPr>
          <p:spPr bwMode="auto">
            <a:xfrm>
              <a:off x="4096" y="1640"/>
              <a:ext cx="1376" cy="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0033CC"/>
                  </a:solidFill>
                </a:rPr>
                <a:t>This success  set off a canal-building frenzy.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276600" y="1828800"/>
            <a:ext cx="3276600" cy="2667000"/>
            <a:chOff x="2064" y="1584"/>
            <a:chExt cx="2064" cy="1680"/>
          </a:xfrm>
        </p:grpSpPr>
        <p:sp>
          <p:nvSpPr>
            <p:cNvPr id="633865" name="AutoShape 9"/>
            <p:cNvSpPr>
              <a:spLocks noChangeArrowheads="1"/>
            </p:cNvSpPr>
            <p:nvPr/>
          </p:nvSpPr>
          <p:spPr bwMode="auto">
            <a:xfrm rot="5400000" flipH="1">
              <a:off x="2256" y="1392"/>
              <a:ext cx="1680" cy="2064"/>
            </a:xfrm>
            <a:prstGeom prst="upArrowCallout">
              <a:avLst>
                <a:gd name="adj1" fmla="val 20843"/>
                <a:gd name="adj2" fmla="val 18875"/>
                <a:gd name="adj3" fmla="val 18303"/>
                <a:gd name="adj4" fmla="val 81157"/>
              </a:avLst>
            </a:prstGeom>
            <a:gradFill rotWithShape="1">
              <a:gsLst>
                <a:gs pos="0">
                  <a:srgbClr val="83D7E5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pitchFamily="1" charset="0"/>
              </a:endParaRPr>
            </a:p>
          </p:txBody>
        </p:sp>
        <p:sp>
          <p:nvSpPr>
            <p:cNvPr id="20487" name="Text Box 9"/>
            <p:cNvSpPr txBox="1">
              <a:spLocks noChangeArrowheads="1"/>
            </p:cNvSpPr>
            <p:nvPr/>
          </p:nvSpPr>
          <p:spPr bwMode="auto">
            <a:xfrm>
              <a:off x="2163" y="1651"/>
              <a:ext cx="1581" cy="1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The owners profited from the tolls, while the price of </a:t>
              </a:r>
              <a:br>
                <a:rPr lang="en-US" altLang="en-US"/>
              </a:br>
              <a:r>
                <a:rPr lang="en-US" altLang="en-US"/>
                <a:t>coal in the city of Manchester was cut in half.</a:t>
              </a:r>
            </a:p>
          </p:txBody>
        </p:sp>
      </p:grpSp>
      <p:sp>
        <p:nvSpPr>
          <p:cNvPr id="633859" name="AutoShape 3"/>
          <p:cNvSpPr>
            <a:spLocks noChangeArrowheads="1"/>
          </p:cNvSpPr>
          <p:nvPr/>
        </p:nvSpPr>
        <p:spPr bwMode="auto">
          <a:xfrm rot="5400000" flipH="1">
            <a:off x="533400" y="1752600"/>
            <a:ext cx="2667000" cy="2819400"/>
          </a:xfrm>
          <a:prstGeom prst="upArrowCallout">
            <a:avLst>
              <a:gd name="adj1" fmla="val 20843"/>
              <a:gd name="adj2" fmla="val 18875"/>
              <a:gd name="adj3" fmla="val 14727"/>
              <a:gd name="adj4" fmla="val 81366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1" charset="0"/>
            </a:endParaRPr>
          </a:p>
        </p:txBody>
      </p:sp>
      <p:sp>
        <p:nvSpPr>
          <p:cNvPr id="20485" name="Text Box 9"/>
          <p:cNvSpPr txBox="1">
            <a:spLocks noChangeArrowheads="1"/>
          </p:cNvSpPr>
          <p:nvPr/>
        </p:nvSpPr>
        <p:spPr bwMode="auto">
          <a:xfrm>
            <a:off x="558800" y="1930400"/>
            <a:ext cx="2184400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60000"/>
              </a:spcAft>
            </a:pPr>
            <a:r>
              <a:rPr lang="en-US" altLang="en-US" b="1"/>
              <a:t>In 1763, the Bridgewater canal was opened.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342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953000" y="3581400"/>
            <a:ext cx="3078163" cy="2133600"/>
            <a:chOff x="3120" y="2256"/>
            <a:chExt cx="1939" cy="1344"/>
          </a:xfrm>
        </p:grpSpPr>
        <p:sp>
          <p:nvSpPr>
            <p:cNvPr id="126986" name="Rectangle 10"/>
            <p:cNvSpPr>
              <a:spLocks noChangeArrowheads="1"/>
            </p:cNvSpPr>
            <p:nvPr/>
          </p:nvSpPr>
          <p:spPr bwMode="auto">
            <a:xfrm>
              <a:off x="3120" y="2256"/>
              <a:ext cx="1939" cy="134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BD20"/>
                </a:gs>
              </a:gsLst>
              <a:lin ang="5400000" scaled="1"/>
            </a:gradFill>
            <a:ln w="12700">
              <a:solidFill>
                <a:srgbClr val="666699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516" name="Text Box 21"/>
            <p:cNvSpPr txBox="1">
              <a:spLocks noChangeArrowheads="1"/>
            </p:cNvSpPr>
            <p:nvPr/>
          </p:nvSpPr>
          <p:spPr bwMode="auto">
            <a:xfrm>
              <a:off x="3312" y="2316"/>
              <a:ext cx="1680" cy="1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en-US" altLang="en-US">
                  <a:solidFill>
                    <a:srgbClr val="0033CC"/>
                  </a:solidFill>
                </a:rPr>
                <a:t>Railroad lines crisscrossed England, Europe, and the United States by 1870.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838200" y="3581400"/>
            <a:ext cx="4165600" cy="2133600"/>
            <a:chOff x="1047750" y="3581400"/>
            <a:chExt cx="4165600" cy="2133600"/>
          </a:xfrm>
        </p:grpSpPr>
        <p:sp>
          <p:nvSpPr>
            <p:cNvPr id="126988" name="AutoShape 12"/>
            <p:cNvSpPr>
              <a:spLocks noChangeArrowheads="1"/>
            </p:cNvSpPr>
            <p:nvPr/>
          </p:nvSpPr>
          <p:spPr bwMode="auto">
            <a:xfrm rot="-5400000">
              <a:off x="4268787" y="4237038"/>
              <a:ext cx="1095375" cy="793750"/>
            </a:xfrm>
            <a:prstGeom prst="downArrow">
              <a:avLst>
                <a:gd name="adj1" fmla="val 52472"/>
                <a:gd name="adj2" fmla="val 54273"/>
              </a:avLst>
            </a:prstGeom>
            <a:gradFill rotWithShape="1">
              <a:gsLst>
                <a:gs pos="0">
                  <a:srgbClr val="83D7E5"/>
                </a:gs>
                <a:gs pos="100000">
                  <a:srgbClr val="FED273"/>
                </a:gs>
              </a:gsLst>
              <a:lin ang="5400000"/>
            </a:gradFill>
            <a:ln w="9525">
              <a:solidFill>
                <a:srgbClr val="666699"/>
              </a:solidFill>
              <a:miter lim="800000"/>
              <a:headEnd/>
              <a:tailEnd/>
            </a:ln>
            <a:effectLst>
              <a:outerShdw dist="45791" dir="2021404" algn="ctr" rotWithShape="0">
                <a:schemeClr val="bg2">
                  <a:alpha val="50000"/>
                </a:schemeClr>
              </a:outerShdw>
            </a:effectLst>
          </p:spPr>
          <p:txBody>
            <a:bodyPr rot="10800000"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21512" name="Group 15"/>
            <p:cNvGrpSpPr>
              <a:grpSpLocks/>
            </p:cNvGrpSpPr>
            <p:nvPr/>
          </p:nvGrpSpPr>
          <p:grpSpPr bwMode="auto">
            <a:xfrm>
              <a:off x="1047750" y="3581400"/>
              <a:ext cx="3479800" cy="2133600"/>
              <a:chOff x="640" y="2352"/>
              <a:chExt cx="2192" cy="1344"/>
            </a:xfrm>
          </p:grpSpPr>
          <p:sp>
            <p:nvSpPr>
              <p:cNvPr id="126989" name="Rectangle 13"/>
              <p:cNvSpPr>
                <a:spLocks noChangeArrowheads="1"/>
              </p:cNvSpPr>
              <p:nvPr/>
            </p:nvSpPr>
            <p:spPr bwMode="auto">
              <a:xfrm>
                <a:off x="640" y="2352"/>
                <a:ext cx="2192" cy="1344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83D7E5"/>
                  </a:gs>
                </a:gsLst>
                <a:lin ang="5400000" scaled="1"/>
              </a:gradFill>
              <a:ln w="12700">
                <a:solidFill>
                  <a:srgbClr val="666699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514" name="Text Box 21"/>
              <p:cNvSpPr txBox="1">
                <a:spLocks noChangeArrowheads="1"/>
              </p:cNvSpPr>
              <p:nvPr/>
            </p:nvSpPr>
            <p:spPr bwMode="auto">
              <a:xfrm>
                <a:off x="720" y="2436"/>
                <a:ext cx="2016" cy="1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177800" eaLnBrk="0" hangingPunct="0">
                  <a:defRPr sz="22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22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22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22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22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lnSpc>
                    <a:spcPct val="30000"/>
                  </a:lnSpc>
                </a:pPr>
                <a:endParaRPr lang="en-US" altLang="en-US"/>
              </a:p>
              <a:p>
                <a:pPr eaLnBrk="1" hangingPunct="1"/>
                <a:r>
                  <a:rPr lang="en-US" altLang="en-US"/>
                  <a:t>The </a:t>
                </a:r>
                <a:r>
                  <a:rPr lang="en-US" altLang="en-US" b="1">
                    <a:solidFill>
                      <a:srgbClr val="FF0000"/>
                    </a:solidFill>
                  </a:rPr>
                  <a:t>Liverpool</a:t>
                </a:r>
                <a:r>
                  <a:rPr lang="en-US" altLang="en-US"/>
                  <a:t> to </a:t>
                </a:r>
                <a:r>
                  <a:rPr lang="en-US" altLang="en-US" b="1">
                    <a:solidFill>
                      <a:srgbClr val="FF0000"/>
                    </a:solidFill>
                  </a:rPr>
                  <a:t>Manchester</a:t>
                </a:r>
                <a:r>
                  <a:rPr lang="en-US" altLang="en-US"/>
                  <a:t> line opened in 1830. It began a railroad-building boom.</a:t>
                </a:r>
              </a:p>
            </p:txBody>
          </p:sp>
        </p:grpSp>
      </p:grpSp>
      <p:sp>
        <p:nvSpPr>
          <p:cNvPr id="126990" name="AutoShape 14"/>
          <p:cNvSpPr>
            <a:spLocks noChangeArrowheads="1"/>
          </p:cNvSpPr>
          <p:nvPr/>
        </p:nvSpPr>
        <p:spPr bwMode="auto">
          <a:xfrm>
            <a:off x="2165350" y="2819400"/>
            <a:ext cx="1066800" cy="914400"/>
          </a:xfrm>
          <a:prstGeom prst="downArrow">
            <a:avLst>
              <a:gd name="adj1" fmla="val 50000"/>
              <a:gd name="adj2" fmla="val 36977"/>
            </a:avLst>
          </a:prstGeom>
          <a:gradFill rotWithShape="1">
            <a:gsLst>
              <a:gs pos="0">
                <a:srgbClr val="C9C9FF"/>
              </a:gs>
              <a:gs pos="100000">
                <a:srgbClr val="83D7E5"/>
              </a:gs>
            </a:gsLst>
            <a:lin ang="5400000" scaled="1"/>
          </a:gradFill>
          <a:ln w="9525">
            <a:solidFill>
              <a:srgbClr val="666699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vert="eaVert"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6991" name="Rectangle 15"/>
          <p:cNvSpPr>
            <a:spLocks noChangeArrowheads="1"/>
          </p:cNvSpPr>
          <p:nvPr/>
        </p:nvSpPr>
        <p:spPr bwMode="auto">
          <a:xfrm>
            <a:off x="685800" y="1828800"/>
            <a:ext cx="7743825" cy="1143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12700">
            <a:solidFill>
              <a:srgbClr val="666699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1510" name="Text Box 21"/>
          <p:cNvSpPr txBox="1">
            <a:spLocks noChangeArrowheads="1"/>
          </p:cNvSpPr>
          <p:nvPr/>
        </p:nvSpPr>
        <p:spPr bwMode="auto">
          <a:xfrm>
            <a:off x="776288" y="1981200"/>
            <a:ext cx="7591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Railroads did not have to follow rivers, allowing the shipment of goods efficiently and quickly over land.</a:t>
            </a:r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17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"/>
          <p:cNvSpPr>
            <a:spLocks noChangeArrowheads="1"/>
          </p:cNvSpPr>
          <p:nvPr/>
        </p:nvSpPr>
        <p:spPr bwMode="auto">
          <a:xfrm>
            <a:off x="533400" y="1524000"/>
            <a:ext cx="3276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1" name="Text Box 12"/>
          <p:cNvSpPr txBox="1">
            <a:spLocks noChangeArrowheads="1"/>
          </p:cNvSpPr>
          <p:nvPr/>
        </p:nvSpPr>
        <p:spPr bwMode="auto">
          <a:xfrm>
            <a:off x="762000" y="1676400"/>
            <a:ext cx="7620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2532" name="AutoShape 21"/>
          <p:cNvSpPr>
            <a:spLocks noChangeAspect="1" noChangeArrowheads="1" noTextEdit="1"/>
          </p:cNvSpPr>
          <p:nvPr/>
        </p:nvSpPr>
        <p:spPr bwMode="auto">
          <a:xfrm>
            <a:off x="3027363" y="2597150"/>
            <a:ext cx="2916237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533" name="Group 16"/>
          <p:cNvGrpSpPr>
            <a:grpSpLocks/>
          </p:cNvGrpSpPr>
          <p:nvPr/>
        </p:nvGrpSpPr>
        <p:grpSpPr bwMode="auto">
          <a:xfrm>
            <a:off x="304800" y="2743200"/>
            <a:ext cx="5521325" cy="2438400"/>
            <a:chOff x="192" y="1728"/>
            <a:chExt cx="3478" cy="1536"/>
          </a:xfrm>
        </p:grpSpPr>
        <p:sp>
          <p:nvSpPr>
            <p:cNvPr id="22544" name="Text Box 18"/>
            <p:cNvSpPr txBox="1">
              <a:spLocks noChangeArrowheads="1"/>
            </p:cNvSpPr>
            <p:nvPr/>
          </p:nvSpPr>
          <p:spPr bwMode="auto">
            <a:xfrm>
              <a:off x="192" y="1728"/>
              <a:ext cx="1968" cy="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/>
                <a:t>More affordable goods caused still lower prices.</a:t>
              </a:r>
            </a:p>
          </p:txBody>
        </p:sp>
        <p:sp>
          <p:nvSpPr>
            <p:cNvPr id="22545" name="_s1028"/>
            <p:cNvSpPr>
              <a:spLocks noChangeAspect="1" noChangeArrowheads="1" noTextEdit="1"/>
            </p:cNvSpPr>
            <p:nvPr/>
          </p:nvSpPr>
          <p:spPr bwMode="auto">
            <a:xfrm>
              <a:off x="1981" y="1733"/>
              <a:ext cx="1689" cy="1531"/>
            </a:xfrm>
            <a:custGeom>
              <a:avLst/>
              <a:gdLst>
                <a:gd name="T0" fmla="*/ 49 w 21600"/>
                <a:gd name="T1" fmla="*/ 2 h 21600"/>
                <a:gd name="T2" fmla="*/ 31 w 21600"/>
                <a:gd name="T3" fmla="*/ 20 h 21600"/>
                <a:gd name="T4" fmla="*/ 55 w 21600"/>
                <a:gd name="T5" fmla="*/ 19 h 21600"/>
                <a:gd name="T6" fmla="*/ 80 w 21600"/>
                <a:gd name="T7" fmla="*/ -13 h 21600"/>
                <a:gd name="T8" fmla="*/ 103 w 21600"/>
                <a:gd name="T9" fmla="*/ 14 h 21600"/>
                <a:gd name="T10" fmla="*/ 71 w 21600"/>
                <a:gd name="T11" fmla="*/ 3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9 w 21600"/>
                <a:gd name="T19" fmla="*/ 3160 h 21600"/>
                <a:gd name="T20" fmla="*/ 18441 w 21600"/>
                <a:gd name="T21" fmla="*/ 1844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2050" y="3709"/>
                  </a:moveTo>
                  <a:cubicBezTo>
                    <a:pt x="11637" y="3636"/>
                    <a:pt x="11219" y="3600"/>
                    <a:pt x="10800" y="3600"/>
                  </a:cubicBezTo>
                  <a:cubicBezTo>
                    <a:pt x="9107" y="3599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-1"/>
                    <a:pt x="10800" y="0"/>
                  </a:cubicBezTo>
                  <a:cubicBezTo>
                    <a:pt x="11428" y="0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9C9FE"/>
                </a:gs>
              </a:gsLst>
              <a:lin ang="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144838" y="2560638"/>
            <a:ext cx="5694362" cy="2620962"/>
            <a:chOff x="1981" y="1613"/>
            <a:chExt cx="3587" cy="1651"/>
          </a:xfrm>
        </p:grpSpPr>
        <p:sp>
          <p:nvSpPr>
            <p:cNvPr id="22542" name="Text Box 17"/>
            <p:cNvSpPr txBox="1">
              <a:spLocks noChangeArrowheads="1"/>
            </p:cNvSpPr>
            <p:nvPr/>
          </p:nvSpPr>
          <p:spPr bwMode="auto">
            <a:xfrm>
              <a:off x="3408" y="1613"/>
              <a:ext cx="2160" cy="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Lower prices created  more consumers and greater demand.</a:t>
              </a:r>
            </a:p>
          </p:txBody>
        </p:sp>
        <p:sp>
          <p:nvSpPr>
            <p:cNvPr id="22543" name="_s1029"/>
            <p:cNvSpPr>
              <a:spLocks noChangeAspect="1" noChangeArrowheads="1" noTextEdit="1"/>
            </p:cNvSpPr>
            <p:nvPr/>
          </p:nvSpPr>
          <p:spPr bwMode="auto">
            <a:xfrm rot="7200000">
              <a:off x="2060" y="1654"/>
              <a:ext cx="1531" cy="1689"/>
            </a:xfrm>
            <a:custGeom>
              <a:avLst/>
              <a:gdLst>
                <a:gd name="T0" fmla="*/ 40 w 21600"/>
                <a:gd name="T1" fmla="*/ 2 h 21600"/>
                <a:gd name="T2" fmla="*/ 25 w 21600"/>
                <a:gd name="T3" fmla="*/ 24 h 21600"/>
                <a:gd name="T4" fmla="*/ 45 w 21600"/>
                <a:gd name="T5" fmla="*/ 24 h 21600"/>
                <a:gd name="T6" fmla="*/ 66 w 21600"/>
                <a:gd name="T7" fmla="*/ -15 h 21600"/>
                <a:gd name="T8" fmla="*/ 84 w 21600"/>
                <a:gd name="T9" fmla="*/ 17 h 21600"/>
                <a:gd name="T10" fmla="*/ 58 w 21600"/>
                <a:gd name="T11" fmla="*/ 39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0 w 21600"/>
                <a:gd name="T19" fmla="*/ 3159 h 21600"/>
                <a:gd name="T20" fmla="*/ 18440 w 21600"/>
                <a:gd name="T21" fmla="*/ 18441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2050" y="3709"/>
                  </a:moveTo>
                  <a:cubicBezTo>
                    <a:pt x="11637" y="3636"/>
                    <a:pt x="11219" y="3600"/>
                    <a:pt x="10800" y="3600"/>
                  </a:cubicBezTo>
                  <a:cubicBezTo>
                    <a:pt x="9107" y="3599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-1"/>
                    <a:pt x="10800" y="0"/>
                  </a:cubicBezTo>
                  <a:cubicBezTo>
                    <a:pt x="11428" y="0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83D7E5"/>
                </a:gs>
              </a:gsLst>
              <a:lin ang="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752600" y="2751138"/>
            <a:ext cx="5638800" cy="3268662"/>
            <a:chOff x="1104" y="1733"/>
            <a:chExt cx="3552" cy="2059"/>
          </a:xfrm>
        </p:grpSpPr>
        <p:sp>
          <p:nvSpPr>
            <p:cNvPr id="22540" name="Text Box 19"/>
            <p:cNvSpPr txBox="1">
              <a:spLocks noChangeArrowheads="1"/>
            </p:cNvSpPr>
            <p:nvPr/>
          </p:nvSpPr>
          <p:spPr bwMode="auto">
            <a:xfrm>
              <a:off x="1104" y="3312"/>
              <a:ext cx="3552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/>
                <a:t>Greater demand led to new inventions and still more affordable goods. </a:t>
              </a:r>
            </a:p>
          </p:txBody>
        </p:sp>
        <p:sp>
          <p:nvSpPr>
            <p:cNvPr id="22541" name="_s1030"/>
            <p:cNvSpPr>
              <a:spLocks noChangeAspect="1" noChangeArrowheads="1" noTextEdit="1"/>
            </p:cNvSpPr>
            <p:nvPr/>
          </p:nvSpPr>
          <p:spPr bwMode="auto">
            <a:xfrm rot="-7200000">
              <a:off x="2060" y="1654"/>
              <a:ext cx="1531" cy="1689"/>
            </a:xfrm>
            <a:custGeom>
              <a:avLst/>
              <a:gdLst>
                <a:gd name="T0" fmla="*/ 40 w 21600"/>
                <a:gd name="T1" fmla="*/ 2 h 21600"/>
                <a:gd name="T2" fmla="*/ 25 w 21600"/>
                <a:gd name="T3" fmla="*/ 24 h 21600"/>
                <a:gd name="T4" fmla="*/ 45 w 21600"/>
                <a:gd name="T5" fmla="*/ 24 h 21600"/>
                <a:gd name="T6" fmla="*/ 66 w 21600"/>
                <a:gd name="T7" fmla="*/ -15 h 21600"/>
                <a:gd name="T8" fmla="*/ 84 w 21600"/>
                <a:gd name="T9" fmla="*/ 17 h 21600"/>
                <a:gd name="T10" fmla="*/ 58 w 21600"/>
                <a:gd name="T11" fmla="*/ 39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0 w 21600"/>
                <a:gd name="T19" fmla="*/ 3159 h 21600"/>
                <a:gd name="T20" fmla="*/ 18440 w 21600"/>
                <a:gd name="T21" fmla="*/ 18441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2050" y="3709"/>
                  </a:moveTo>
                  <a:cubicBezTo>
                    <a:pt x="11637" y="3636"/>
                    <a:pt x="11219" y="3600"/>
                    <a:pt x="10800" y="3600"/>
                  </a:cubicBezTo>
                  <a:cubicBezTo>
                    <a:pt x="9107" y="3599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-1"/>
                    <a:pt x="10800" y="0"/>
                  </a:cubicBezTo>
                  <a:cubicBezTo>
                    <a:pt x="11428" y="0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BD20"/>
                </a:gs>
              </a:gsLst>
              <a:lin ang="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</p:grpSp>
      <p:sp>
        <p:nvSpPr>
          <p:cNvPr id="22536" name="_s1031"/>
          <p:cNvSpPr>
            <a:spLocks noChangeAspect="1" noChangeArrowheads="1"/>
          </p:cNvSpPr>
          <p:nvPr/>
        </p:nvSpPr>
        <p:spPr bwMode="auto">
          <a:xfrm>
            <a:off x="5043488" y="3089275"/>
            <a:ext cx="817562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endParaRPr lang="en-US" altLang="en-US" sz="1000">
              <a:latin typeface="Arial" charset="0"/>
              <a:cs typeface="Arial" charset="0"/>
            </a:endParaRPr>
          </a:p>
        </p:txBody>
      </p:sp>
      <p:sp>
        <p:nvSpPr>
          <p:cNvPr id="22537" name="_s1032"/>
          <p:cNvSpPr>
            <a:spLocks noChangeAspect="1" noChangeArrowheads="1"/>
          </p:cNvSpPr>
          <p:nvPr/>
        </p:nvSpPr>
        <p:spPr bwMode="auto">
          <a:xfrm>
            <a:off x="4078288" y="4608513"/>
            <a:ext cx="817562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endParaRPr lang="en-US" altLang="en-US" sz="1000">
              <a:latin typeface="Arial" charset="0"/>
              <a:cs typeface="Arial" charset="0"/>
            </a:endParaRPr>
          </a:p>
        </p:txBody>
      </p:sp>
      <p:sp>
        <p:nvSpPr>
          <p:cNvPr id="22538" name="_s1033"/>
          <p:cNvSpPr>
            <a:spLocks noChangeAspect="1" noChangeArrowheads="1"/>
          </p:cNvSpPr>
          <p:nvPr/>
        </p:nvSpPr>
        <p:spPr bwMode="auto">
          <a:xfrm>
            <a:off x="3109913" y="3089275"/>
            <a:ext cx="817562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endParaRPr lang="en-US" altLang="en-US" sz="1000">
              <a:latin typeface="Arial" charset="0"/>
              <a:cs typeface="Arial" charset="0"/>
            </a:endParaRPr>
          </a:p>
        </p:txBody>
      </p:sp>
      <p:sp>
        <p:nvSpPr>
          <p:cNvPr id="22547" name="Title 8"/>
          <p:cNvSpPr>
            <a:spLocks/>
          </p:cNvSpPr>
          <p:nvPr/>
        </p:nvSpPr>
        <p:spPr bwMode="auto">
          <a:xfrm>
            <a:off x="457200" y="1489075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4400">
                <a:solidFill>
                  <a:schemeClr val="tx2"/>
                </a:solidFill>
                <a:latin typeface="Verdana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Verdana" pitchFamily="34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Verdana" pitchFamily="34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Verdana" pitchFamily="34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US" altLang="en-US" sz="2200" b="1"/>
              <a:t>The new technology set off a cycle that dramatically affected how people lived.</a:t>
            </a:r>
          </a:p>
        </p:txBody>
      </p:sp>
    </p:spTree>
    <p:extLst>
      <p:ext uri="{BB962C8B-B14F-4D97-AF65-F5344CB8AC3E}">
        <p14:creationId xmlns:p14="http://schemas.microsoft.com/office/powerpoint/2010/main" val="399584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ChangeArrowheads="1"/>
          </p:cNvSpPr>
          <p:nvPr/>
        </p:nvSpPr>
        <p:spPr bwMode="auto">
          <a:xfrm>
            <a:off x="762000" y="1295400"/>
            <a:ext cx="7620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2" name="Rectangle 9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12442" y="1905000"/>
            <a:ext cx="7467600" cy="329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10000"/>
          </a:bodyPr>
          <a:lstStyle/>
          <a:p>
            <a:pPr eaLnBrk="1" hangingPunct="1">
              <a:buClr>
                <a:schemeClr val="tx1"/>
              </a:buClr>
              <a:buSzPct val="80000"/>
            </a:pPr>
            <a:r>
              <a:rPr lang="en-US" altLang="en-US" dirty="0" smtClean="0">
                <a:latin typeface="Verdana" pitchFamily="34" charset="0"/>
              </a:rPr>
              <a:t>The changes it brought affected peoples lives as much as any political revolution. But unlike a political revolution, it happened gradually.</a:t>
            </a:r>
          </a:p>
          <a:p>
            <a:pPr eaLnBrk="1" hangingPunct="1">
              <a:buClr>
                <a:schemeClr val="tx1"/>
              </a:buClr>
              <a:buSzPct val="80000"/>
            </a:pPr>
            <a:r>
              <a:rPr lang="en-US" altLang="en-US" dirty="0" smtClean="0">
                <a:solidFill>
                  <a:srgbClr val="0033CC"/>
                </a:solidFill>
                <a:latin typeface="Verdana" pitchFamily="34" charset="0"/>
              </a:rPr>
              <a:t>The Industrial Revolution was the process by which production shifted from simple hand tools </a:t>
            </a:r>
            <a:br>
              <a:rPr lang="en-US" altLang="en-US" dirty="0" smtClean="0">
                <a:solidFill>
                  <a:srgbClr val="0033CC"/>
                </a:solidFill>
                <a:latin typeface="Verdana" pitchFamily="34" charset="0"/>
              </a:rPr>
            </a:br>
            <a:r>
              <a:rPr lang="en-US" altLang="en-US" dirty="0" smtClean="0">
                <a:solidFill>
                  <a:srgbClr val="0033CC"/>
                </a:solidFill>
                <a:latin typeface="Verdana" pitchFamily="34" charset="0"/>
              </a:rPr>
              <a:t>to complex machinery.</a:t>
            </a:r>
          </a:p>
        </p:txBody>
      </p:sp>
      <p:sp>
        <p:nvSpPr>
          <p:cNvPr id="7174" name="Rectangle 8"/>
          <p:cNvSpPr>
            <a:spLocks noChangeArrowheads="1"/>
          </p:cNvSpPr>
          <p:nvPr/>
        </p:nvSpPr>
        <p:spPr bwMode="auto">
          <a:xfrm>
            <a:off x="838200" y="838200"/>
            <a:ext cx="7848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6000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1pPr>
            <a:lvl2pPr eaLnBrk="0" hangingPunct="0">
              <a:spcAft>
                <a:spcPct val="6000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2pPr>
            <a:lvl3pPr eaLnBrk="0" hangingPunct="0">
              <a:spcAft>
                <a:spcPct val="6000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3pPr>
            <a:lvl4pPr eaLnBrk="0" hangingPunct="0">
              <a:spcAft>
                <a:spcPct val="6000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4pPr>
            <a:lvl5pPr eaLnBrk="0" hangingPunct="0">
              <a:spcAft>
                <a:spcPct val="6000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6000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6000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6000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6000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</a:rPr>
              <a:t>The Industrial Revolution began in Britain and spread around the world.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539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1"/>
          <p:cNvSpPr>
            <a:spLocks noChangeArrowheads="1"/>
          </p:cNvSpPr>
          <p:nvPr/>
        </p:nvSpPr>
        <p:spPr bwMode="auto">
          <a:xfrm>
            <a:off x="1214438" y="1724025"/>
            <a:ext cx="70913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2400" b="1"/>
              <a:t>What key factors allowed Britain to lead the way in the Industrial Revolution?</a:t>
            </a:r>
          </a:p>
        </p:txBody>
      </p:sp>
      <p:pic>
        <p:nvPicPr>
          <p:cNvPr id="717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07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01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876800" y="2286000"/>
            <a:ext cx="3429000" cy="3856038"/>
            <a:chOff x="4876800" y="2286000"/>
            <a:chExt cx="3429000" cy="3856038"/>
          </a:xfrm>
        </p:grpSpPr>
        <p:sp>
          <p:nvSpPr>
            <p:cNvPr id="544789" name="Rectangle 21"/>
            <p:cNvSpPr>
              <a:spLocks noChangeArrowheads="1"/>
            </p:cNvSpPr>
            <p:nvPr/>
          </p:nvSpPr>
          <p:spPr bwMode="auto">
            <a:xfrm>
              <a:off x="4876800" y="2286000"/>
              <a:ext cx="3429000" cy="381000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83D7E5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125724" dir="2700000" algn="ctr" rotWithShape="0">
                <a:srgbClr val="ADC79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99" name="Text Box 25"/>
            <p:cNvSpPr txBox="1">
              <a:spLocks noChangeArrowheads="1"/>
            </p:cNvSpPr>
            <p:nvPr/>
          </p:nvSpPr>
          <p:spPr bwMode="auto">
            <a:xfrm>
              <a:off x="5072063" y="2362200"/>
              <a:ext cx="3233737" cy="3779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86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Aft>
                  <a:spcPct val="50000"/>
                </a:spcAft>
              </a:pPr>
              <a:r>
                <a:rPr lang="en-US" altLang="en-US" b="1"/>
                <a:t>Life after 1850</a:t>
              </a:r>
            </a:p>
            <a:p>
              <a:pPr eaLnBrk="1" hangingPunct="1">
                <a:spcAft>
                  <a:spcPct val="50000"/>
                </a:spcAft>
                <a:buSzPct val="80000"/>
                <a:buFontTx/>
                <a:buChar char="•"/>
              </a:pPr>
              <a:r>
                <a:rPr lang="en-US" altLang="en-US"/>
                <a:t>People live and work in industrial towns or cities. </a:t>
              </a:r>
            </a:p>
            <a:p>
              <a:pPr eaLnBrk="1" hangingPunct="1">
                <a:spcAft>
                  <a:spcPct val="50000"/>
                </a:spcAft>
                <a:buSzPct val="80000"/>
                <a:buFontTx/>
                <a:buChar char="•"/>
              </a:pPr>
              <a:r>
                <a:rPr lang="en-US" altLang="en-US"/>
                <a:t>They buy food and clothing made elsewhere.</a:t>
              </a:r>
            </a:p>
            <a:p>
              <a:pPr eaLnBrk="1" hangingPunct="1">
                <a:spcAft>
                  <a:spcPct val="50000"/>
                </a:spcAft>
                <a:buSzPct val="80000"/>
                <a:buFontTx/>
                <a:buChar char="•"/>
              </a:pPr>
              <a:r>
                <a:rPr lang="en-US" altLang="en-US"/>
                <a:t>They can travel by train or steamboat. </a:t>
              </a:r>
              <a:endParaRPr lang="en-US" altLang="en-US" u="sng">
                <a:solidFill>
                  <a:srgbClr val="0000FF"/>
                </a:solidFill>
                <a:latin typeface="Courier New" pitchFamily="49" charset="0"/>
              </a:endParaRPr>
            </a:p>
          </p:txBody>
        </p:sp>
      </p:grpSp>
      <p:sp>
        <p:nvSpPr>
          <p:cNvPr id="544790" name="AutoShape 22"/>
          <p:cNvSpPr>
            <a:spLocks noChangeArrowheads="1"/>
          </p:cNvSpPr>
          <p:nvPr/>
        </p:nvSpPr>
        <p:spPr bwMode="auto">
          <a:xfrm rot="5400000" flipH="1">
            <a:off x="990600" y="2133600"/>
            <a:ext cx="3810000" cy="4114800"/>
          </a:xfrm>
          <a:prstGeom prst="upArrowCallout">
            <a:avLst>
              <a:gd name="adj1" fmla="val 17713"/>
              <a:gd name="adj2" fmla="val 14977"/>
              <a:gd name="adj3" fmla="val 10525"/>
              <a:gd name="adj4" fmla="val 84995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25724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US">
              <a:latin typeface="Verdana" pitchFamily="1" charset="0"/>
            </a:endParaRPr>
          </a:p>
        </p:txBody>
      </p:sp>
      <p:sp>
        <p:nvSpPr>
          <p:cNvPr id="8197" name="Text Box 23"/>
          <p:cNvSpPr txBox="1">
            <a:spLocks noChangeArrowheads="1"/>
          </p:cNvSpPr>
          <p:nvPr/>
        </p:nvSpPr>
        <p:spPr bwMode="auto">
          <a:xfrm>
            <a:off x="990600" y="2362200"/>
            <a:ext cx="3200400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50000"/>
              </a:spcAft>
            </a:pPr>
            <a:r>
              <a:rPr lang="en-US" altLang="en-US" b="1"/>
              <a:t>Life before 1750</a:t>
            </a:r>
          </a:p>
          <a:p>
            <a:pPr eaLnBrk="1" hangingPunct="1">
              <a:spcAft>
                <a:spcPct val="50000"/>
              </a:spcAft>
              <a:buSzPct val="80000"/>
              <a:buFontTx/>
              <a:buChar char="•"/>
            </a:pPr>
            <a:r>
              <a:rPr lang="en-US" altLang="en-US"/>
              <a:t>People live in rural villages and work with their hands.</a:t>
            </a:r>
          </a:p>
          <a:p>
            <a:pPr eaLnBrk="1" hangingPunct="1">
              <a:spcAft>
                <a:spcPct val="50000"/>
              </a:spcAft>
              <a:buSzPct val="80000"/>
              <a:buFontTx/>
              <a:buChar char="•"/>
            </a:pPr>
            <a:r>
              <a:rPr lang="en-US" altLang="en-US"/>
              <a:t>They grow their  food or trade goods in the local market.</a:t>
            </a:r>
          </a:p>
          <a:p>
            <a:pPr eaLnBrk="1" hangingPunct="1">
              <a:spcAft>
                <a:spcPct val="50000"/>
              </a:spcAft>
              <a:buSzPct val="80000"/>
              <a:buFontTx/>
              <a:buChar char="•"/>
            </a:pPr>
            <a:r>
              <a:rPr lang="en-US" altLang="en-US"/>
              <a:t>Travel is by foot, horse, or sail.</a:t>
            </a:r>
          </a:p>
        </p:txBody>
      </p:sp>
      <p:sp>
        <p:nvSpPr>
          <p:cNvPr id="8201" name="Text Box 19"/>
          <p:cNvSpPr txBox="1">
            <a:spLocks noChangeArrowheads="1"/>
          </p:cNvSpPr>
          <p:nvPr/>
        </p:nvSpPr>
        <p:spPr bwMode="auto">
          <a:xfrm>
            <a:off x="838200" y="1371600"/>
            <a:ext cx="74676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Aft>
                <a:spcPct val="60000"/>
              </a:spcAft>
            </a:pPr>
            <a:r>
              <a:rPr lang="en-US" altLang="en-US" b="1"/>
              <a:t>The Industrial Revolution influenced people’s daily lives.</a:t>
            </a:r>
          </a:p>
        </p:txBody>
      </p:sp>
    </p:spTree>
    <p:extLst>
      <p:ext uri="{BB962C8B-B14F-4D97-AF65-F5344CB8AC3E}">
        <p14:creationId xmlns:p14="http://schemas.microsoft.com/office/powerpoint/2010/main" val="287362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457200" y="2043113"/>
            <a:ext cx="8229600" cy="39147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19050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 b="1">
              <a:cs typeface="Arial" charset="0"/>
            </a:endParaRP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533400" y="2119313"/>
            <a:ext cx="292417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Aft>
                <a:spcPct val="60000"/>
              </a:spcAft>
            </a:pPr>
            <a:r>
              <a:rPr lang="en-US" altLang="en-US" b="1">
                <a:solidFill>
                  <a:schemeClr val="accent2"/>
                </a:solidFill>
              </a:rPr>
              <a:t>The Dutch</a:t>
            </a:r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3457575" y="2119313"/>
            <a:ext cx="514667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Aft>
                <a:spcPct val="60000"/>
              </a:spcAft>
            </a:pPr>
            <a:r>
              <a:rPr lang="en-US" altLang="en-US" b="1">
                <a:solidFill>
                  <a:schemeClr val="accent2"/>
                </a:solidFill>
              </a:rPr>
              <a:t>The British</a:t>
            </a:r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533400" y="2528888"/>
            <a:ext cx="2924175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182880" rIns="73152"/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ts val="600"/>
              </a:spcAft>
              <a:buFont typeface="Times" pitchFamily="28" charset="0"/>
              <a:buChar char="•"/>
            </a:pPr>
            <a:r>
              <a:rPr lang="en-US" altLang="en-US"/>
              <a:t>The Dutch built dikes and combined small fields to better use land.</a:t>
            </a:r>
          </a:p>
          <a:p>
            <a:pPr eaLnBrk="1" hangingPunct="1">
              <a:spcAft>
                <a:spcPts val="600"/>
              </a:spcAft>
              <a:buFont typeface="Times" pitchFamily="28" charset="0"/>
              <a:buChar char="•"/>
            </a:pPr>
            <a:r>
              <a:rPr lang="en-US" altLang="en-US"/>
              <a:t>They also experimented with fertilizer from livestock.</a:t>
            </a:r>
          </a:p>
        </p:txBody>
      </p:sp>
      <p:sp>
        <p:nvSpPr>
          <p:cNvPr id="9223" name="Rectangle 8"/>
          <p:cNvSpPr>
            <a:spLocks noChangeArrowheads="1"/>
          </p:cNvSpPr>
          <p:nvPr/>
        </p:nvSpPr>
        <p:spPr bwMode="auto">
          <a:xfrm>
            <a:off x="3457575" y="2528888"/>
            <a:ext cx="5146675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182880"/>
          <a:lstStyle>
            <a:lvl1pPr marL="339725" indent="-2730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30000"/>
              </a:spcAft>
              <a:buFont typeface="Times" pitchFamily="28" charset="0"/>
              <a:buChar char="•"/>
            </a:pPr>
            <a:r>
              <a:rPr lang="en-US" altLang="en-US"/>
              <a:t>The British expanded on Dutch experiments.</a:t>
            </a:r>
          </a:p>
          <a:p>
            <a:pPr eaLnBrk="1" hangingPunct="1">
              <a:spcAft>
                <a:spcPct val="30000"/>
              </a:spcAft>
              <a:buFont typeface="Times" pitchFamily="28" charset="0"/>
              <a:buChar char="•"/>
            </a:pPr>
            <a:r>
              <a:rPr lang="en-US" altLang="en-US"/>
              <a:t>They experimented with crop rotation and mixing different soils.</a:t>
            </a:r>
          </a:p>
          <a:p>
            <a:pPr eaLnBrk="1" hangingPunct="1">
              <a:spcAft>
                <a:spcPct val="30000"/>
              </a:spcAft>
              <a:buFont typeface="Times" pitchFamily="28" charset="0"/>
              <a:buChar char="•"/>
            </a:pPr>
            <a:r>
              <a:rPr lang="en-US" altLang="en-US"/>
              <a:t>Jethro Tull invented a seed drill that planted seeds in rows rather than scattering them.</a:t>
            </a:r>
          </a:p>
        </p:txBody>
      </p:sp>
      <p:sp>
        <p:nvSpPr>
          <p:cNvPr id="9224" name="Line 9"/>
          <p:cNvSpPr>
            <a:spLocks noChangeShapeType="1"/>
          </p:cNvSpPr>
          <p:nvPr/>
        </p:nvSpPr>
        <p:spPr bwMode="auto">
          <a:xfrm>
            <a:off x="3457575" y="2119313"/>
            <a:ext cx="0" cy="3686175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Line 10"/>
          <p:cNvSpPr>
            <a:spLocks noChangeShapeType="1"/>
          </p:cNvSpPr>
          <p:nvPr/>
        </p:nvSpPr>
        <p:spPr bwMode="auto">
          <a:xfrm>
            <a:off x="533400" y="2605088"/>
            <a:ext cx="8070850" cy="0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Rectangle 2"/>
          <p:cNvSpPr>
            <a:spLocks noChangeArrowheads="1"/>
          </p:cNvSpPr>
          <p:nvPr/>
        </p:nvSpPr>
        <p:spPr bwMode="auto">
          <a:xfrm>
            <a:off x="457200" y="13716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6000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1pPr>
            <a:lvl2pPr eaLnBrk="0" hangingPunct="0">
              <a:spcAft>
                <a:spcPct val="6000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2pPr>
            <a:lvl3pPr eaLnBrk="0" hangingPunct="0">
              <a:spcAft>
                <a:spcPct val="6000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3pPr>
            <a:lvl4pPr eaLnBrk="0" hangingPunct="0">
              <a:spcAft>
                <a:spcPct val="6000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4pPr>
            <a:lvl5pPr eaLnBrk="0" hangingPunct="0">
              <a:spcAft>
                <a:spcPct val="6000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6000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6000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6000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6000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These changes started in the farm fields of Europe.</a:t>
            </a:r>
          </a:p>
        </p:txBody>
      </p:sp>
    </p:spTree>
    <p:extLst>
      <p:ext uri="{BB962C8B-B14F-4D97-AF65-F5344CB8AC3E}">
        <p14:creationId xmlns:p14="http://schemas.microsoft.com/office/powerpoint/2010/main" val="339659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5"/>
          <p:cNvSpPr>
            <a:spLocks noGrp="1"/>
          </p:cNvSpPr>
          <p:nvPr>
            <p:ph idx="1"/>
          </p:nvPr>
        </p:nvSpPr>
        <p:spPr bwMode="auto">
          <a:xfrm>
            <a:off x="4419600" y="2560638"/>
            <a:ext cx="4267200" cy="3763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>
              <a:buFont typeface="Times" pitchFamily="28" charset="0"/>
              <a:buChar char="•"/>
            </a:pPr>
            <a:r>
              <a:rPr lang="en-US" altLang="en-US" dirty="0" smtClean="0">
                <a:latin typeface="Verdana" pitchFamily="34" charset="0"/>
              </a:rPr>
              <a:t>With the help of legislation from Parliament, large landowners consolidated their holdings.</a:t>
            </a:r>
          </a:p>
          <a:p>
            <a:pPr>
              <a:buFont typeface="Times" pitchFamily="28" charset="0"/>
              <a:buChar char="•"/>
            </a:pPr>
            <a:r>
              <a:rPr lang="en-US" altLang="en-US" dirty="0" smtClean="0">
                <a:latin typeface="Verdana" pitchFamily="34" charset="0"/>
              </a:rPr>
              <a:t>Larger farms were more efficient, producing more </a:t>
            </a:r>
            <a:br>
              <a:rPr lang="en-US" altLang="en-US" dirty="0" smtClean="0">
                <a:latin typeface="Verdana" pitchFamily="34" charset="0"/>
              </a:rPr>
            </a:br>
            <a:r>
              <a:rPr lang="en-US" altLang="en-US" dirty="0" smtClean="0">
                <a:latin typeface="Verdana" pitchFamily="34" charset="0"/>
              </a:rPr>
              <a:t>food with less labor and cost.</a:t>
            </a:r>
          </a:p>
        </p:txBody>
      </p:sp>
      <p:pic>
        <p:nvPicPr>
          <p:cNvPr id="10244" name="Picture 5" descr="WH-Ch19_S1_LandEnclosuresCh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2590800"/>
            <a:ext cx="3581400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itle 4"/>
          <p:cNvSpPr>
            <a:spLocks/>
          </p:cNvSpPr>
          <p:nvPr/>
        </p:nvSpPr>
        <p:spPr bwMode="auto">
          <a:xfrm>
            <a:off x="457200" y="1495425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6000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1pPr>
            <a:lvl2pPr eaLnBrk="0" hangingPunct="0">
              <a:spcAft>
                <a:spcPct val="6000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2pPr>
            <a:lvl3pPr eaLnBrk="0" hangingPunct="0">
              <a:spcAft>
                <a:spcPct val="6000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3pPr>
            <a:lvl4pPr eaLnBrk="0" hangingPunct="0">
              <a:spcAft>
                <a:spcPct val="6000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4pPr>
            <a:lvl5pPr eaLnBrk="0" hangingPunct="0">
              <a:spcAft>
                <a:spcPct val="6000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6000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6000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6000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6000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altLang="en-US" dirty="0">
                <a:solidFill>
                  <a:srgbClr val="FF0000"/>
                </a:solidFill>
                <a:cs typeface="Arial" charset="0"/>
              </a:rPr>
              <a:t>Enclosure</a:t>
            </a:r>
            <a:r>
              <a:rPr lang="en-US" altLang="en-US" dirty="0">
                <a:cs typeface="Arial" charset="0"/>
              </a:rPr>
              <a:t> improved output but displaced </a:t>
            </a:r>
            <a:br>
              <a:rPr lang="en-US" altLang="en-US" dirty="0">
                <a:cs typeface="Arial" charset="0"/>
              </a:rPr>
            </a:br>
            <a:r>
              <a:rPr lang="en-US" altLang="en-US" dirty="0">
                <a:cs typeface="Arial" charset="0"/>
              </a:rPr>
              <a:t>peasant farmers.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161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838200" y="4648200"/>
            <a:ext cx="7467600" cy="1443038"/>
            <a:chOff x="838200" y="4952998"/>
            <a:chExt cx="7467600" cy="1442888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838200" y="4952998"/>
              <a:ext cx="7467600" cy="139050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ED273"/>
                </a:gs>
              </a:gsLst>
              <a:lin ang="16200000" scaled="0"/>
            </a:gradFill>
            <a:ln w="9525">
              <a:solidFill>
                <a:srgbClr val="666699"/>
              </a:solidFill>
              <a:miter lim="800000"/>
              <a:headEnd/>
              <a:tailEnd/>
            </a:ln>
            <a:effectLst>
              <a:outerShdw dist="53340" dir="2700000" algn="ctr" rotWithShape="0">
                <a:srgbClr val="B3C793">
                  <a:alpha val="46000"/>
                </a:srgbClr>
              </a:outerShdw>
            </a:effectLst>
          </p:spPr>
          <p:txBody>
            <a:bodyPr wrap="none" anchor="ctr"/>
            <a:lstStyle/>
            <a:p>
              <a:pPr>
                <a:spcAft>
                  <a:spcPct val="60000"/>
                </a:spcAft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1273" name="Text Box 122"/>
            <p:cNvSpPr txBox="1">
              <a:spLocks noChangeArrowheads="1"/>
            </p:cNvSpPr>
            <p:nvPr/>
          </p:nvSpPr>
          <p:spPr bwMode="auto">
            <a:xfrm>
              <a:off x="838200" y="5097446"/>
              <a:ext cx="7467600" cy="1298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Aft>
                  <a:spcPct val="60000"/>
                </a:spcAft>
              </a:pPr>
              <a:r>
                <a:rPr lang="en-US" altLang="en-US">
                  <a:solidFill>
                    <a:srgbClr val="0033CC"/>
                  </a:solidFill>
                </a:rPr>
                <a:t>These displaced farm workers provided a pool </a:t>
              </a:r>
              <a:br>
                <a:rPr lang="en-US" altLang="en-US">
                  <a:solidFill>
                    <a:srgbClr val="0033CC"/>
                  </a:solidFill>
                </a:rPr>
              </a:br>
              <a:r>
                <a:rPr lang="en-US" altLang="en-US">
                  <a:solidFill>
                    <a:srgbClr val="0033CC"/>
                  </a:solidFill>
                </a:rPr>
                <a:t>of labor to tend machines in the growing manufacturing cities.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838200" y="2970213"/>
            <a:ext cx="7467600" cy="1847850"/>
            <a:chOff x="528" y="1823"/>
            <a:chExt cx="4704" cy="1164"/>
          </a:xfrm>
        </p:grpSpPr>
        <p:sp>
          <p:nvSpPr>
            <p:cNvPr id="7" name="AutoShape 13"/>
            <p:cNvSpPr>
              <a:spLocks noChangeArrowheads="1"/>
            </p:cNvSpPr>
            <p:nvPr/>
          </p:nvSpPr>
          <p:spPr bwMode="auto">
            <a:xfrm rot="10792560" flipH="1">
              <a:off x="528" y="1823"/>
              <a:ext cx="4704" cy="1164"/>
            </a:xfrm>
            <a:prstGeom prst="upArrowCallout">
              <a:avLst>
                <a:gd name="adj1" fmla="val 23050"/>
                <a:gd name="adj2" fmla="val 20468"/>
                <a:gd name="adj3" fmla="val 20537"/>
                <a:gd name="adj4" fmla="val 73259"/>
              </a:avLst>
            </a:prstGeom>
            <a:gradFill rotWithShape="1">
              <a:gsLst>
                <a:gs pos="0">
                  <a:srgbClr val="83D7E5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666699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rot="10800000" wrap="none" anchor="ctr"/>
            <a:lstStyle/>
            <a:p>
              <a:pPr>
                <a:spcAft>
                  <a:spcPct val="60000"/>
                </a:spcAft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1271" name="Text Box 8"/>
            <p:cNvSpPr txBox="1">
              <a:spLocks noChangeArrowheads="1"/>
            </p:cNvSpPr>
            <p:nvPr/>
          </p:nvSpPr>
          <p:spPr bwMode="auto">
            <a:xfrm>
              <a:off x="528" y="1920"/>
              <a:ext cx="4704" cy="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Aft>
                  <a:spcPct val="60000"/>
                </a:spcAft>
              </a:pPr>
              <a:r>
                <a:rPr lang="en-US" altLang="en-US"/>
                <a:t>Small landholders couldn’t compete, </a:t>
              </a:r>
              <a:br>
                <a:rPr lang="en-US" altLang="en-US"/>
              </a:br>
              <a:r>
                <a:rPr lang="en-US" altLang="en-US"/>
                <a:t>and unemployed farm laborers migrated to </a:t>
              </a:r>
              <a:br>
                <a:rPr lang="en-US" altLang="en-US"/>
              </a:br>
              <a:r>
                <a:rPr lang="en-US" altLang="en-US"/>
                <a:t>the growing cities for work</a:t>
              </a:r>
              <a:r>
                <a:rPr lang="en-US" altLang="en-US">
                  <a:cs typeface="Arial" charset="0"/>
                </a:rPr>
                <a:t>.</a:t>
              </a:r>
            </a:p>
          </p:txBody>
        </p:sp>
      </p:grpSp>
      <p:sp>
        <p:nvSpPr>
          <p:cNvPr id="9" name="AutoShape 12"/>
          <p:cNvSpPr>
            <a:spLocks noChangeArrowheads="1"/>
          </p:cNvSpPr>
          <p:nvPr/>
        </p:nvSpPr>
        <p:spPr bwMode="auto">
          <a:xfrm rot="10792560" flipH="1">
            <a:off x="838200" y="1731963"/>
            <a:ext cx="7467600" cy="1390650"/>
          </a:xfrm>
          <a:prstGeom prst="upArrowCallout">
            <a:avLst>
              <a:gd name="adj1" fmla="val 28048"/>
              <a:gd name="adj2" fmla="val 26038"/>
              <a:gd name="adj3" fmla="val 20856"/>
              <a:gd name="adj4" fmla="val 70481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666699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>
              <a:latin typeface="Verdana" pitchFamily="28" charset="0"/>
              <a:cs typeface="Arial" charset="0"/>
            </a:endParaRPr>
          </a:p>
        </p:txBody>
      </p:sp>
      <p:sp>
        <p:nvSpPr>
          <p:cNvPr id="11269" name="Rectangle 29"/>
          <p:cNvSpPr>
            <a:spLocks noChangeArrowheads="1"/>
          </p:cNvSpPr>
          <p:nvPr/>
        </p:nvSpPr>
        <p:spPr bwMode="auto">
          <a:xfrm>
            <a:off x="1063625" y="1819275"/>
            <a:ext cx="70104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Aft>
                <a:spcPct val="60000"/>
              </a:spcAft>
            </a:pPr>
            <a:r>
              <a:rPr lang="en-US" altLang="en-US"/>
              <a:t>But land enclosure threw many poor farm workers off the land</a:t>
            </a:r>
            <a:r>
              <a:rPr lang="en-US" altLang="en-US"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540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50"/>
          <p:cNvSpPr>
            <a:spLocks noGrp="1" noChangeArrowheads="1"/>
          </p:cNvSpPr>
          <p:nvPr>
            <p:ph idx="1"/>
          </p:nvPr>
        </p:nvSpPr>
        <p:spPr bwMode="auto">
          <a:xfrm>
            <a:off x="838200" y="4267200"/>
            <a:ext cx="7848600" cy="1858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>
              <a:buFont typeface="Times" pitchFamily="28" charset="0"/>
              <a:buChar char="•"/>
            </a:pPr>
            <a:r>
              <a:rPr lang="en-US" altLang="en-US" dirty="0" smtClean="0">
                <a:latin typeface="Verdana" pitchFamily="34" charset="0"/>
              </a:rPr>
              <a:t>Greater and more consistent food production reduced the impact of famines.</a:t>
            </a:r>
          </a:p>
          <a:p>
            <a:pPr>
              <a:buClr>
                <a:schemeClr val="tx1"/>
              </a:buClr>
              <a:buFont typeface="Times" pitchFamily="28" charset="0"/>
              <a:buChar char="•"/>
            </a:pPr>
            <a:r>
              <a:rPr lang="en-US" altLang="en-US" dirty="0" smtClean="0">
                <a:solidFill>
                  <a:srgbClr val="0033CC"/>
                </a:solidFill>
                <a:latin typeface="Verdana" pitchFamily="34" charset="0"/>
              </a:rPr>
              <a:t>Improvements in hygiene, sanitation, and medical care improved health.</a:t>
            </a:r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1390650" y="2514600"/>
            <a:ext cx="6381750" cy="1447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19050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 b="1">
              <a:cs typeface="Arial" charset="0"/>
            </a:endParaRPr>
          </a:p>
        </p:txBody>
      </p:sp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3076575" y="2608263"/>
            <a:ext cx="23193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571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Aft>
                <a:spcPct val="60000"/>
              </a:spcAft>
            </a:pPr>
            <a:r>
              <a:rPr lang="en-US" altLang="en-US" sz="1800" b="1"/>
              <a:t>1700</a:t>
            </a:r>
            <a:endParaRPr lang="en-US" altLang="en-US" sz="1800" b="1">
              <a:solidFill>
                <a:schemeClr val="accent2"/>
              </a:solidFill>
            </a:endParaRP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5395913" y="2608263"/>
            <a:ext cx="23193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228600" anchor="ctr"/>
          <a:lstStyle>
            <a:lvl1pPr marL="571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Aft>
                <a:spcPct val="60000"/>
              </a:spcAft>
            </a:pPr>
            <a:r>
              <a:rPr lang="en-US" altLang="en-US" sz="1800" b="1"/>
              <a:t>1800</a:t>
            </a:r>
          </a:p>
        </p:txBody>
      </p:sp>
      <p:sp>
        <p:nvSpPr>
          <p:cNvPr id="12295" name="Rectangle 9"/>
          <p:cNvSpPr>
            <a:spLocks noChangeArrowheads="1"/>
          </p:cNvSpPr>
          <p:nvPr/>
        </p:nvSpPr>
        <p:spPr bwMode="auto">
          <a:xfrm>
            <a:off x="1466850" y="3048000"/>
            <a:ext cx="16097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 b="1"/>
              <a:t>  Britain</a:t>
            </a:r>
          </a:p>
        </p:txBody>
      </p:sp>
      <p:sp>
        <p:nvSpPr>
          <p:cNvPr id="12296" name="Rectangle 10"/>
          <p:cNvSpPr>
            <a:spLocks noChangeArrowheads="1"/>
          </p:cNvSpPr>
          <p:nvPr/>
        </p:nvSpPr>
        <p:spPr bwMode="auto">
          <a:xfrm>
            <a:off x="3076575" y="3048000"/>
            <a:ext cx="231933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57150" indent="9525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Aft>
                <a:spcPct val="60000"/>
              </a:spcAft>
            </a:pPr>
            <a:r>
              <a:rPr lang="en-US" altLang="en-US"/>
              <a:t>5,000,000</a:t>
            </a:r>
          </a:p>
        </p:txBody>
      </p:sp>
      <p:sp>
        <p:nvSpPr>
          <p:cNvPr id="12297" name="Rectangle 11"/>
          <p:cNvSpPr>
            <a:spLocks noChangeArrowheads="1"/>
          </p:cNvSpPr>
          <p:nvPr/>
        </p:nvSpPr>
        <p:spPr bwMode="auto">
          <a:xfrm>
            <a:off x="5395913" y="3048000"/>
            <a:ext cx="231933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228600" anchor="ctr"/>
          <a:lstStyle>
            <a:lvl1pPr marL="57150" indent="9525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Aft>
                <a:spcPct val="60000"/>
              </a:spcAft>
            </a:pPr>
            <a:r>
              <a:rPr lang="en-US" altLang="en-US"/>
              <a:t>9,000,000</a:t>
            </a:r>
          </a:p>
        </p:txBody>
      </p:sp>
      <p:sp>
        <p:nvSpPr>
          <p:cNvPr id="12298" name="Rectangle 12"/>
          <p:cNvSpPr>
            <a:spLocks noChangeArrowheads="1"/>
          </p:cNvSpPr>
          <p:nvPr/>
        </p:nvSpPr>
        <p:spPr bwMode="auto">
          <a:xfrm>
            <a:off x="1466850" y="3505200"/>
            <a:ext cx="16097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 b="1"/>
              <a:t>  Europe</a:t>
            </a:r>
          </a:p>
        </p:txBody>
      </p:sp>
      <p:sp>
        <p:nvSpPr>
          <p:cNvPr id="12299" name="Rectangle 13"/>
          <p:cNvSpPr>
            <a:spLocks noChangeArrowheads="1"/>
          </p:cNvSpPr>
          <p:nvPr/>
        </p:nvSpPr>
        <p:spPr bwMode="auto">
          <a:xfrm>
            <a:off x="3076575" y="3505200"/>
            <a:ext cx="231933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57150" indent="9525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Aft>
                <a:spcPct val="60000"/>
              </a:spcAft>
            </a:pPr>
            <a:r>
              <a:rPr lang="en-US" altLang="en-US"/>
              <a:t>120,000,000</a:t>
            </a:r>
          </a:p>
        </p:txBody>
      </p:sp>
      <p:sp>
        <p:nvSpPr>
          <p:cNvPr id="12300" name="Rectangle 14"/>
          <p:cNvSpPr>
            <a:spLocks noChangeArrowheads="1"/>
          </p:cNvSpPr>
          <p:nvPr/>
        </p:nvSpPr>
        <p:spPr bwMode="auto">
          <a:xfrm>
            <a:off x="5395913" y="3505200"/>
            <a:ext cx="231933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228600" anchor="ctr"/>
          <a:lstStyle>
            <a:lvl1pPr marL="57150" indent="9525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Aft>
                <a:spcPct val="60000"/>
              </a:spcAft>
            </a:pPr>
            <a:r>
              <a:rPr lang="en-US" altLang="en-US"/>
              <a:t>190,000,000</a:t>
            </a:r>
          </a:p>
        </p:txBody>
      </p:sp>
      <p:sp>
        <p:nvSpPr>
          <p:cNvPr id="12301" name="Line 15"/>
          <p:cNvSpPr>
            <a:spLocks noChangeShapeType="1"/>
          </p:cNvSpPr>
          <p:nvPr/>
        </p:nvSpPr>
        <p:spPr bwMode="auto">
          <a:xfrm>
            <a:off x="1466850" y="2946400"/>
            <a:ext cx="6248400" cy="0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2" name="Line 16"/>
          <p:cNvSpPr>
            <a:spLocks noChangeShapeType="1"/>
          </p:cNvSpPr>
          <p:nvPr/>
        </p:nvSpPr>
        <p:spPr bwMode="auto">
          <a:xfrm>
            <a:off x="1466850" y="3429000"/>
            <a:ext cx="6248400" cy="0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3" name="Line 16"/>
          <p:cNvSpPr>
            <a:spLocks noChangeShapeType="1"/>
          </p:cNvSpPr>
          <p:nvPr/>
        </p:nvSpPr>
        <p:spPr bwMode="auto">
          <a:xfrm>
            <a:off x="3067050" y="2590800"/>
            <a:ext cx="0" cy="1295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Line 17"/>
          <p:cNvSpPr>
            <a:spLocks noChangeShapeType="1"/>
          </p:cNvSpPr>
          <p:nvPr/>
        </p:nvSpPr>
        <p:spPr bwMode="auto">
          <a:xfrm>
            <a:off x="5391150" y="2590800"/>
            <a:ext cx="0" cy="1295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6" name="Rectangle 2"/>
          <p:cNvSpPr>
            <a:spLocks noChangeArrowheads="1"/>
          </p:cNvSpPr>
          <p:nvPr/>
        </p:nvSpPr>
        <p:spPr bwMode="auto">
          <a:xfrm>
            <a:off x="457200" y="1495425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6000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1pPr>
            <a:lvl2pPr eaLnBrk="0" hangingPunct="0">
              <a:spcAft>
                <a:spcPct val="6000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2pPr>
            <a:lvl3pPr eaLnBrk="0" hangingPunct="0">
              <a:spcAft>
                <a:spcPct val="6000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3pPr>
            <a:lvl4pPr eaLnBrk="0" hangingPunct="0">
              <a:spcAft>
                <a:spcPct val="6000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4pPr>
            <a:lvl5pPr eaLnBrk="0" hangingPunct="0">
              <a:spcAft>
                <a:spcPct val="6000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6000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6000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6000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6000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This agricultural revolution caused a population explosion in Europe.</a:t>
            </a:r>
          </a:p>
        </p:txBody>
      </p:sp>
    </p:spTree>
    <p:extLst>
      <p:ext uri="{BB962C8B-B14F-4D97-AF65-F5344CB8AC3E}">
        <p14:creationId xmlns:p14="http://schemas.microsoft.com/office/powerpoint/2010/main" val="99060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9"/>
          <p:cNvSpPr txBox="1">
            <a:spLocks noChangeArrowheads="1"/>
          </p:cNvSpPr>
          <p:nvPr/>
        </p:nvSpPr>
        <p:spPr bwMode="auto">
          <a:xfrm>
            <a:off x="228600" y="1676400"/>
            <a:ext cx="3810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3315" name="Content Placeholder 5"/>
          <p:cNvSpPr>
            <a:spLocks noGrp="1"/>
          </p:cNvSpPr>
          <p:nvPr>
            <p:ph idx="1"/>
          </p:nvPr>
        </p:nvSpPr>
        <p:spPr bwMode="auto">
          <a:xfrm>
            <a:off x="823174" y="1524000"/>
            <a:ext cx="7467600" cy="3657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231775" indent="-231775">
              <a:buFont typeface="Times" pitchFamily="28" charset="0"/>
              <a:buChar char="•"/>
            </a:pPr>
            <a:r>
              <a:rPr lang="en-US" altLang="en-US" dirty="0" smtClean="0">
                <a:latin typeface="Verdana" pitchFamily="34" charset="0"/>
              </a:rPr>
              <a:t>In 1709 Abraham Darby found a way to </a:t>
            </a:r>
            <a:r>
              <a:rPr lang="en-US" altLang="en-US" b="1" dirty="0" smtClean="0">
                <a:solidFill>
                  <a:srgbClr val="FF0000"/>
                </a:solidFill>
                <a:latin typeface="Verdana" pitchFamily="34" charset="0"/>
              </a:rPr>
              <a:t>smelt</a:t>
            </a:r>
            <a:r>
              <a:rPr lang="en-US" altLang="en-US" dirty="0" smtClean="0">
                <a:latin typeface="Verdana" pitchFamily="34" charset="0"/>
              </a:rPr>
              <a:t> iron using coal instead of charcoal</a:t>
            </a:r>
            <a:r>
              <a:rPr lang="en-US" altLang="en-US" dirty="0" smtClean="0">
                <a:latin typeface="Verdana" pitchFamily="34" charset="0"/>
                <a:cs typeface="Arial" charset="0"/>
              </a:rPr>
              <a:t>.</a:t>
            </a:r>
          </a:p>
          <a:p>
            <a:pPr marL="231775" indent="-231775">
              <a:buFont typeface="Times" pitchFamily="28" charset="0"/>
              <a:buChar char="•"/>
            </a:pPr>
            <a:r>
              <a:rPr lang="en-US" altLang="en-US" dirty="0" smtClean="0">
                <a:latin typeface="Verdana" pitchFamily="34" charset="0"/>
              </a:rPr>
              <a:t>The result was a less expensive and better-quality iron useful to make parts for steam engines</a:t>
            </a:r>
            <a:r>
              <a:rPr lang="en-US" altLang="en-US" dirty="0" smtClean="0">
                <a:latin typeface="Verdana" pitchFamily="34" charset="0"/>
                <a:cs typeface="Arial" charset="0"/>
              </a:rPr>
              <a:t>.</a:t>
            </a:r>
          </a:p>
          <a:p>
            <a:pPr marL="231775" indent="-231775">
              <a:buFont typeface="Times" pitchFamily="28" charset="0"/>
              <a:buChar char="•"/>
            </a:pPr>
            <a:r>
              <a:rPr lang="en-US" altLang="en-US" dirty="0" smtClean="0">
                <a:latin typeface="Verdana" pitchFamily="34" charset="0"/>
              </a:rPr>
              <a:t>His son and grandson continued to perfect the process, which led to iron bridges and railroad tracks</a:t>
            </a:r>
            <a:r>
              <a:rPr lang="en-US" altLang="en-US" dirty="0" smtClean="0">
                <a:latin typeface="Verdana" pitchFamily="34" charset="0"/>
                <a:cs typeface="Arial" charset="0"/>
              </a:rPr>
              <a:t>.</a:t>
            </a:r>
          </a:p>
          <a:p>
            <a:pPr marL="231775" indent="-231775">
              <a:buFont typeface="Times" pitchFamily="28" charset="0"/>
              <a:buChar char="•"/>
            </a:pPr>
            <a:endParaRPr lang="en-US" altLang="en-US" dirty="0" smtClean="0">
              <a:latin typeface="Verdana" pitchFamily="34" charset="0"/>
              <a:cs typeface="Arial" charset="0"/>
            </a:endParaRPr>
          </a:p>
          <a:p>
            <a:pPr marL="231775" indent="-231775">
              <a:buFont typeface="Times" pitchFamily="28" charset="0"/>
              <a:buChar char="•"/>
            </a:pPr>
            <a:endParaRPr lang="en-US" altLang="en-US" dirty="0" smtClean="0">
              <a:latin typeface="Verdana" pitchFamily="34" charset="0"/>
              <a:cs typeface="Arial" charset="0"/>
            </a:endParaRPr>
          </a:p>
          <a:p>
            <a:pPr marL="231775" indent="-231775">
              <a:buFont typeface="Times" pitchFamily="28" charset="0"/>
              <a:buChar char="•"/>
            </a:pPr>
            <a:endParaRPr lang="en-US" altLang="en-US" dirty="0" smtClean="0">
              <a:latin typeface="Verdana" pitchFamily="34" charset="0"/>
            </a:endParaRPr>
          </a:p>
          <a:p>
            <a:pPr marL="231775" indent="-231775">
              <a:buFont typeface="Times" pitchFamily="28" charset="0"/>
              <a:buChar char="•"/>
            </a:pPr>
            <a:endParaRPr lang="en-US" altLang="en-US" dirty="0" smtClean="0">
              <a:latin typeface="Verdana" pitchFamily="34" charset="0"/>
            </a:endParaRPr>
          </a:p>
        </p:txBody>
      </p:sp>
      <p:sp>
        <p:nvSpPr>
          <p:cNvPr id="13318" name="TextBox 4"/>
          <p:cNvSpPr txBox="1">
            <a:spLocks noChangeArrowheads="1"/>
          </p:cNvSpPr>
          <p:nvPr/>
        </p:nvSpPr>
        <p:spPr bwMode="auto">
          <a:xfrm>
            <a:off x="853225" y="762000"/>
            <a:ext cx="7772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b="1" dirty="0"/>
              <a:t>New technology helped trigger changes.</a:t>
            </a:r>
          </a:p>
        </p:txBody>
      </p:sp>
    </p:spTree>
    <p:extLst>
      <p:ext uri="{BB962C8B-B14F-4D97-AF65-F5344CB8AC3E}">
        <p14:creationId xmlns:p14="http://schemas.microsoft.com/office/powerpoint/2010/main" val="5453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1116</Words>
  <Application>Microsoft Office PowerPoint</Application>
  <PresentationFormat>On-screen Show (4:3)</PresentationFormat>
  <Paragraphs>124</Paragraphs>
  <Slides>30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Unit 9 The Industrial Revolution</vt:lpstr>
      <vt:lpstr>19-1 Dawn of the Industrial Revolution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19-2 Britain Leads the Way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Marion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9 The Industrial Revolution</dc:title>
  <dc:creator>shawiakm</dc:creator>
  <cp:lastModifiedBy>shawiakm</cp:lastModifiedBy>
  <cp:revision>4</cp:revision>
  <dcterms:created xsi:type="dcterms:W3CDTF">2014-01-21T15:42:24Z</dcterms:created>
  <dcterms:modified xsi:type="dcterms:W3CDTF">2014-01-22T15:23:52Z</dcterms:modified>
</cp:coreProperties>
</file>