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39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44FE2D-1277-46EE-BC0E-3BB6C8860965}" type="datetimeFigureOut">
              <a:rPr lang="en-US" smtClean="0"/>
              <a:t>1/21/2014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D31016-ACC8-4D59-A0E7-E02F7CDB68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2896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100">
                <a:solidFill>
                  <a:schemeClr val="tx1"/>
                </a:solidFill>
                <a:latin typeface="Verdana" pitchFamily="34" charset="0"/>
              </a:defRPr>
            </a:lvl1pPr>
            <a:lvl2pPr marL="702756" indent="-270291" defTabSz="914485" eaLnBrk="0" hangingPunct="0">
              <a:defRPr sz="2100">
                <a:solidFill>
                  <a:schemeClr val="tx1"/>
                </a:solidFill>
                <a:latin typeface="Verdana" pitchFamily="34" charset="0"/>
              </a:defRPr>
            </a:lvl2pPr>
            <a:lvl3pPr marL="1081164" indent="-216233" defTabSz="914485" eaLnBrk="0" hangingPunct="0">
              <a:defRPr sz="2100">
                <a:solidFill>
                  <a:schemeClr val="tx1"/>
                </a:solidFill>
                <a:latin typeface="Verdana" pitchFamily="34" charset="0"/>
              </a:defRPr>
            </a:lvl3pPr>
            <a:lvl4pPr marL="1513629" indent="-216233" defTabSz="914485" eaLnBrk="0" hangingPunct="0">
              <a:defRPr sz="2100">
                <a:solidFill>
                  <a:schemeClr val="tx1"/>
                </a:solidFill>
                <a:latin typeface="Verdana" pitchFamily="34" charset="0"/>
              </a:defRPr>
            </a:lvl4pPr>
            <a:lvl5pPr marL="1946095" indent="-216233" defTabSz="914485" eaLnBrk="0" hangingPunct="0">
              <a:defRPr sz="2100">
                <a:solidFill>
                  <a:schemeClr val="tx1"/>
                </a:solidFill>
                <a:latin typeface="Verdana" pitchFamily="34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Verdana" pitchFamily="34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Verdana" pitchFamily="34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Verdana" pitchFamily="34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B35AFB4F-21FE-48E4-8D0B-55200F9E911D}" type="slidenum">
              <a:rPr lang="en-US" altLang="en-US" sz="1200"/>
              <a:pPr eaLnBrk="1" hangingPunct="1"/>
              <a:t>15</a:t>
            </a:fld>
            <a:endParaRPr lang="en-US" altLang="en-US" sz="1200"/>
          </a:p>
        </p:txBody>
      </p:sp>
      <p:sp>
        <p:nvSpPr>
          <p:cNvPr id="245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100">
                <a:solidFill>
                  <a:schemeClr val="tx1"/>
                </a:solidFill>
                <a:latin typeface="Verdana" pitchFamily="34" charset="0"/>
              </a:defRPr>
            </a:lvl1pPr>
            <a:lvl2pPr marL="702756" indent="-270291" defTabSz="914485" eaLnBrk="0" hangingPunct="0">
              <a:defRPr sz="2100">
                <a:solidFill>
                  <a:schemeClr val="tx1"/>
                </a:solidFill>
                <a:latin typeface="Verdana" pitchFamily="34" charset="0"/>
              </a:defRPr>
            </a:lvl2pPr>
            <a:lvl3pPr marL="1081164" indent="-216233" defTabSz="914485" eaLnBrk="0" hangingPunct="0">
              <a:defRPr sz="2100">
                <a:solidFill>
                  <a:schemeClr val="tx1"/>
                </a:solidFill>
                <a:latin typeface="Verdana" pitchFamily="34" charset="0"/>
              </a:defRPr>
            </a:lvl3pPr>
            <a:lvl4pPr marL="1513629" indent="-216233" defTabSz="914485" eaLnBrk="0" hangingPunct="0">
              <a:defRPr sz="2100">
                <a:solidFill>
                  <a:schemeClr val="tx1"/>
                </a:solidFill>
                <a:latin typeface="Verdana" pitchFamily="34" charset="0"/>
              </a:defRPr>
            </a:lvl4pPr>
            <a:lvl5pPr marL="1946095" indent="-216233" defTabSz="914485" eaLnBrk="0" hangingPunct="0">
              <a:defRPr sz="2100">
                <a:solidFill>
                  <a:schemeClr val="tx1"/>
                </a:solidFill>
                <a:latin typeface="Verdana" pitchFamily="34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Verdana" pitchFamily="34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Verdana" pitchFamily="34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Verdana" pitchFamily="34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F9396B3-592F-4459-82AC-1E4A71DEA347}" type="slidenum">
              <a:rPr lang="en-US" altLang="en-US" sz="1200"/>
              <a:pPr eaLnBrk="1" hangingPunct="1"/>
              <a:t>32</a:t>
            </a:fld>
            <a:endParaRPr lang="en-US" altLang="en-US" sz="1200"/>
          </a:p>
        </p:txBody>
      </p:sp>
      <p:sp>
        <p:nvSpPr>
          <p:cNvPr id="307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4D4-F2ED-48A2-A844-0195501C340E}" type="datetimeFigureOut">
              <a:rPr lang="en-US" smtClean="0"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786EB-55DF-4EFB-BBEC-CCEB50A01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15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4D4-F2ED-48A2-A844-0195501C340E}" type="datetimeFigureOut">
              <a:rPr lang="en-US" smtClean="0"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786EB-55DF-4EFB-BBEC-CCEB50A01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629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4D4-F2ED-48A2-A844-0195501C340E}" type="datetimeFigureOut">
              <a:rPr lang="en-US" smtClean="0"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786EB-55DF-4EFB-BBEC-CCEB50A01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745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4D4-F2ED-48A2-A844-0195501C340E}" type="datetimeFigureOut">
              <a:rPr lang="en-US" smtClean="0"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786EB-55DF-4EFB-BBEC-CCEB50A01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931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4D4-F2ED-48A2-A844-0195501C340E}" type="datetimeFigureOut">
              <a:rPr lang="en-US" smtClean="0"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786EB-55DF-4EFB-BBEC-CCEB50A01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437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4D4-F2ED-48A2-A844-0195501C340E}" type="datetimeFigureOut">
              <a:rPr lang="en-US" smtClean="0"/>
              <a:t>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786EB-55DF-4EFB-BBEC-CCEB50A01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991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4D4-F2ED-48A2-A844-0195501C340E}" type="datetimeFigureOut">
              <a:rPr lang="en-US" smtClean="0"/>
              <a:t>1/21/2014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786EB-55DF-4EFB-BBEC-CCEB50A01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374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4D4-F2ED-48A2-A844-0195501C340E}" type="datetimeFigureOut">
              <a:rPr lang="en-US" smtClean="0"/>
              <a:t>1/21/2014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786EB-55DF-4EFB-BBEC-CCEB50A01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26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4D4-F2ED-48A2-A844-0195501C340E}" type="datetimeFigureOut">
              <a:rPr lang="en-US" smtClean="0"/>
              <a:t>1/21/2014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786EB-55DF-4EFB-BBEC-CCEB50A01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10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4D4-F2ED-48A2-A844-0195501C340E}" type="datetimeFigureOut">
              <a:rPr lang="en-US" smtClean="0"/>
              <a:t>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786EB-55DF-4EFB-BBEC-CCEB50A01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350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4D4-F2ED-48A2-A844-0195501C340E}" type="datetimeFigureOut">
              <a:rPr lang="en-US" smtClean="0"/>
              <a:t>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786EB-55DF-4EFB-BBEC-CCEB50A01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797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C34D4-F2ED-48A2-A844-0195501C340E}" type="datetimeFigureOut">
              <a:rPr lang="en-US" smtClean="0"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7786EB-55DF-4EFB-BBEC-CCEB50A01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457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1"/>
            <a:ext cx="7772400" cy="20002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Unit 9</a:t>
            </a:r>
            <a:br>
              <a:rPr lang="en-US" dirty="0" smtClean="0"/>
            </a:br>
            <a:r>
              <a:rPr lang="en-US" dirty="0" smtClean="0"/>
              <a:t>The Industrial Revolution</a:t>
            </a:r>
            <a:br>
              <a:rPr lang="en-US" dirty="0" smtClean="0"/>
            </a:br>
            <a:r>
              <a:rPr lang="en-US" dirty="0" smtClean="0"/>
              <a:t>Part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19-3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Social Impact of the Industrial Revolution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34261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4" name="AutoShape 6"/>
          <p:cNvSpPr>
            <a:spLocks noChangeArrowheads="1"/>
          </p:cNvSpPr>
          <p:nvPr/>
        </p:nvSpPr>
        <p:spPr bwMode="auto">
          <a:xfrm rot="5400000" flipH="1">
            <a:off x="838200" y="2209800"/>
            <a:ext cx="3733800" cy="3733800"/>
          </a:xfrm>
          <a:prstGeom prst="upArrowCallout">
            <a:avLst>
              <a:gd name="adj1" fmla="val 19000"/>
              <a:gd name="adj2" fmla="val 16838"/>
              <a:gd name="adj3" fmla="val 12565"/>
              <a:gd name="adj4" fmla="val 81171"/>
            </a:avLst>
          </a:prstGeom>
          <a:gradFill rotWithShape="1">
            <a:gsLst>
              <a:gs pos="0">
                <a:srgbClr val="CDCDFF"/>
              </a:gs>
              <a:gs pos="100000">
                <a:srgbClr val="FFFFFF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  <a:effectLst>
            <a:outerShdw dist="53340" dir="2700000" algn="ctr" rotWithShape="0">
              <a:srgbClr val="ADC793">
                <a:alpha val="46001"/>
              </a:srgbClr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 sz="1800">
              <a:latin typeface="Arial" charset="0"/>
            </a:endParaRPr>
          </a:p>
        </p:txBody>
      </p:sp>
      <p:sp>
        <p:nvSpPr>
          <p:cNvPr id="15363" name="Text Box 7"/>
          <p:cNvSpPr txBox="1">
            <a:spLocks noChangeArrowheads="1"/>
          </p:cNvSpPr>
          <p:nvPr/>
        </p:nvSpPr>
        <p:spPr bwMode="auto">
          <a:xfrm>
            <a:off x="939800" y="2311400"/>
            <a:ext cx="3036888" cy="348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Pct val="80000"/>
              <a:buFontTx/>
              <a:buChar char="•"/>
            </a:pPr>
            <a:r>
              <a:rPr lang="en-US" altLang="en-US"/>
              <a:t>Women could </a:t>
            </a:r>
            <a:br>
              <a:rPr lang="en-US" altLang="en-US"/>
            </a:br>
            <a:r>
              <a:rPr lang="en-US" altLang="en-US"/>
              <a:t>be paid half what men earned.</a:t>
            </a:r>
          </a:p>
          <a:p>
            <a:pPr eaLnBrk="1" hangingPunct="1">
              <a:spcBef>
                <a:spcPct val="50000"/>
              </a:spcBef>
              <a:buSzPct val="80000"/>
              <a:buFontTx/>
              <a:buChar char="•"/>
            </a:pPr>
            <a:r>
              <a:rPr lang="en-US" altLang="en-US"/>
              <a:t>They were considered easier </a:t>
            </a:r>
            <a:br>
              <a:rPr lang="en-US" altLang="en-US"/>
            </a:br>
            <a:r>
              <a:rPr lang="en-US" altLang="en-US"/>
              <a:t>to manage.</a:t>
            </a:r>
          </a:p>
          <a:p>
            <a:pPr eaLnBrk="1" hangingPunct="1">
              <a:spcBef>
                <a:spcPct val="50000"/>
              </a:spcBef>
              <a:buSzPct val="80000"/>
              <a:buFontTx/>
              <a:buChar char="•"/>
            </a:pPr>
            <a:r>
              <a:rPr lang="en-US" altLang="en-US"/>
              <a:t>It was believed </a:t>
            </a:r>
            <a:br>
              <a:rPr lang="en-US" altLang="en-US"/>
            </a:br>
            <a:r>
              <a:rPr lang="en-US" altLang="en-US"/>
              <a:t>they could adapt better than men.</a:t>
            </a:r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5029200" y="2362200"/>
            <a:ext cx="3276600" cy="406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Aft>
                <a:spcPts val="1588"/>
              </a:spcAft>
              <a:buClr>
                <a:schemeClr val="tx1"/>
              </a:buClr>
              <a:buFont typeface="Times" charset="0"/>
              <a:buChar char="•"/>
            </a:pPr>
            <a:r>
              <a:rPr lang="en-US" altLang="en-US">
                <a:solidFill>
                  <a:srgbClr val="0033CC"/>
                </a:solidFill>
              </a:rPr>
              <a:t>This created a double burden on women. </a:t>
            </a:r>
          </a:p>
          <a:p>
            <a:pPr>
              <a:spcAft>
                <a:spcPts val="1588"/>
              </a:spcAft>
              <a:buFont typeface="Times" charset="0"/>
              <a:buChar char="•"/>
            </a:pPr>
            <a:r>
              <a:rPr lang="en-US" altLang="en-US"/>
              <a:t>After 12 hours of work, they returned home to care for their families in damp, crowded tenements.</a:t>
            </a:r>
          </a:p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2" name="Title 6"/>
          <p:cNvSpPr>
            <a:spLocks/>
          </p:cNvSpPr>
          <p:nvPr/>
        </p:nvSpPr>
        <p:spPr bwMode="auto">
          <a:xfrm>
            <a:off x="457200" y="1495425"/>
            <a:ext cx="822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4400">
                <a:solidFill>
                  <a:schemeClr val="tx2"/>
                </a:solidFill>
                <a:latin typeface="Verdana" pitchFamily="34" charset="0"/>
              </a:defRPr>
            </a:lvl1pPr>
            <a:lvl2pPr algn="ctr" eaLnBrk="0" hangingPunct="0">
              <a:defRPr sz="4400">
                <a:solidFill>
                  <a:schemeClr val="tx2"/>
                </a:solidFill>
                <a:latin typeface="Verdana" pitchFamily="34" charset="0"/>
              </a:defRPr>
            </a:lvl2pPr>
            <a:lvl3pPr algn="ctr" eaLnBrk="0" hangingPunct="0">
              <a:defRPr sz="4400">
                <a:solidFill>
                  <a:schemeClr val="tx2"/>
                </a:solidFill>
                <a:latin typeface="Verdana" pitchFamily="34" charset="0"/>
              </a:defRPr>
            </a:lvl3pPr>
            <a:lvl4pPr algn="ctr" eaLnBrk="0" hangingPunct="0">
              <a:defRPr sz="4400">
                <a:solidFill>
                  <a:schemeClr val="tx2"/>
                </a:solidFill>
                <a:latin typeface="Verdana" pitchFamily="34" charset="0"/>
              </a:defRPr>
            </a:lvl4pPr>
            <a:lvl5pPr algn="ctr" eaLnBrk="0" hangingPunct="0">
              <a:defRPr sz="4400">
                <a:solidFill>
                  <a:schemeClr val="tx2"/>
                </a:solidFill>
                <a:latin typeface="Verdana" pitchFamily="34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Verdana" pitchFamily="34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Verdana" pitchFamily="34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Verdana" pitchFamily="34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>
              <a:spcAft>
                <a:spcPts val="1588"/>
              </a:spcAft>
            </a:pPr>
            <a:r>
              <a:rPr lang="en-US" altLang="en-US" sz="2200" b="1"/>
              <a:t>Most early factory workers were women.</a:t>
            </a:r>
            <a:br>
              <a:rPr lang="en-US" altLang="en-US" sz="2200" b="1"/>
            </a:br>
            <a:endParaRPr lang="en-US" altLang="en-US" sz="2200" b="1"/>
          </a:p>
        </p:txBody>
      </p:sp>
    </p:spTree>
    <p:extLst>
      <p:ext uri="{BB962C8B-B14F-4D97-AF65-F5344CB8AC3E}">
        <p14:creationId xmlns:p14="http://schemas.microsoft.com/office/powerpoint/2010/main" val="30919916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5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5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53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53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4" name="AutoShape 6"/>
          <p:cNvSpPr>
            <a:spLocks noChangeArrowheads="1"/>
          </p:cNvSpPr>
          <p:nvPr/>
        </p:nvSpPr>
        <p:spPr bwMode="auto">
          <a:xfrm rot="5400000" flipH="1">
            <a:off x="1485900" y="2324100"/>
            <a:ext cx="2362200" cy="3352800"/>
          </a:xfrm>
          <a:prstGeom prst="upArrowCallout">
            <a:avLst>
              <a:gd name="adj1" fmla="val 25676"/>
              <a:gd name="adj2" fmla="val 20833"/>
              <a:gd name="adj3" fmla="val 21349"/>
              <a:gd name="adj4" fmla="val 78940"/>
            </a:avLst>
          </a:prstGeom>
          <a:gradFill rotWithShape="1">
            <a:gsLst>
              <a:gs pos="0">
                <a:srgbClr val="CDCDFF"/>
              </a:gs>
              <a:gs pos="100000">
                <a:srgbClr val="FFFFFF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  <a:effectLst>
            <a:outerShdw dist="89803" dir="2700000" algn="ctr" rotWithShape="0">
              <a:srgbClr val="ADC793">
                <a:alpha val="46001"/>
              </a:srgbClr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 sz="1800">
              <a:latin typeface="Arial" charset="0"/>
            </a:endParaRPr>
          </a:p>
        </p:txBody>
      </p:sp>
      <p:sp>
        <p:nvSpPr>
          <p:cNvPr id="16387" name="Text Box 12"/>
          <p:cNvSpPr txBox="1">
            <a:spLocks noChangeArrowheads="1"/>
          </p:cNvSpPr>
          <p:nvPr/>
        </p:nvSpPr>
        <p:spPr bwMode="auto">
          <a:xfrm>
            <a:off x="1104900" y="2921000"/>
            <a:ext cx="2514600" cy="210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Miners earned more than factory workers, but conditions were more dangerous.</a:t>
            </a: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4876800" y="2667000"/>
            <a:ext cx="3429000" cy="304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Aft>
                <a:spcPts val="1588"/>
              </a:spcAft>
              <a:buSzPct val="80000"/>
              <a:buFontTx/>
              <a:buChar char="•"/>
            </a:pPr>
            <a:r>
              <a:rPr lang="en-US" altLang="en-US"/>
              <a:t>Crippling coal dust filled workers’ lungs.</a:t>
            </a:r>
          </a:p>
          <a:p>
            <a:pPr>
              <a:spcAft>
                <a:spcPts val="1588"/>
              </a:spcAft>
              <a:buSzPct val="80000"/>
              <a:buFontTx/>
              <a:buChar char="•"/>
            </a:pPr>
            <a:r>
              <a:rPr lang="en-US" altLang="en-US"/>
              <a:t>There were dangers of cave-ins, floods, and explosions.</a:t>
            </a:r>
          </a:p>
          <a:p>
            <a:pPr>
              <a:spcAft>
                <a:spcPts val="1588"/>
              </a:spcAft>
              <a:buSzPct val="80000"/>
              <a:buFontTx/>
              <a:buChar char="•"/>
            </a:pPr>
            <a:r>
              <a:rPr lang="en-US" altLang="en-US"/>
              <a:t>They worked long hours in darkness.</a:t>
            </a:r>
          </a:p>
        </p:txBody>
      </p:sp>
      <p:sp>
        <p:nvSpPr>
          <p:cNvPr id="2" name="Title 6"/>
          <p:cNvSpPr>
            <a:spLocks/>
          </p:cNvSpPr>
          <p:nvPr/>
        </p:nvSpPr>
        <p:spPr bwMode="auto">
          <a:xfrm>
            <a:off x="838200" y="1495425"/>
            <a:ext cx="7467600" cy="124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4400">
                <a:solidFill>
                  <a:schemeClr val="tx2"/>
                </a:solidFill>
                <a:latin typeface="Verdana" pitchFamily="34" charset="0"/>
              </a:defRPr>
            </a:lvl1pPr>
            <a:lvl2pPr algn="ctr" eaLnBrk="0" hangingPunct="0">
              <a:defRPr sz="4400">
                <a:solidFill>
                  <a:schemeClr val="tx2"/>
                </a:solidFill>
                <a:latin typeface="Verdana" pitchFamily="34" charset="0"/>
              </a:defRPr>
            </a:lvl2pPr>
            <a:lvl3pPr algn="ctr" eaLnBrk="0" hangingPunct="0">
              <a:defRPr sz="4400">
                <a:solidFill>
                  <a:schemeClr val="tx2"/>
                </a:solidFill>
                <a:latin typeface="Verdana" pitchFamily="34" charset="0"/>
              </a:defRPr>
            </a:lvl3pPr>
            <a:lvl4pPr algn="ctr" eaLnBrk="0" hangingPunct="0">
              <a:defRPr sz="4400">
                <a:solidFill>
                  <a:schemeClr val="tx2"/>
                </a:solidFill>
                <a:latin typeface="Verdana" pitchFamily="34" charset="0"/>
              </a:defRPr>
            </a:lvl4pPr>
            <a:lvl5pPr algn="ctr" eaLnBrk="0" hangingPunct="0">
              <a:defRPr sz="4400">
                <a:solidFill>
                  <a:schemeClr val="tx2"/>
                </a:solidFill>
                <a:latin typeface="Verdana" pitchFamily="34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Verdana" pitchFamily="34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Verdana" pitchFamily="34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Verdana" pitchFamily="34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>
              <a:spcAft>
                <a:spcPts val="1588"/>
              </a:spcAft>
            </a:pPr>
            <a:r>
              <a:rPr lang="en-US" altLang="en-US" sz="2200" b="1"/>
              <a:t>Working conditions in the mines were even worse than in factories.</a:t>
            </a:r>
          </a:p>
        </p:txBody>
      </p:sp>
    </p:spTree>
    <p:extLst>
      <p:ext uri="{BB962C8B-B14F-4D97-AF65-F5344CB8AC3E}">
        <p14:creationId xmlns:p14="http://schemas.microsoft.com/office/powerpoint/2010/main" val="38850564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63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63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63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63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63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63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84" name="AutoShape 4"/>
          <p:cNvSpPr>
            <a:spLocks noChangeArrowheads="1"/>
          </p:cNvSpPr>
          <p:nvPr/>
        </p:nvSpPr>
        <p:spPr bwMode="auto">
          <a:xfrm rot="10792560" flipH="1">
            <a:off x="1100138" y="1557338"/>
            <a:ext cx="6743700" cy="1185862"/>
          </a:xfrm>
          <a:prstGeom prst="upArrowCallout">
            <a:avLst>
              <a:gd name="adj1" fmla="val 40597"/>
              <a:gd name="adj2" fmla="val 34515"/>
              <a:gd name="adj3" fmla="val 21690"/>
              <a:gd name="adj4" fmla="val 53014"/>
            </a:avLst>
          </a:prstGeom>
          <a:gradFill rotWithShape="1">
            <a:gsLst>
              <a:gs pos="0">
                <a:srgbClr val="CDCD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  <a:effectLst>
            <a:outerShdw dist="53882" dir="2700000" algn="ctr" rotWithShape="0">
              <a:srgbClr val="ADC793">
                <a:alpha val="46001"/>
              </a:srgbClr>
            </a:outerShdw>
          </a:effectLst>
        </p:spPr>
        <p:txBody>
          <a:bodyPr rot="10800000" wrap="none" anchor="ctr"/>
          <a:lstStyle/>
          <a:p>
            <a:pPr>
              <a:defRPr/>
            </a:pPr>
            <a:endParaRPr lang="en-US">
              <a:latin typeface="Verdana" pitchFamily="1" charset="0"/>
            </a:endParaRPr>
          </a:p>
        </p:txBody>
      </p:sp>
      <p:sp>
        <p:nvSpPr>
          <p:cNvPr id="17411" name="Text Box 6"/>
          <p:cNvSpPr txBox="1">
            <a:spLocks noChangeArrowheads="1"/>
          </p:cNvSpPr>
          <p:nvPr/>
        </p:nvSpPr>
        <p:spPr bwMode="auto">
          <a:xfrm>
            <a:off x="1181100" y="1646238"/>
            <a:ext cx="6667500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b="1"/>
              <a:t>Child labor was an accepted practice. </a:t>
            </a:r>
            <a:endParaRPr lang="en-US" altLang="en-US"/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838200" y="3200400"/>
            <a:ext cx="7467600" cy="290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Aft>
                <a:spcPts val="1588"/>
              </a:spcAft>
              <a:buSzPct val="80000"/>
              <a:buFontTx/>
              <a:buChar char="•"/>
            </a:pPr>
            <a:r>
              <a:rPr lang="en-US" altLang="en-US"/>
              <a:t>Most children began work at age seven or eight.</a:t>
            </a:r>
          </a:p>
          <a:p>
            <a:pPr>
              <a:spcAft>
                <a:spcPts val="1588"/>
              </a:spcAft>
              <a:buSzPct val="80000"/>
              <a:buFontTx/>
              <a:buChar char="•"/>
            </a:pPr>
            <a:r>
              <a:rPr lang="en-US" altLang="en-US"/>
              <a:t>Nimble-fingered, small, and quick, they crept into machines to change spools or repair thread.</a:t>
            </a:r>
          </a:p>
          <a:p>
            <a:pPr>
              <a:spcAft>
                <a:spcPts val="1588"/>
              </a:spcAft>
              <a:buSzPct val="80000"/>
              <a:buFontTx/>
              <a:buChar char="•"/>
            </a:pPr>
            <a:r>
              <a:rPr lang="en-US" altLang="en-US"/>
              <a:t>They worked in dust- and lint-filled rooms.</a:t>
            </a:r>
          </a:p>
          <a:p>
            <a:pPr>
              <a:spcAft>
                <a:spcPts val="1588"/>
              </a:spcAft>
              <a:buSzPct val="80000"/>
              <a:buFontTx/>
              <a:buChar char="•"/>
            </a:pPr>
            <a:r>
              <a:rPr lang="en-US" altLang="en-US"/>
              <a:t>Children in mines worked in the dark and dampness for long hours, often doing hard labor.</a:t>
            </a:r>
          </a:p>
        </p:txBody>
      </p:sp>
    </p:spTree>
    <p:extLst>
      <p:ext uri="{BB962C8B-B14F-4D97-AF65-F5344CB8AC3E}">
        <p14:creationId xmlns:p14="http://schemas.microsoft.com/office/powerpoint/2010/main" val="30850641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74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74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74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74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74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4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707" name="AutoShape 3"/>
          <p:cNvSpPr>
            <a:spLocks noChangeArrowheads="1"/>
          </p:cNvSpPr>
          <p:nvPr/>
        </p:nvSpPr>
        <p:spPr bwMode="auto">
          <a:xfrm rot="5400000" flipH="1">
            <a:off x="1600200" y="1295400"/>
            <a:ext cx="2362200" cy="3429000"/>
          </a:xfrm>
          <a:prstGeom prst="upArrowCallout">
            <a:avLst>
              <a:gd name="adj1" fmla="val 20843"/>
              <a:gd name="adj2" fmla="val 18875"/>
              <a:gd name="adj3" fmla="val 19731"/>
              <a:gd name="adj4" fmla="val 76875"/>
            </a:avLst>
          </a:prstGeom>
          <a:gradFill rotWithShape="1">
            <a:gsLst>
              <a:gs pos="0">
                <a:srgbClr val="CDCD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  <a:effectLst>
            <a:outerShdw dist="53882" dir="2700000" algn="ctr" rotWithShape="0">
              <a:srgbClr val="ADC793">
                <a:alpha val="46001"/>
              </a:srgbClr>
            </a:outerShdw>
          </a:effectLst>
        </p:spPr>
        <p:txBody>
          <a:bodyPr rot="10800000" vert="eaVert" wrap="none" anchor="ctr"/>
          <a:lstStyle/>
          <a:p>
            <a:pPr>
              <a:defRPr/>
            </a:pPr>
            <a:endParaRPr lang="en-US">
              <a:latin typeface="Verdana" pitchFamily="1" charset="0"/>
            </a:endParaRPr>
          </a:p>
        </p:txBody>
      </p:sp>
      <p:sp>
        <p:nvSpPr>
          <p:cNvPr id="18435" name="Text Box 4"/>
          <p:cNvSpPr txBox="1">
            <a:spLocks noChangeArrowheads="1"/>
          </p:cNvSpPr>
          <p:nvPr/>
        </p:nvSpPr>
        <p:spPr bwMode="auto">
          <a:xfrm>
            <a:off x="1181100" y="1936750"/>
            <a:ext cx="2514600" cy="210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/>
              <a:t>Child labor reform laws called “factory laws” were passed in the early 1800s.</a:t>
            </a:r>
          </a:p>
        </p:txBody>
      </p:sp>
      <p:sp>
        <p:nvSpPr>
          <p:cNvPr id="584709" name="Text Box 5"/>
          <p:cNvSpPr txBox="1">
            <a:spLocks noChangeArrowheads="1"/>
          </p:cNvSpPr>
          <p:nvPr/>
        </p:nvSpPr>
        <p:spPr bwMode="auto">
          <a:xfrm>
            <a:off x="838200" y="4759325"/>
            <a:ext cx="7467600" cy="109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>
                <a:solidFill>
                  <a:srgbClr val="0033CC"/>
                </a:solidFill>
              </a:rPr>
              <a:t>New laws in the 1830s and 1840s further reduced hours for women and children, sent inspectors into factories, and required that children be educated. 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4876800" y="1828800"/>
            <a:ext cx="3429000" cy="2871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Aft>
                <a:spcPct val="40000"/>
              </a:spcAft>
              <a:buSzPct val="80000"/>
              <a:buFontTx/>
              <a:buChar char="•"/>
            </a:pPr>
            <a:r>
              <a:rPr lang="en-US" altLang="en-US"/>
              <a:t>Children’s workdays were reduced to </a:t>
            </a:r>
            <a:br>
              <a:rPr lang="en-US" altLang="en-US"/>
            </a:br>
            <a:r>
              <a:rPr lang="en-US" altLang="en-US"/>
              <a:t>12 hours.</a:t>
            </a:r>
          </a:p>
          <a:p>
            <a:pPr>
              <a:spcAft>
                <a:spcPct val="40000"/>
              </a:spcAft>
              <a:buSzPct val="80000"/>
              <a:buFontTx/>
              <a:buChar char="•"/>
            </a:pPr>
            <a:r>
              <a:rPr lang="en-US" altLang="en-US"/>
              <a:t>Children under eight were removed from the cotton mills.</a:t>
            </a:r>
          </a:p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58295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8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8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84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84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4709" grpId="0"/>
      <p:bldP spid="18438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731" name="AutoShape 3"/>
          <p:cNvSpPr>
            <a:spLocks noChangeArrowheads="1"/>
          </p:cNvSpPr>
          <p:nvPr/>
        </p:nvSpPr>
        <p:spPr bwMode="auto">
          <a:xfrm rot="5400000" flipH="1">
            <a:off x="1235075" y="2362200"/>
            <a:ext cx="3048000" cy="3505200"/>
          </a:xfrm>
          <a:prstGeom prst="upArrowCallout">
            <a:avLst>
              <a:gd name="adj1" fmla="val 20843"/>
              <a:gd name="adj2" fmla="val 18875"/>
              <a:gd name="adj3" fmla="val 17569"/>
              <a:gd name="adj4" fmla="val 76542"/>
            </a:avLst>
          </a:prstGeom>
          <a:gradFill rotWithShape="1">
            <a:gsLst>
              <a:gs pos="0">
                <a:srgbClr val="CDCD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  <a:effectLst>
            <a:outerShdw dist="53882" dir="2700000" algn="ctr" rotWithShape="0">
              <a:srgbClr val="ADC793">
                <a:alpha val="46001"/>
              </a:srgbClr>
            </a:outerShdw>
          </a:effectLst>
        </p:spPr>
        <p:txBody>
          <a:bodyPr rot="10800000" vert="eaVert" wrap="none" anchor="ctr"/>
          <a:lstStyle/>
          <a:p>
            <a:pPr>
              <a:defRPr/>
            </a:pPr>
            <a:endParaRPr lang="en-US">
              <a:latin typeface="Verdana" pitchFamily="1" charset="0"/>
            </a:endParaRPr>
          </a:p>
        </p:txBody>
      </p:sp>
      <p:sp>
        <p:nvSpPr>
          <p:cNvPr id="19459" name="Text Box 4"/>
          <p:cNvSpPr txBox="1">
            <a:spLocks noChangeArrowheads="1"/>
          </p:cNvSpPr>
          <p:nvPr/>
        </p:nvSpPr>
        <p:spPr bwMode="auto">
          <a:xfrm>
            <a:off x="1104900" y="2689225"/>
            <a:ext cx="2514600" cy="277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The industrial age brought great hardship. </a:t>
            </a:r>
          </a:p>
          <a:p>
            <a:r>
              <a:rPr lang="en-US" altLang="en-US"/>
              <a:t>Pay was low, conditions were terrible, and housing was dismal.</a:t>
            </a:r>
            <a:endParaRPr lang="en-US" altLang="en-US" b="1"/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4521200" y="2590800"/>
            <a:ext cx="3657600" cy="3048000"/>
            <a:chOff x="4343400" y="2590800"/>
            <a:chExt cx="3657600" cy="3048000"/>
          </a:xfrm>
        </p:grpSpPr>
        <p:sp>
          <p:nvSpPr>
            <p:cNvPr id="9" name="AutoShape 3"/>
            <p:cNvSpPr>
              <a:spLocks noChangeArrowheads="1"/>
            </p:cNvSpPr>
            <p:nvPr/>
          </p:nvSpPr>
          <p:spPr bwMode="auto">
            <a:xfrm rot="16200000" flipH="1">
              <a:off x="4648200" y="2286000"/>
              <a:ext cx="3048000" cy="3657600"/>
            </a:xfrm>
            <a:prstGeom prst="upArrowCallout">
              <a:avLst>
                <a:gd name="adj1" fmla="val 20843"/>
                <a:gd name="adj2" fmla="val 18875"/>
                <a:gd name="adj3" fmla="val 17572"/>
                <a:gd name="adj4" fmla="val 77843"/>
              </a:avLst>
            </a:prstGeom>
            <a:gradFill rotWithShape="1">
              <a:gsLst>
                <a:gs pos="0">
                  <a:srgbClr val="83D7E5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ADC793">
                  <a:alpha val="46001"/>
                </a:srgbClr>
              </a:outerShdw>
            </a:effectLst>
          </p:spPr>
          <p:txBody>
            <a:bodyPr vert="eaVert" wrap="none" anchor="ctr"/>
            <a:lstStyle/>
            <a:p>
              <a:pPr>
                <a:defRPr/>
              </a:pPr>
              <a:endParaRPr lang="en-US">
                <a:latin typeface="Verdana" pitchFamily="1" charset="0"/>
              </a:endParaRPr>
            </a:p>
          </p:txBody>
        </p:sp>
        <p:sp>
          <p:nvSpPr>
            <p:cNvPr id="19463" name="Text Box 7"/>
            <p:cNvSpPr txBox="1">
              <a:spLocks noChangeArrowheads="1"/>
            </p:cNvSpPr>
            <p:nvPr/>
          </p:nvSpPr>
          <p:spPr bwMode="auto">
            <a:xfrm>
              <a:off x="5395913" y="2692400"/>
              <a:ext cx="2557462" cy="2771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/>
                <a:t>Workers later gained the vote and political power. Wages </a:t>
              </a:r>
              <a:br>
                <a:rPr lang="en-US" altLang="en-US"/>
              </a:br>
              <a:r>
                <a:rPr lang="en-US" altLang="en-US"/>
                <a:t>rose in time. </a:t>
              </a:r>
              <a:br>
                <a:rPr lang="en-US" altLang="en-US"/>
              </a:br>
              <a:r>
                <a:rPr lang="en-US" altLang="en-US"/>
                <a:t>The cost of new products and of travel dropped. </a:t>
              </a:r>
            </a:p>
          </p:txBody>
        </p:sp>
      </p:grpSp>
      <p:sp>
        <p:nvSpPr>
          <p:cNvPr id="19465" name="Title 7"/>
          <p:cNvSpPr>
            <a:spLocks/>
          </p:cNvSpPr>
          <p:nvPr/>
        </p:nvSpPr>
        <p:spPr bwMode="auto">
          <a:xfrm>
            <a:off x="457200" y="1504950"/>
            <a:ext cx="822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4400">
                <a:solidFill>
                  <a:schemeClr val="tx2"/>
                </a:solidFill>
                <a:latin typeface="Verdana" pitchFamily="34" charset="0"/>
              </a:defRPr>
            </a:lvl1pPr>
            <a:lvl2pPr algn="ctr" eaLnBrk="0" hangingPunct="0">
              <a:defRPr sz="4400">
                <a:solidFill>
                  <a:schemeClr val="tx2"/>
                </a:solidFill>
                <a:latin typeface="Verdana" pitchFamily="34" charset="0"/>
              </a:defRPr>
            </a:lvl2pPr>
            <a:lvl3pPr algn="ctr" eaLnBrk="0" hangingPunct="0">
              <a:defRPr sz="4400">
                <a:solidFill>
                  <a:schemeClr val="tx2"/>
                </a:solidFill>
                <a:latin typeface="Verdana" pitchFamily="34" charset="0"/>
              </a:defRPr>
            </a:lvl3pPr>
            <a:lvl4pPr algn="ctr" eaLnBrk="0" hangingPunct="0">
              <a:defRPr sz="4400">
                <a:solidFill>
                  <a:schemeClr val="tx2"/>
                </a:solidFill>
                <a:latin typeface="Verdana" pitchFamily="34" charset="0"/>
              </a:defRPr>
            </a:lvl4pPr>
            <a:lvl5pPr algn="ctr" eaLnBrk="0" hangingPunct="0">
              <a:defRPr sz="4400">
                <a:solidFill>
                  <a:schemeClr val="tx2"/>
                </a:solidFill>
                <a:latin typeface="Verdana" pitchFamily="34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Verdana" pitchFamily="34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Verdana" pitchFamily="34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Verdana" pitchFamily="34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>
              <a:spcAft>
                <a:spcPts val="1588"/>
              </a:spcAft>
            </a:pPr>
            <a:r>
              <a:rPr lang="en-US" altLang="en-US" sz="2200" b="1"/>
              <a:t>Since the 1800s people have debated whether industrialization was a blessing or a curse.</a:t>
            </a:r>
            <a:br>
              <a:rPr lang="en-US" altLang="en-US" sz="2200" b="1"/>
            </a:br>
            <a:endParaRPr lang="en-US" altLang="en-US" sz="2200" b="1"/>
          </a:p>
        </p:txBody>
      </p:sp>
    </p:spTree>
    <p:extLst>
      <p:ext uri="{BB962C8B-B14F-4D97-AF65-F5344CB8AC3E}">
        <p14:creationId xmlns:p14="http://schemas.microsoft.com/office/powerpoint/2010/main" val="34250206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1"/>
          <p:cNvSpPr>
            <a:spLocks noChangeArrowheads="1"/>
          </p:cNvSpPr>
          <p:nvPr/>
        </p:nvSpPr>
        <p:spPr bwMode="auto">
          <a:xfrm>
            <a:off x="1216025" y="1706563"/>
            <a:ext cx="70866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400" b="1"/>
              <a:t>What were the social effects of the Industrial Revolution?</a:t>
            </a:r>
          </a:p>
        </p:txBody>
      </p:sp>
      <p:pic>
        <p:nvPicPr>
          <p:cNvPr id="6148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828800"/>
            <a:ext cx="530225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76603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19-4</a:t>
            </a:r>
            <a:br>
              <a:rPr lang="en-US" dirty="0" smtClean="0"/>
            </a:br>
            <a:r>
              <a:rPr lang="en-US" dirty="0" smtClean="0"/>
              <a:t>New Ways of Thinking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5488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133" name="AutoShape 21"/>
          <p:cNvSpPr>
            <a:spLocks noChangeArrowheads="1"/>
          </p:cNvSpPr>
          <p:nvPr/>
        </p:nvSpPr>
        <p:spPr bwMode="auto">
          <a:xfrm rot="10792560" flipH="1">
            <a:off x="601663" y="1817688"/>
            <a:ext cx="7951787" cy="2278062"/>
          </a:xfrm>
          <a:prstGeom prst="upArrowCallout">
            <a:avLst>
              <a:gd name="adj1" fmla="val 43047"/>
              <a:gd name="adj2" fmla="val 36604"/>
              <a:gd name="adj3" fmla="val 24014"/>
              <a:gd name="adj4" fmla="val 63925"/>
            </a:avLst>
          </a:prstGeom>
          <a:gradFill rotWithShape="1">
            <a:gsLst>
              <a:gs pos="0">
                <a:srgbClr val="CDCD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  <a:effectLst>
            <a:outerShdw dist="53882" dir="2700000" algn="ctr" rotWithShape="0">
              <a:srgbClr val="ADC793">
                <a:alpha val="46001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Verdana" pitchFamily="-96" charset="0"/>
            </a:endParaRPr>
          </a:p>
        </p:txBody>
      </p:sp>
      <p:sp>
        <p:nvSpPr>
          <p:cNvPr id="9219" name="Rectangle 7"/>
          <p:cNvSpPr>
            <a:spLocks noChangeArrowheads="1"/>
          </p:cNvSpPr>
          <p:nvPr/>
        </p:nvSpPr>
        <p:spPr bwMode="auto">
          <a:xfrm>
            <a:off x="762000" y="1733550"/>
            <a:ext cx="7620000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74132" name="Text Box 20"/>
          <p:cNvSpPr txBox="1">
            <a:spLocks noChangeArrowheads="1"/>
          </p:cNvSpPr>
          <p:nvPr/>
        </p:nvSpPr>
        <p:spPr bwMode="auto">
          <a:xfrm>
            <a:off x="1066800" y="4171950"/>
            <a:ext cx="7010400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>
                <a:solidFill>
                  <a:srgbClr val="0033CC"/>
                </a:solidFill>
              </a:rPr>
              <a:t>He concluded that poverty was unavoidable because the population was growing faster than the nation’s ability to grow food.</a:t>
            </a:r>
          </a:p>
        </p:txBody>
      </p:sp>
      <p:sp>
        <p:nvSpPr>
          <p:cNvPr id="9221" name="Text Box 23"/>
          <p:cNvSpPr txBox="1">
            <a:spLocks noChangeArrowheads="1"/>
          </p:cNvSpPr>
          <p:nvPr/>
        </p:nvSpPr>
        <p:spPr bwMode="auto">
          <a:xfrm>
            <a:off x="609600" y="1946275"/>
            <a:ext cx="7934325" cy="162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FF0000"/>
                </a:solidFill>
                <a:cs typeface="Arial" charset="0"/>
              </a:rPr>
              <a:t>Thomas Malthus</a:t>
            </a:r>
            <a:r>
              <a:rPr lang="en-US" altLang="en-US" b="1"/>
              <a:t> was an English economist who carefully studied the impact of the population explosion in eighteenth-century Britain.</a:t>
            </a:r>
          </a:p>
          <a:p>
            <a:pPr algn="ctr" eaLnBrk="1" hangingPunct="1">
              <a:spcBef>
                <a:spcPct val="50000"/>
              </a:spcBef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35742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74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74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413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6248400" y="1901825"/>
            <a:ext cx="2565400" cy="3508375"/>
            <a:chOff x="3744" y="1104"/>
            <a:chExt cx="1818" cy="1680"/>
          </a:xfrm>
        </p:grpSpPr>
        <p:sp>
          <p:nvSpPr>
            <p:cNvPr id="10248" name="Rectangle 8"/>
            <p:cNvSpPr>
              <a:spLocks noChangeArrowheads="1"/>
            </p:cNvSpPr>
            <p:nvPr/>
          </p:nvSpPr>
          <p:spPr bwMode="auto">
            <a:xfrm>
              <a:off x="3744" y="1104"/>
              <a:ext cx="1728" cy="168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FED273"/>
                </a:gs>
              </a:gsLst>
              <a:lin ang="5400000" scaled="1"/>
            </a:gradFill>
            <a:ln w="9525">
              <a:solidFill>
                <a:srgbClr val="666699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249" name="Text Box 21"/>
            <p:cNvSpPr txBox="1">
              <a:spLocks noChangeArrowheads="1"/>
            </p:cNvSpPr>
            <p:nvPr/>
          </p:nvSpPr>
          <p:spPr bwMode="auto">
            <a:xfrm>
              <a:off x="3906" y="1206"/>
              <a:ext cx="1656" cy="15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0033CC"/>
                  </a:solidFill>
                </a:rPr>
                <a:t>Many agreed with Malthus, but he proved to be wrong. Food production rose quickly over the </a:t>
              </a:r>
              <a:br>
                <a:rPr lang="en-US" altLang="en-US">
                  <a:solidFill>
                    <a:srgbClr val="0033CC"/>
                  </a:solidFill>
                </a:rPr>
              </a:br>
              <a:r>
                <a:rPr lang="en-US" altLang="en-US">
                  <a:solidFill>
                    <a:srgbClr val="0033CC"/>
                  </a:solidFill>
                </a:rPr>
                <a:t>next century.</a:t>
              </a:r>
            </a:p>
          </p:txBody>
        </p:sp>
      </p:grp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3124200" y="1901825"/>
            <a:ext cx="3276600" cy="3506788"/>
            <a:chOff x="2016" y="1104"/>
            <a:chExt cx="1728" cy="1680"/>
          </a:xfrm>
        </p:grpSpPr>
        <p:sp>
          <p:nvSpPr>
            <p:cNvPr id="576524" name="AutoShape 12"/>
            <p:cNvSpPr>
              <a:spLocks noChangeArrowheads="1"/>
            </p:cNvSpPr>
            <p:nvPr/>
          </p:nvSpPr>
          <p:spPr bwMode="auto">
            <a:xfrm rot="5400000" flipH="1">
              <a:off x="2040" y="1080"/>
              <a:ext cx="1680" cy="1728"/>
            </a:xfrm>
            <a:prstGeom prst="upArrowCallout">
              <a:avLst>
                <a:gd name="adj1" fmla="val 20843"/>
                <a:gd name="adj2" fmla="val 20541"/>
                <a:gd name="adj3" fmla="val 11686"/>
                <a:gd name="adj4" fmla="val 82375"/>
              </a:avLst>
            </a:prstGeom>
            <a:gradFill rotWithShape="1">
              <a:gsLst>
                <a:gs pos="0">
                  <a:schemeClr val="bg1"/>
                </a:gs>
                <a:gs pos="100000">
                  <a:srgbClr val="83D7E5"/>
                </a:gs>
              </a:gsLst>
              <a:lin ang="5400000" scaled="1"/>
            </a:gradFill>
            <a:ln w="9525">
              <a:solidFill>
                <a:srgbClr val="666699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ADC793">
                  <a:alpha val="46001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Verdana" pitchFamily="-96" charset="0"/>
              </a:endParaRPr>
            </a:p>
          </p:txBody>
        </p:sp>
        <p:sp>
          <p:nvSpPr>
            <p:cNvPr id="10247" name="Text Box 21"/>
            <p:cNvSpPr txBox="1">
              <a:spLocks noChangeArrowheads="1"/>
            </p:cNvSpPr>
            <p:nvPr/>
          </p:nvSpPr>
          <p:spPr bwMode="auto">
            <a:xfrm>
              <a:off x="2120" y="1218"/>
              <a:ext cx="1343" cy="15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He felt that “natural events” such as famine or war were </a:t>
              </a:r>
              <a:br>
                <a:rPr lang="en-US" altLang="en-US"/>
              </a:br>
              <a:r>
                <a:rPr lang="en-US" altLang="en-US"/>
                <a:t>the only mechanisms to  maintain a sustainable population.</a:t>
              </a:r>
              <a:endParaRPr lang="en-US" altLang="en-US">
                <a:solidFill>
                  <a:srgbClr val="0078CC"/>
                </a:solidFill>
              </a:endParaRPr>
            </a:p>
          </p:txBody>
        </p:sp>
      </p:grpSp>
      <p:sp>
        <p:nvSpPr>
          <p:cNvPr id="576518" name="AutoShape 6"/>
          <p:cNvSpPr>
            <a:spLocks noChangeArrowheads="1"/>
          </p:cNvSpPr>
          <p:nvPr/>
        </p:nvSpPr>
        <p:spPr bwMode="auto">
          <a:xfrm rot="5400000" flipH="1">
            <a:off x="63500" y="2219325"/>
            <a:ext cx="3530600" cy="2895600"/>
          </a:xfrm>
          <a:prstGeom prst="upArrowCallout">
            <a:avLst>
              <a:gd name="adj1" fmla="val 26825"/>
              <a:gd name="adj2" fmla="val 24293"/>
              <a:gd name="adj3" fmla="val 12541"/>
              <a:gd name="adj4" fmla="val 82101"/>
            </a:avLst>
          </a:prstGeom>
          <a:gradFill rotWithShape="1">
            <a:gsLst>
              <a:gs pos="0">
                <a:schemeClr val="bg1"/>
              </a:gs>
              <a:gs pos="100000">
                <a:srgbClr val="CDCDFF"/>
              </a:gs>
            </a:gsLst>
            <a:lin ang="5400000" scaled="1"/>
          </a:gradFill>
          <a:ln w="9525">
            <a:solidFill>
              <a:srgbClr val="666699"/>
            </a:solidFill>
            <a:miter lim="800000"/>
            <a:headEnd/>
            <a:tailEnd/>
          </a:ln>
          <a:effectLst>
            <a:outerShdw dist="53882" dir="2700000" algn="ctr" rotWithShape="0">
              <a:srgbClr val="ADC793">
                <a:alpha val="46001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Verdana" pitchFamily="-96" charset="0"/>
            </a:endParaRPr>
          </a:p>
        </p:txBody>
      </p:sp>
      <p:sp>
        <p:nvSpPr>
          <p:cNvPr id="10245" name="Text Box 21"/>
          <p:cNvSpPr txBox="1">
            <a:spLocks noChangeArrowheads="1"/>
          </p:cNvSpPr>
          <p:nvPr/>
        </p:nvSpPr>
        <p:spPr bwMode="auto">
          <a:xfrm>
            <a:off x="571500" y="2117725"/>
            <a:ext cx="2400300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Aft>
                <a:spcPct val="60000"/>
              </a:spcAft>
            </a:pPr>
            <a:r>
              <a:rPr lang="en-US" altLang="en-US"/>
              <a:t>Malthus said that unless </a:t>
            </a:r>
            <a:br>
              <a:rPr lang="en-US" altLang="en-US"/>
            </a:br>
            <a:r>
              <a:rPr lang="en-US" altLang="en-US"/>
              <a:t>the working class had </a:t>
            </a:r>
            <a:br>
              <a:rPr lang="en-US" altLang="en-US"/>
            </a:br>
            <a:r>
              <a:rPr lang="en-US" altLang="en-US"/>
              <a:t>fewer children, they were doomed to remain in poverty.</a:t>
            </a:r>
          </a:p>
        </p:txBody>
      </p:sp>
    </p:spTree>
    <p:extLst>
      <p:ext uri="{BB962C8B-B14F-4D97-AF65-F5344CB8AC3E}">
        <p14:creationId xmlns:p14="http://schemas.microsoft.com/office/powerpoint/2010/main" val="30902274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5562600" y="3606800"/>
            <a:ext cx="3009900" cy="2006600"/>
            <a:chOff x="3552" y="2256"/>
            <a:chExt cx="1800" cy="1264"/>
          </a:xfrm>
        </p:grpSpPr>
        <p:sp>
          <p:nvSpPr>
            <p:cNvPr id="126986" name="Rectangle 10"/>
            <p:cNvSpPr>
              <a:spLocks noChangeArrowheads="1"/>
            </p:cNvSpPr>
            <p:nvPr/>
          </p:nvSpPr>
          <p:spPr bwMode="auto">
            <a:xfrm>
              <a:off x="3552" y="2256"/>
              <a:ext cx="1680" cy="1264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ED273"/>
                </a:gs>
              </a:gsLst>
              <a:lin ang="5400000" scaled="1"/>
            </a:gradFill>
            <a:ln w="12700">
              <a:solidFill>
                <a:srgbClr val="666699"/>
              </a:solidFill>
              <a:miter lim="800000"/>
              <a:headEnd/>
              <a:tailEnd/>
            </a:ln>
            <a:effectLst>
              <a:outerShdw dist="53882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>
                <a:latin typeface="Verdana" pitchFamily="-96" charset="0"/>
              </a:endParaRPr>
            </a:p>
          </p:txBody>
        </p:sp>
        <p:sp>
          <p:nvSpPr>
            <p:cNvPr id="11275" name="Text Box 21"/>
            <p:cNvSpPr txBox="1">
              <a:spLocks noChangeArrowheads="1"/>
            </p:cNvSpPr>
            <p:nvPr/>
          </p:nvSpPr>
          <p:spPr bwMode="auto">
            <a:xfrm>
              <a:off x="3689" y="2425"/>
              <a:ext cx="1663" cy="9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63500" indent="-635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>
                  <a:solidFill>
                    <a:srgbClr val="0033CC"/>
                  </a:solidFill>
                </a:rPr>
                <a:t>This attitude of keeping “hands off” was called </a:t>
              </a:r>
            </a:p>
            <a:p>
              <a:r>
                <a:rPr lang="en-US" altLang="en-US">
                  <a:solidFill>
                    <a:srgbClr val="0033CC"/>
                  </a:solidFill>
                </a:rPr>
                <a:t>“laissez-faire.”</a:t>
              </a:r>
            </a:p>
          </p:txBody>
        </p:sp>
      </p:grp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609600" y="3581400"/>
            <a:ext cx="5105400" cy="2057400"/>
            <a:chOff x="400" y="2339"/>
            <a:chExt cx="3100" cy="1261"/>
          </a:xfrm>
        </p:grpSpPr>
        <p:sp>
          <p:nvSpPr>
            <p:cNvPr id="126988" name="AutoShape 12"/>
            <p:cNvSpPr>
              <a:spLocks noChangeArrowheads="1"/>
            </p:cNvSpPr>
            <p:nvPr/>
          </p:nvSpPr>
          <p:spPr bwMode="auto">
            <a:xfrm rot="16200000">
              <a:off x="2806" y="2666"/>
              <a:ext cx="768" cy="620"/>
            </a:xfrm>
            <a:prstGeom prst="downArrow">
              <a:avLst>
                <a:gd name="adj1" fmla="val 50000"/>
                <a:gd name="adj2" fmla="val 35696"/>
              </a:avLst>
            </a:prstGeom>
            <a:gradFill rotWithShape="1">
              <a:gsLst>
                <a:gs pos="0">
                  <a:srgbClr val="83D7E5"/>
                </a:gs>
                <a:gs pos="100000">
                  <a:srgbClr val="FED273"/>
                </a:gs>
              </a:gsLst>
              <a:lin ang="5400000" scaled="0"/>
            </a:gradFill>
            <a:ln w="9525">
              <a:solidFill>
                <a:srgbClr val="666699"/>
              </a:solidFill>
              <a:miter lim="800000"/>
              <a:headEnd/>
              <a:tailEnd/>
            </a:ln>
            <a:effectLst>
              <a:outerShdw dist="45791" dir="2021404" algn="ctr" rotWithShape="0">
                <a:schemeClr val="bg2">
                  <a:alpha val="50000"/>
                </a:schemeClr>
              </a:outerShdw>
            </a:effectLst>
          </p:spPr>
          <p:txBody>
            <a:bodyPr rot="10800000" wrap="none" anchor="ctr"/>
            <a:lstStyle/>
            <a:p>
              <a:pPr algn="ctr" eaLnBrk="0" hangingPunct="0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26989" name="Rectangle 13"/>
            <p:cNvSpPr>
              <a:spLocks noChangeArrowheads="1"/>
            </p:cNvSpPr>
            <p:nvPr/>
          </p:nvSpPr>
          <p:spPr bwMode="auto">
            <a:xfrm>
              <a:off x="400" y="2339"/>
              <a:ext cx="2496" cy="1261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83D7E5"/>
                </a:gs>
              </a:gsLst>
              <a:lin ang="5400000" scaled="1"/>
            </a:gradFill>
            <a:ln w="12700">
              <a:solidFill>
                <a:srgbClr val="666699"/>
              </a:solidFill>
              <a:miter lim="800000"/>
              <a:headEnd/>
              <a:tailEnd/>
            </a:ln>
            <a:effectLst>
              <a:outerShdw dist="53882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>
                <a:latin typeface="Verdana" pitchFamily="-96" charset="0"/>
              </a:endParaRPr>
            </a:p>
          </p:txBody>
        </p:sp>
        <p:sp>
          <p:nvSpPr>
            <p:cNvPr id="11273" name="Text Box 21"/>
            <p:cNvSpPr txBox="1">
              <a:spLocks noChangeArrowheads="1"/>
            </p:cNvSpPr>
            <p:nvPr/>
          </p:nvSpPr>
          <p:spPr bwMode="auto">
            <a:xfrm>
              <a:off x="539" y="2527"/>
              <a:ext cx="2313" cy="8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/>
                <a:t>They believed these laws should be allowed to operate without any government interference. </a:t>
              </a:r>
            </a:p>
          </p:txBody>
        </p:sp>
      </p:grpSp>
      <p:sp>
        <p:nvSpPr>
          <p:cNvPr id="126990" name="AutoShape 14"/>
          <p:cNvSpPr>
            <a:spLocks noChangeArrowheads="1"/>
          </p:cNvSpPr>
          <p:nvPr/>
        </p:nvSpPr>
        <p:spPr bwMode="auto">
          <a:xfrm>
            <a:off x="1943100" y="2895600"/>
            <a:ext cx="1219200" cy="838200"/>
          </a:xfrm>
          <a:prstGeom prst="downArrow">
            <a:avLst>
              <a:gd name="adj1" fmla="val 50000"/>
              <a:gd name="adj2" fmla="val 37927"/>
            </a:avLst>
          </a:prstGeom>
          <a:gradFill rotWithShape="1">
            <a:gsLst>
              <a:gs pos="0">
                <a:srgbClr val="C9C9FF"/>
              </a:gs>
              <a:gs pos="100000">
                <a:srgbClr val="83D7E5"/>
              </a:gs>
            </a:gsLst>
            <a:lin ang="5400000" scaled="1"/>
          </a:gradFill>
          <a:ln w="9525">
            <a:solidFill>
              <a:srgbClr val="666699"/>
            </a:solidFill>
            <a:miter lim="800000"/>
            <a:headEnd/>
            <a:tailEnd/>
          </a:ln>
          <a:effectLst>
            <a:outerShdw dist="53882" dir="2700000" algn="ctr" rotWithShape="0">
              <a:schemeClr val="bg2">
                <a:alpha val="50000"/>
              </a:schemeClr>
            </a:outerShdw>
          </a:effectLst>
        </p:spPr>
        <p:txBody>
          <a:bodyPr vert="eaVert" wrap="none" anchor="ctr"/>
          <a:lstStyle/>
          <a:p>
            <a:pPr algn="ctr" eaLnBrk="0" hangingPunct="0">
              <a:defRPr/>
            </a:pPr>
            <a:endParaRPr lang="en-US">
              <a:latin typeface="Arial" charset="0"/>
            </a:endParaRPr>
          </a:p>
        </p:txBody>
      </p:sp>
      <p:sp>
        <p:nvSpPr>
          <p:cNvPr id="126991" name="Rectangle 15"/>
          <p:cNvSpPr>
            <a:spLocks noChangeArrowheads="1"/>
          </p:cNvSpPr>
          <p:nvPr/>
        </p:nvSpPr>
        <p:spPr bwMode="auto">
          <a:xfrm>
            <a:off x="577850" y="1549400"/>
            <a:ext cx="7937500" cy="14986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9C9FF"/>
              </a:gs>
            </a:gsLst>
            <a:lin ang="5400000" scaled="1"/>
          </a:gradFill>
          <a:ln w="12700">
            <a:solidFill>
              <a:srgbClr val="666699"/>
            </a:solidFill>
            <a:miter lim="800000"/>
            <a:headEnd/>
            <a:tailEnd/>
          </a:ln>
          <a:effectLst>
            <a:outerShdw dist="53882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latin typeface="Arial" charset="0"/>
            </a:endParaRPr>
          </a:p>
        </p:txBody>
      </p:sp>
      <p:sp>
        <p:nvSpPr>
          <p:cNvPr id="11270" name="Text Box 21"/>
          <p:cNvSpPr txBox="1">
            <a:spLocks noChangeArrowheads="1"/>
          </p:cNvSpPr>
          <p:nvPr/>
        </p:nvSpPr>
        <p:spPr bwMode="auto">
          <a:xfrm>
            <a:off x="838200" y="1701800"/>
            <a:ext cx="7543800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b="1"/>
              <a:t>Eighteenth-century thinkers such as Malthus believed that natural laws govern the world </a:t>
            </a:r>
            <a:br>
              <a:rPr lang="en-US" altLang="en-US" b="1"/>
            </a:br>
            <a:r>
              <a:rPr lang="en-US" altLang="en-US" b="1"/>
              <a:t>of business and economics.</a:t>
            </a:r>
          </a:p>
        </p:txBody>
      </p:sp>
    </p:spTree>
    <p:extLst>
      <p:ext uri="{BB962C8B-B14F-4D97-AF65-F5344CB8AC3E}">
        <p14:creationId xmlns:p14="http://schemas.microsoft.com/office/powerpoint/2010/main" val="27032115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394" name="AutoShape 2"/>
          <p:cNvSpPr>
            <a:spLocks noChangeArrowheads="1"/>
          </p:cNvSpPr>
          <p:nvPr/>
        </p:nvSpPr>
        <p:spPr bwMode="auto">
          <a:xfrm rot="10792560" flipH="1">
            <a:off x="1058863" y="1630363"/>
            <a:ext cx="6934200" cy="1493837"/>
          </a:xfrm>
          <a:prstGeom prst="upArrowCallout">
            <a:avLst>
              <a:gd name="adj1" fmla="val 34900"/>
              <a:gd name="adj2" fmla="val 32966"/>
              <a:gd name="adj3" fmla="val 17079"/>
              <a:gd name="adj4" fmla="val 63657"/>
            </a:avLst>
          </a:prstGeom>
          <a:gradFill rotWithShape="1">
            <a:gsLst>
              <a:gs pos="0">
                <a:srgbClr val="CDCD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  <a:effectLst>
            <a:outerShdw dist="53882" dir="2700000" algn="ctr" rotWithShape="0">
              <a:srgbClr val="ADC793">
                <a:alpha val="46001"/>
              </a:srgbClr>
            </a:outerShdw>
          </a:effectLst>
        </p:spPr>
        <p:txBody>
          <a:bodyPr rot="10800000" wrap="none" anchor="ctr"/>
          <a:lstStyle/>
          <a:p>
            <a:pPr>
              <a:defRPr/>
            </a:pPr>
            <a:endParaRPr lang="en-US">
              <a:latin typeface="Verdana" pitchFamily="1" charset="0"/>
            </a:endParaRPr>
          </a:p>
        </p:txBody>
      </p:sp>
      <p:sp>
        <p:nvSpPr>
          <p:cNvPr id="7171" name="Text Box 129"/>
          <p:cNvSpPr txBox="1">
            <a:spLocks noChangeArrowheads="1"/>
          </p:cNvSpPr>
          <p:nvPr/>
        </p:nvSpPr>
        <p:spPr bwMode="auto">
          <a:xfrm>
            <a:off x="1143000" y="1711325"/>
            <a:ext cx="6858000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b="1">
                <a:cs typeface="Arial" charset="0"/>
              </a:rPr>
              <a:t>The Industrial Revolution brought rapid </a:t>
            </a:r>
            <a:r>
              <a:rPr lang="en-US" altLang="en-US" b="1">
                <a:solidFill>
                  <a:srgbClr val="FF0000"/>
                </a:solidFill>
                <a:cs typeface="Arial" charset="0"/>
              </a:rPr>
              <a:t>urbanization.</a:t>
            </a:r>
            <a:endParaRPr lang="en-US" altLang="en-US" b="1">
              <a:cs typeface="Arial" charset="0"/>
            </a:endParaRP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838200" y="3429000"/>
            <a:ext cx="7467600" cy="3249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Aft>
                <a:spcPct val="60000"/>
              </a:spcAft>
              <a:buClr>
                <a:schemeClr val="tx1"/>
              </a:buClr>
              <a:buFont typeface="Times" charset="0"/>
              <a:buChar char="•"/>
            </a:pPr>
            <a:r>
              <a:rPr lang="en-US" altLang="en-US">
                <a:solidFill>
                  <a:srgbClr val="0033CC"/>
                </a:solidFill>
              </a:rPr>
              <a:t>Changes in farming, rising population, and the need for workers led people to migrate to cities.</a:t>
            </a:r>
          </a:p>
          <a:p>
            <a:pPr>
              <a:spcAft>
                <a:spcPct val="60000"/>
              </a:spcAft>
              <a:buClr>
                <a:schemeClr val="tx1"/>
              </a:buClr>
              <a:buFont typeface="Times" charset="0"/>
              <a:buChar char="•"/>
            </a:pPr>
            <a:r>
              <a:rPr lang="en-US" altLang="en-US">
                <a:cs typeface="Arial" charset="0"/>
              </a:rPr>
              <a:t>Overnight, towns and cities near coal or iron mines mushroomed. </a:t>
            </a:r>
          </a:p>
          <a:p>
            <a:pPr>
              <a:spcAft>
                <a:spcPct val="60000"/>
              </a:spcAft>
              <a:buClr>
                <a:schemeClr val="tx1"/>
              </a:buClr>
              <a:buFont typeface="Times" charset="0"/>
              <a:buChar char="•"/>
            </a:pPr>
            <a:r>
              <a:rPr lang="en-US" altLang="en-US">
                <a:cs typeface="Arial" charset="0"/>
              </a:rPr>
              <a:t>Manchester grew from 17,000 people in the 1750s to 70,000 in 1801.</a:t>
            </a:r>
          </a:p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68300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7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7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Content Placeholder 5"/>
          <p:cNvSpPr>
            <a:spLocks noGrp="1"/>
          </p:cNvSpPr>
          <p:nvPr>
            <p:ph idx="1"/>
          </p:nvPr>
        </p:nvSpPr>
        <p:spPr bwMode="auto">
          <a:xfrm>
            <a:off x="838200" y="3200400"/>
            <a:ext cx="7543800" cy="1676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20000"/>
          </a:bodyPr>
          <a:lstStyle/>
          <a:p>
            <a:pPr marL="0" indent="0" algn="ctr">
              <a:spcBef>
                <a:spcPct val="0"/>
              </a:spcBef>
              <a:spcAft>
                <a:spcPts val="1588"/>
              </a:spcAft>
              <a:buFontTx/>
              <a:buNone/>
            </a:pPr>
            <a:r>
              <a:rPr lang="en-US" altLang="en-US" smtClean="0">
                <a:solidFill>
                  <a:srgbClr val="0033CC"/>
                </a:solidFill>
              </a:rPr>
              <a:t>Supporters of free-market capitalism saw the success of the industrial age, in which government played no part, as evidence for laissez-faire.</a:t>
            </a:r>
          </a:p>
        </p:txBody>
      </p:sp>
      <p:sp>
        <p:nvSpPr>
          <p:cNvPr id="12293" name="Title 4"/>
          <p:cNvSpPr>
            <a:spLocks/>
          </p:cNvSpPr>
          <p:nvPr/>
        </p:nvSpPr>
        <p:spPr bwMode="auto">
          <a:xfrm>
            <a:off x="457200" y="1725613"/>
            <a:ext cx="822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4400">
                <a:solidFill>
                  <a:schemeClr val="tx2"/>
                </a:solidFill>
                <a:latin typeface="Verdana" pitchFamily="34" charset="0"/>
              </a:defRPr>
            </a:lvl1pPr>
            <a:lvl2pPr algn="ctr" eaLnBrk="0" hangingPunct="0">
              <a:defRPr sz="4400">
                <a:solidFill>
                  <a:schemeClr val="tx2"/>
                </a:solidFill>
                <a:latin typeface="Verdana" pitchFamily="34" charset="0"/>
              </a:defRPr>
            </a:lvl2pPr>
            <a:lvl3pPr algn="ctr" eaLnBrk="0" hangingPunct="0">
              <a:defRPr sz="4400">
                <a:solidFill>
                  <a:schemeClr val="tx2"/>
                </a:solidFill>
                <a:latin typeface="Verdana" pitchFamily="34" charset="0"/>
              </a:defRPr>
            </a:lvl3pPr>
            <a:lvl4pPr algn="ctr" eaLnBrk="0" hangingPunct="0">
              <a:defRPr sz="4400">
                <a:solidFill>
                  <a:schemeClr val="tx2"/>
                </a:solidFill>
                <a:latin typeface="Verdana" pitchFamily="34" charset="0"/>
              </a:defRPr>
            </a:lvl4pPr>
            <a:lvl5pPr algn="ctr" eaLnBrk="0" hangingPunct="0">
              <a:defRPr sz="4400">
                <a:solidFill>
                  <a:schemeClr val="tx2"/>
                </a:solidFill>
                <a:latin typeface="Verdana" pitchFamily="34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Verdana" pitchFamily="34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Verdana" pitchFamily="34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Verdana" pitchFamily="34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>
              <a:spcAft>
                <a:spcPts val="1588"/>
              </a:spcAft>
            </a:pPr>
            <a:r>
              <a:rPr lang="en-US" altLang="en-US" sz="2200" b="1"/>
              <a:t>Most famous among these thinkers was Adam Smith. Most middle-class capitalists agreed with his laissez-faire approach to capitalism. </a:t>
            </a:r>
          </a:p>
        </p:txBody>
      </p:sp>
    </p:spTree>
    <p:extLst>
      <p:ext uri="{BB962C8B-B14F-4D97-AF65-F5344CB8AC3E}">
        <p14:creationId xmlns:p14="http://schemas.microsoft.com/office/powerpoint/2010/main" val="29153947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4"/>
          <p:cNvSpPr>
            <a:spLocks noChangeArrowheads="1"/>
          </p:cNvSpPr>
          <p:nvPr/>
        </p:nvSpPr>
        <p:spPr bwMode="auto">
          <a:xfrm>
            <a:off x="3400425" y="6430963"/>
            <a:ext cx="18415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3316" name="Text Box 25"/>
          <p:cNvSpPr txBox="1">
            <a:spLocks noChangeArrowheads="1"/>
          </p:cNvSpPr>
          <p:nvPr/>
        </p:nvSpPr>
        <p:spPr bwMode="auto">
          <a:xfrm>
            <a:off x="4648200" y="2620963"/>
            <a:ext cx="3657600" cy="1957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lnSpc>
                <a:spcPct val="110000"/>
              </a:lnSpc>
            </a:pPr>
            <a:r>
              <a:rPr lang="en-US" altLang="en-US"/>
              <a:t>Ricardo opposed help for the poor, contending that this would only </a:t>
            </a:r>
            <a:br>
              <a:rPr lang="en-US" altLang="en-US"/>
            </a:br>
            <a:r>
              <a:rPr lang="en-US" altLang="en-US"/>
              <a:t>lead them to have </a:t>
            </a:r>
            <a:br>
              <a:rPr lang="en-US" altLang="en-US"/>
            </a:br>
            <a:r>
              <a:rPr lang="en-US" altLang="en-US"/>
              <a:t>more children. </a:t>
            </a:r>
          </a:p>
        </p:txBody>
      </p:sp>
      <p:sp>
        <p:nvSpPr>
          <p:cNvPr id="13317" name="Text Box 26"/>
          <p:cNvSpPr txBox="1">
            <a:spLocks noChangeArrowheads="1"/>
          </p:cNvSpPr>
          <p:nvPr/>
        </p:nvSpPr>
        <p:spPr bwMode="auto">
          <a:xfrm>
            <a:off x="457200" y="4987925"/>
            <a:ext cx="8229600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>
                <a:solidFill>
                  <a:srgbClr val="0033CC"/>
                </a:solidFill>
              </a:rPr>
              <a:t>Malthus and Ricardo saw the best cure for poverty </a:t>
            </a:r>
            <a:br>
              <a:rPr lang="en-US" altLang="en-US">
                <a:solidFill>
                  <a:srgbClr val="0033CC"/>
                </a:solidFill>
              </a:rPr>
            </a:br>
            <a:r>
              <a:rPr lang="en-US" altLang="en-US">
                <a:solidFill>
                  <a:srgbClr val="0033CC"/>
                </a:solidFill>
              </a:rPr>
              <a:t>as the “laws of the free market” and advised the poor </a:t>
            </a:r>
            <a:br>
              <a:rPr lang="en-US" altLang="en-US">
                <a:solidFill>
                  <a:srgbClr val="0033CC"/>
                </a:solidFill>
              </a:rPr>
            </a:br>
            <a:r>
              <a:rPr lang="en-US" altLang="en-US">
                <a:solidFill>
                  <a:srgbClr val="0033CC"/>
                </a:solidFill>
              </a:rPr>
              <a:t>to be thrifty, work hard, and have fewer children.</a:t>
            </a:r>
          </a:p>
        </p:txBody>
      </p:sp>
      <p:grpSp>
        <p:nvGrpSpPr>
          <p:cNvPr id="13318" name="Group 9"/>
          <p:cNvGrpSpPr>
            <a:grpSpLocks/>
          </p:cNvGrpSpPr>
          <p:nvPr/>
        </p:nvGrpSpPr>
        <p:grpSpPr bwMode="auto">
          <a:xfrm>
            <a:off x="838200" y="2462213"/>
            <a:ext cx="3581400" cy="2262187"/>
            <a:chOff x="838199" y="2538413"/>
            <a:chExt cx="3581400" cy="2262188"/>
          </a:xfrm>
        </p:grpSpPr>
        <p:sp>
          <p:nvSpPr>
            <p:cNvPr id="544790" name="AutoShape 22"/>
            <p:cNvSpPr>
              <a:spLocks noChangeArrowheads="1"/>
            </p:cNvSpPr>
            <p:nvPr/>
          </p:nvSpPr>
          <p:spPr bwMode="auto">
            <a:xfrm rot="5400000" flipH="1">
              <a:off x="1497804" y="1878808"/>
              <a:ext cx="2262188" cy="3581400"/>
            </a:xfrm>
            <a:prstGeom prst="upArrowCallout">
              <a:avLst>
                <a:gd name="adj1" fmla="val 30458"/>
                <a:gd name="adj2" fmla="val 29203"/>
                <a:gd name="adj3" fmla="val 23091"/>
                <a:gd name="adj4" fmla="val 77000"/>
              </a:avLst>
            </a:prstGeom>
            <a:gradFill rotWithShape="1">
              <a:gsLst>
                <a:gs pos="0">
                  <a:srgbClr val="CDCDFF"/>
                </a:gs>
                <a:gs pos="100000">
                  <a:schemeClr val="bg1"/>
                </a:gs>
              </a:gsLst>
              <a:lin ang="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  <a:effectLst>
              <a:outerShdw dist="125724" dir="2700000" algn="ctr" rotWithShape="0">
                <a:srgbClr val="ADC793">
                  <a:alpha val="46001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Verdana" pitchFamily="-96" charset="0"/>
              </a:endParaRPr>
            </a:p>
          </p:txBody>
        </p:sp>
        <p:sp>
          <p:nvSpPr>
            <p:cNvPr id="13320" name="Text Box 23"/>
            <p:cNvSpPr txBox="1">
              <a:spLocks noChangeArrowheads="1"/>
            </p:cNvSpPr>
            <p:nvPr/>
          </p:nvSpPr>
          <p:spPr bwMode="auto">
            <a:xfrm>
              <a:off x="990600" y="2690812"/>
              <a:ext cx="2514600" cy="1957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lnSpc>
                  <a:spcPct val="110000"/>
                </a:lnSpc>
              </a:pPr>
              <a:r>
                <a:rPr lang="en-US" altLang="en-US"/>
                <a:t>Like Malthus, </a:t>
              </a:r>
              <a:br>
                <a:rPr lang="en-US" altLang="en-US"/>
              </a:br>
              <a:r>
                <a:rPr lang="en-US" altLang="en-US"/>
                <a:t>Ricardo saw no hope for the working class to escape poverty. </a:t>
              </a:r>
            </a:p>
          </p:txBody>
        </p:sp>
      </p:grpSp>
      <p:sp>
        <p:nvSpPr>
          <p:cNvPr id="13321" name="Title 8"/>
          <p:cNvSpPr>
            <a:spLocks/>
          </p:cNvSpPr>
          <p:nvPr/>
        </p:nvSpPr>
        <p:spPr bwMode="auto">
          <a:xfrm>
            <a:off x="457200" y="1495425"/>
            <a:ext cx="822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4400">
                <a:solidFill>
                  <a:schemeClr val="tx2"/>
                </a:solidFill>
                <a:latin typeface="Verdana" pitchFamily="34" charset="0"/>
              </a:defRPr>
            </a:lvl1pPr>
            <a:lvl2pPr algn="ctr" eaLnBrk="0" hangingPunct="0">
              <a:defRPr sz="4400">
                <a:solidFill>
                  <a:schemeClr val="tx2"/>
                </a:solidFill>
                <a:latin typeface="Verdana" pitchFamily="34" charset="0"/>
              </a:defRPr>
            </a:lvl2pPr>
            <a:lvl3pPr algn="ctr" eaLnBrk="0" hangingPunct="0">
              <a:defRPr sz="4400">
                <a:solidFill>
                  <a:schemeClr val="tx2"/>
                </a:solidFill>
                <a:latin typeface="Verdana" pitchFamily="34" charset="0"/>
              </a:defRPr>
            </a:lvl3pPr>
            <a:lvl4pPr algn="ctr" eaLnBrk="0" hangingPunct="0">
              <a:defRPr sz="4400">
                <a:solidFill>
                  <a:schemeClr val="tx2"/>
                </a:solidFill>
                <a:latin typeface="Verdana" pitchFamily="34" charset="0"/>
              </a:defRPr>
            </a:lvl4pPr>
            <a:lvl5pPr algn="ctr" eaLnBrk="0" hangingPunct="0">
              <a:defRPr sz="4400">
                <a:solidFill>
                  <a:schemeClr val="tx2"/>
                </a:solidFill>
                <a:latin typeface="Verdana" pitchFamily="34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Verdana" pitchFamily="34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Verdana" pitchFamily="34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Verdana" pitchFamily="34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>
              <a:spcAft>
                <a:spcPts val="1588"/>
              </a:spcAft>
            </a:pPr>
            <a:r>
              <a:rPr lang="en-US" altLang="en-US" sz="2200" b="1"/>
              <a:t>Another British laissez-faire economist </a:t>
            </a:r>
            <a:br>
              <a:rPr lang="en-US" altLang="en-US" sz="2200" b="1"/>
            </a:br>
            <a:r>
              <a:rPr lang="en-US" altLang="en-US" sz="2200" b="1"/>
              <a:t>was David Ricardo.</a:t>
            </a:r>
          </a:p>
        </p:txBody>
      </p:sp>
    </p:spTree>
    <p:extLst>
      <p:ext uri="{BB962C8B-B14F-4D97-AF65-F5344CB8AC3E}">
        <p14:creationId xmlns:p14="http://schemas.microsoft.com/office/powerpoint/2010/main" val="20818184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/>
      <p:bldP spid="1331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533400" y="1447800"/>
            <a:ext cx="48006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5867400" y="3276600"/>
            <a:ext cx="2514600" cy="2590800"/>
            <a:chOff x="3552" y="2352"/>
            <a:chExt cx="1697" cy="1264"/>
          </a:xfrm>
        </p:grpSpPr>
        <p:sp>
          <p:nvSpPr>
            <p:cNvPr id="126986" name="Rectangle 10"/>
            <p:cNvSpPr>
              <a:spLocks noChangeArrowheads="1"/>
            </p:cNvSpPr>
            <p:nvPr/>
          </p:nvSpPr>
          <p:spPr bwMode="auto">
            <a:xfrm>
              <a:off x="3552" y="2352"/>
              <a:ext cx="1680" cy="1264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ED273"/>
                </a:gs>
              </a:gsLst>
              <a:lin ang="5400000" scaled="1"/>
            </a:gradFill>
            <a:ln w="12700">
              <a:solidFill>
                <a:srgbClr val="666699"/>
              </a:solidFill>
              <a:miter lim="800000"/>
              <a:headEnd/>
              <a:tailEnd/>
            </a:ln>
            <a:effectLst>
              <a:outerShdw dist="53882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>
                <a:latin typeface="Verdana" pitchFamily="-96" charset="0"/>
              </a:endParaRPr>
            </a:p>
          </p:txBody>
        </p:sp>
        <p:sp>
          <p:nvSpPr>
            <p:cNvPr id="14348" name="Text Box 21"/>
            <p:cNvSpPr txBox="1">
              <a:spLocks noChangeArrowheads="1"/>
            </p:cNvSpPr>
            <p:nvPr/>
          </p:nvSpPr>
          <p:spPr bwMode="auto">
            <a:xfrm>
              <a:off x="3655" y="2547"/>
              <a:ext cx="1594" cy="8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635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>
                  <a:solidFill>
                    <a:srgbClr val="0033CC"/>
                  </a:solidFill>
                </a:rPr>
                <a:t>Laws should     be judged </a:t>
              </a:r>
              <a:br>
                <a:rPr lang="en-US" altLang="en-US">
                  <a:solidFill>
                    <a:srgbClr val="0033CC"/>
                  </a:solidFill>
                </a:rPr>
              </a:br>
              <a:r>
                <a:rPr lang="en-US" altLang="en-US">
                  <a:solidFill>
                    <a:srgbClr val="0033CC"/>
                  </a:solidFill>
                </a:rPr>
                <a:t>by their utility to benefit people.</a:t>
              </a:r>
            </a:p>
          </p:txBody>
        </p:sp>
      </p:grpSp>
      <p:grpSp>
        <p:nvGrpSpPr>
          <p:cNvPr id="3" name="Group 33"/>
          <p:cNvGrpSpPr>
            <a:grpSpLocks/>
          </p:cNvGrpSpPr>
          <p:nvPr/>
        </p:nvGrpSpPr>
        <p:grpSpPr bwMode="auto">
          <a:xfrm>
            <a:off x="838200" y="3276600"/>
            <a:ext cx="5210175" cy="2570163"/>
            <a:chOff x="400" y="2339"/>
            <a:chExt cx="2997" cy="1261"/>
          </a:xfrm>
        </p:grpSpPr>
        <p:sp>
          <p:nvSpPr>
            <p:cNvPr id="126988" name="AutoShape 12"/>
            <p:cNvSpPr>
              <a:spLocks noChangeArrowheads="1"/>
            </p:cNvSpPr>
            <p:nvPr/>
          </p:nvSpPr>
          <p:spPr bwMode="auto">
            <a:xfrm rot="16200000">
              <a:off x="2740" y="2704"/>
              <a:ext cx="768" cy="545"/>
            </a:xfrm>
            <a:prstGeom prst="downArrow">
              <a:avLst>
                <a:gd name="adj1" fmla="val 50000"/>
                <a:gd name="adj2" fmla="val 38966"/>
              </a:avLst>
            </a:prstGeom>
            <a:gradFill flip="none" rotWithShape="1">
              <a:gsLst>
                <a:gs pos="0">
                  <a:srgbClr val="83D7E5"/>
                </a:gs>
                <a:gs pos="100000">
                  <a:srgbClr val="FED273"/>
                </a:gs>
              </a:gsLst>
              <a:lin ang="5400000" scaled="0"/>
              <a:tileRect/>
            </a:gradFill>
            <a:ln w="9525">
              <a:solidFill>
                <a:srgbClr val="666699"/>
              </a:solidFill>
              <a:miter lim="800000"/>
              <a:headEnd/>
              <a:tailEnd/>
            </a:ln>
            <a:effectLst>
              <a:outerShdw dist="45791" dir="2021404" algn="ctr" rotWithShape="0">
                <a:schemeClr val="bg2">
                  <a:alpha val="50000"/>
                </a:schemeClr>
              </a:outerShdw>
            </a:effectLst>
          </p:spPr>
          <p:txBody>
            <a:bodyPr rot="10800000" wrap="none" anchor="ctr"/>
            <a:lstStyle/>
            <a:p>
              <a:pPr algn="ctr" eaLnBrk="0" hangingPunct="0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26989" name="Rectangle 13"/>
            <p:cNvSpPr>
              <a:spLocks noChangeArrowheads="1"/>
            </p:cNvSpPr>
            <p:nvPr/>
          </p:nvSpPr>
          <p:spPr bwMode="auto">
            <a:xfrm>
              <a:off x="400" y="2339"/>
              <a:ext cx="2496" cy="1261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83D7E5"/>
                </a:gs>
              </a:gsLst>
              <a:lin ang="5400000" scaled="1"/>
            </a:gradFill>
            <a:ln w="12700">
              <a:solidFill>
                <a:srgbClr val="666699"/>
              </a:solidFill>
              <a:miter lim="800000"/>
              <a:headEnd/>
              <a:tailEnd/>
            </a:ln>
            <a:effectLst>
              <a:outerShdw dist="53882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>
                <a:latin typeface="Verdana" pitchFamily="-96" charset="0"/>
              </a:endParaRPr>
            </a:p>
          </p:txBody>
        </p:sp>
        <p:sp>
          <p:nvSpPr>
            <p:cNvPr id="14346" name="Text Box 21"/>
            <p:cNvSpPr txBox="1">
              <a:spLocks noChangeArrowheads="1"/>
            </p:cNvSpPr>
            <p:nvPr/>
          </p:nvSpPr>
          <p:spPr bwMode="auto">
            <a:xfrm>
              <a:off x="464" y="2467"/>
              <a:ext cx="2304" cy="10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/>
                <a:t>Bentham believed that </a:t>
              </a:r>
              <a:r>
                <a:rPr lang="en-US" altLang="en-US">
                  <a:cs typeface="Arial" charset="0"/>
                </a:rPr>
                <a:t>the goal of society should be “the greatest happiness for the greatest number of citizens.”  This idea was called </a:t>
              </a:r>
              <a:r>
                <a:rPr lang="en-US" altLang="en-US" b="1">
                  <a:solidFill>
                    <a:srgbClr val="FF0000"/>
                  </a:solidFill>
                  <a:cs typeface="Arial" charset="0"/>
                </a:rPr>
                <a:t>utilitarianism.</a:t>
              </a:r>
              <a:endParaRPr lang="en-US" altLang="en-US">
                <a:solidFill>
                  <a:srgbClr val="FF0000"/>
                </a:solidFill>
              </a:endParaRPr>
            </a:p>
          </p:txBody>
        </p:sp>
      </p:grpSp>
      <p:sp>
        <p:nvSpPr>
          <p:cNvPr id="126990" name="AutoShape 14"/>
          <p:cNvSpPr>
            <a:spLocks noChangeArrowheads="1"/>
          </p:cNvSpPr>
          <p:nvPr/>
        </p:nvSpPr>
        <p:spPr bwMode="auto">
          <a:xfrm>
            <a:off x="2362200" y="2667000"/>
            <a:ext cx="1447800" cy="838200"/>
          </a:xfrm>
          <a:prstGeom prst="downArrow">
            <a:avLst>
              <a:gd name="adj1" fmla="val 50000"/>
              <a:gd name="adj2" fmla="val 42045"/>
            </a:avLst>
          </a:prstGeom>
          <a:gradFill rotWithShape="1">
            <a:gsLst>
              <a:gs pos="0">
                <a:srgbClr val="C9C9FF"/>
              </a:gs>
              <a:gs pos="100000">
                <a:srgbClr val="83D7E5"/>
              </a:gs>
            </a:gsLst>
            <a:lin ang="5400000" scaled="1"/>
          </a:gradFill>
          <a:ln w="9525">
            <a:solidFill>
              <a:srgbClr val="666699"/>
            </a:solidFill>
            <a:miter lim="800000"/>
            <a:headEnd/>
            <a:tailEnd/>
          </a:ln>
          <a:effectLst>
            <a:outerShdw dist="53882" dir="2700000" algn="ctr" rotWithShape="0">
              <a:schemeClr val="bg2">
                <a:alpha val="50000"/>
              </a:schemeClr>
            </a:outerShdw>
          </a:effectLst>
        </p:spPr>
        <p:txBody>
          <a:bodyPr vert="eaVert" wrap="none" anchor="ctr"/>
          <a:lstStyle/>
          <a:p>
            <a:pPr algn="ctr" eaLnBrk="0" hangingPunct="0">
              <a:defRPr/>
            </a:pPr>
            <a:endParaRPr lang="en-US">
              <a:latin typeface="Arial" charset="0"/>
            </a:endParaRPr>
          </a:p>
        </p:txBody>
      </p:sp>
      <p:sp>
        <p:nvSpPr>
          <p:cNvPr id="126991" name="Rectangle 15"/>
          <p:cNvSpPr>
            <a:spLocks noChangeArrowheads="1"/>
          </p:cNvSpPr>
          <p:nvPr/>
        </p:nvSpPr>
        <p:spPr bwMode="auto">
          <a:xfrm>
            <a:off x="838200" y="1346200"/>
            <a:ext cx="7543800" cy="13970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9C9FF"/>
              </a:gs>
            </a:gsLst>
            <a:lin ang="5400000" scaled="1"/>
          </a:gradFill>
          <a:ln w="12700">
            <a:solidFill>
              <a:srgbClr val="666699"/>
            </a:solidFill>
            <a:miter lim="800000"/>
            <a:headEnd/>
            <a:tailEnd/>
          </a:ln>
          <a:effectLst>
            <a:outerShdw dist="53882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latin typeface="Arial" charset="0"/>
            </a:endParaRPr>
          </a:p>
        </p:txBody>
      </p:sp>
      <p:sp>
        <p:nvSpPr>
          <p:cNvPr id="14343" name="Text Box 21"/>
          <p:cNvSpPr txBox="1">
            <a:spLocks noChangeArrowheads="1"/>
          </p:cNvSpPr>
          <p:nvPr/>
        </p:nvSpPr>
        <p:spPr bwMode="auto">
          <a:xfrm>
            <a:off x="698500" y="1482725"/>
            <a:ext cx="7747000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b="1"/>
              <a:t>Other thinkers, such as </a:t>
            </a:r>
            <a:r>
              <a:rPr lang="en-US" altLang="en-US" b="1">
                <a:solidFill>
                  <a:srgbClr val="FF0000"/>
                </a:solidFill>
                <a:cs typeface="Arial" charset="0"/>
              </a:rPr>
              <a:t>Jeremy Bentham,</a:t>
            </a:r>
            <a:r>
              <a:rPr lang="en-US" altLang="en-US" b="1">
                <a:cs typeface="Arial" charset="0"/>
              </a:rPr>
              <a:t> </a:t>
            </a:r>
            <a:r>
              <a:rPr lang="en-US" altLang="en-US" b="1"/>
              <a:t>believed there should be some government intervention in the economy.</a:t>
            </a:r>
          </a:p>
        </p:txBody>
      </p:sp>
    </p:spTree>
    <p:extLst>
      <p:ext uri="{BB962C8B-B14F-4D97-AF65-F5344CB8AC3E}">
        <p14:creationId xmlns:p14="http://schemas.microsoft.com/office/powerpoint/2010/main" val="1287772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3" name="AutoShape 23"/>
          <p:cNvSpPr>
            <a:spLocks noChangeArrowheads="1"/>
          </p:cNvSpPr>
          <p:nvPr/>
        </p:nvSpPr>
        <p:spPr bwMode="auto">
          <a:xfrm rot="10792560" flipH="1">
            <a:off x="838200" y="1522413"/>
            <a:ext cx="7543800" cy="1058862"/>
          </a:xfrm>
          <a:prstGeom prst="upArrowCallout">
            <a:avLst>
              <a:gd name="adj1" fmla="val 45451"/>
              <a:gd name="adj2" fmla="val 43340"/>
              <a:gd name="adj3" fmla="val 23991"/>
              <a:gd name="adj4" fmla="val 51167"/>
            </a:avLst>
          </a:prstGeom>
          <a:gradFill rotWithShape="1">
            <a:gsLst>
              <a:gs pos="0">
                <a:srgbClr val="CDCD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  <a:effectLst>
            <a:outerShdw dist="53882" dir="2700000" algn="ctr" rotWithShape="0">
              <a:srgbClr val="ADC793">
                <a:alpha val="46001"/>
              </a:srgbClr>
            </a:outerShdw>
          </a:effectLst>
        </p:spPr>
        <p:txBody>
          <a:bodyPr rot="10800000" wrap="none" anchor="ctr"/>
          <a:lstStyle/>
          <a:p>
            <a:pPr>
              <a:defRPr/>
            </a:pPr>
            <a:endParaRPr lang="en-US">
              <a:latin typeface="Verdana" pitchFamily="-96" charset="0"/>
            </a:endParaRPr>
          </a:p>
        </p:txBody>
      </p:sp>
      <p:sp>
        <p:nvSpPr>
          <p:cNvPr id="15363" name="Text Box 24"/>
          <p:cNvSpPr txBox="1">
            <a:spLocks noChangeArrowheads="1"/>
          </p:cNvSpPr>
          <p:nvPr/>
        </p:nvSpPr>
        <p:spPr bwMode="auto">
          <a:xfrm>
            <a:off x="609600" y="2209800"/>
            <a:ext cx="7543800" cy="941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b="1"/>
          </a:p>
          <a:p>
            <a:pPr algn="ctr"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15364" name="Rectangle 25"/>
          <p:cNvSpPr>
            <a:spLocks noChangeArrowheads="1"/>
          </p:cNvSpPr>
          <p:nvPr/>
        </p:nvSpPr>
        <p:spPr bwMode="auto">
          <a:xfrm>
            <a:off x="838200" y="1535113"/>
            <a:ext cx="7543800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lnSpc>
                <a:spcPct val="110000"/>
              </a:lnSpc>
              <a:spcBef>
                <a:spcPct val="50000"/>
              </a:spcBef>
            </a:pPr>
            <a:r>
              <a:rPr lang="en-US" altLang="en-US" b="1">
                <a:cs typeface="Arial" charset="0"/>
              </a:rPr>
              <a:t>A follower of Bentham was John Stuart Mill.</a:t>
            </a:r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838200" y="2743200"/>
            <a:ext cx="7543800" cy="426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Aft>
                <a:spcPts val="1588"/>
              </a:spcAft>
              <a:buSzPct val="80000"/>
              <a:buFontTx/>
              <a:buChar char="•"/>
            </a:pPr>
            <a:r>
              <a:rPr lang="en-US" altLang="en-US"/>
              <a:t>Like Bentham and Smith, Mill believed in </a:t>
            </a:r>
            <a:br>
              <a:rPr lang="en-US" altLang="en-US"/>
            </a:br>
            <a:r>
              <a:rPr lang="en-US" altLang="en-US"/>
              <a:t>individual freedom.</a:t>
            </a:r>
          </a:p>
          <a:p>
            <a:pPr>
              <a:spcAft>
                <a:spcPts val="1588"/>
              </a:spcAft>
              <a:buSzPct val="80000"/>
              <a:buFontTx/>
              <a:buChar char="•"/>
            </a:pPr>
            <a:r>
              <a:rPr lang="en-US" altLang="en-US"/>
              <a:t>But he also believed, </a:t>
            </a:r>
            <a:r>
              <a:rPr lang="en-US" altLang="en-US" i="1">
                <a:solidFill>
                  <a:srgbClr val="0033CC"/>
                </a:solidFill>
              </a:rPr>
              <a:t>“The only purpose for which power can be rightfully exercised over any member of a civilized community, against his will, is to prevent harm to others.”</a:t>
            </a:r>
          </a:p>
          <a:p>
            <a:pPr>
              <a:spcAft>
                <a:spcPts val="1588"/>
              </a:spcAft>
              <a:buSzPct val="80000"/>
              <a:buFontTx/>
              <a:buChar char="•"/>
            </a:pPr>
            <a:r>
              <a:rPr lang="en-US" altLang="en-US"/>
              <a:t>Mill saw capitalists harming workers. He called for limiting their power to do so by giving workers the right to vote.</a:t>
            </a:r>
            <a:endParaRPr lang="en-US" altLang="en-US">
              <a:latin typeface="Lucida Grande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09866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5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5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53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53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53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53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6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457200" y="1495425"/>
            <a:ext cx="8229600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altLang="en-US" b="1"/>
              <a:t>The champions of laissez-faire economics </a:t>
            </a:r>
          </a:p>
          <a:p>
            <a:pPr algn="ctr" eaLnBrk="1" hangingPunct="1"/>
            <a:r>
              <a:rPr lang="en-US" altLang="en-US" b="1"/>
              <a:t>praised individual rights, whereas socialists </a:t>
            </a:r>
          </a:p>
          <a:p>
            <a:pPr algn="ctr" eaLnBrk="1" hangingPunct="1"/>
            <a:r>
              <a:rPr lang="en-US" altLang="en-US" b="1"/>
              <a:t>focused on the good of society in general. 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4572000" y="2847975"/>
            <a:ext cx="3810000" cy="2714625"/>
            <a:chOff x="2880" y="1794"/>
            <a:chExt cx="2400" cy="1958"/>
          </a:xfrm>
        </p:grpSpPr>
        <p:sp>
          <p:nvSpPr>
            <p:cNvPr id="515090" name="AutoShape 18"/>
            <p:cNvSpPr>
              <a:spLocks noChangeArrowheads="1"/>
            </p:cNvSpPr>
            <p:nvPr/>
          </p:nvSpPr>
          <p:spPr bwMode="auto">
            <a:xfrm rot="16200000" flipH="1">
              <a:off x="3101" y="1573"/>
              <a:ext cx="1958" cy="2400"/>
            </a:xfrm>
            <a:prstGeom prst="upArrowCallout">
              <a:avLst>
                <a:gd name="adj1" fmla="val 20944"/>
                <a:gd name="adj2" fmla="val 19306"/>
                <a:gd name="adj3" fmla="val 17972"/>
                <a:gd name="adj4" fmla="val 77792"/>
              </a:avLst>
            </a:prstGeom>
            <a:gradFill rotWithShape="1">
              <a:gsLst>
                <a:gs pos="0">
                  <a:srgbClr val="83D7E5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ADC793">
                  <a:alpha val="46001"/>
                </a:srgbClr>
              </a:outerShdw>
            </a:effectLst>
          </p:spPr>
          <p:txBody>
            <a:bodyPr rot="10800000" wrap="none" anchor="ctr"/>
            <a:lstStyle/>
            <a:p>
              <a:pPr>
                <a:defRPr/>
              </a:pPr>
              <a:endParaRPr lang="en-US">
                <a:latin typeface="Verdana" pitchFamily="-96" charset="0"/>
              </a:endParaRPr>
            </a:p>
          </p:txBody>
        </p:sp>
        <p:sp>
          <p:nvSpPr>
            <p:cNvPr id="16391" name="Text Box 19"/>
            <p:cNvSpPr txBox="1">
              <a:spLocks noChangeArrowheads="1"/>
            </p:cNvSpPr>
            <p:nvPr/>
          </p:nvSpPr>
          <p:spPr bwMode="auto">
            <a:xfrm>
              <a:off x="3480" y="1848"/>
              <a:ext cx="1703" cy="17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 b="1">
                  <a:solidFill>
                    <a:srgbClr val="FF0000"/>
                  </a:solidFill>
                  <a:cs typeface="Arial" charset="0"/>
                </a:rPr>
                <a:t>Socialism: </a:t>
              </a:r>
              <a:br>
                <a:rPr lang="en-US" altLang="en-US" b="1">
                  <a:solidFill>
                    <a:srgbClr val="FF0000"/>
                  </a:solidFill>
                  <a:cs typeface="Arial" charset="0"/>
                </a:rPr>
              </a:br>
              <a:r>
                <a:rPr lang="en-US" altLang="en-US">
                  <a:cs typeface="Arial" charset="0"/>
                </a:rPr>
                <a:t>The people as </a:t>
              </a:r>
              <a:br>
                <a:rPr lang="en-US" altLang="en-US">
                  <a:cs typeface="Arial" charset="0"/>
                </a:rPr>
              </a:br>
              <a:r>
                <a:rPr lang="en-US" altLang="en-US">
                  <a:cs typeface="Arial" charset="0"/>
                </a:rPr>
                <a:t>a whole should own and operate the means of production for the general good.</a:t>
              </a:r>
            </a:p>
          </p:txBody>
        </p:sp>
      </p:grpSp>
      <p:sp>
        <p:nvSpPr>
          <p:cNvPr id="515087" name="AutoShape 15"/>
          <p:cNvSpPr>
            <a:spLocks noChangeArrowheads="1"/>
          </p:cNvSpPr>
          <p:nvPr/>
        </p:nvSpPr>
        <p:spPr bwMode="auto">
          <a:xfrm rot="5400000" flipH="1">
            <a:off x="1331118" y="2336007"/>
            <a:ext cx="2728913" cy="3733800"/>
          </a:xfrm>
          <a:prstGeom prst="upArrowCallout">
            <a:avLst>
              <a:gd name="adj1" fmla="val 20843"/>
              <a:gd name="adj2" fmla="val 18875"/>
              <a:gd name="adj3" fmla="val 21429"/>
              <a:gd name="adj4" fmla="val 76542"/>
            </a:avLst>
          </a:prstGeom>
          <a:gradFill rotWithShape="1">
            <a:gsLst>
              <a:gs pos="0">
                <a:srgbClr val="CDCD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  <a:effectLst>
            <a:outerShdw dist="53882" dir="2700000" algn="ctr" rotWithShape="0">
              <a:srgbClr val="ADC793">
                <a:alpha val="46001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Verdana" pitchFamily="-96" charset="0"/>
            </a:endParaRPr>
          </a:p>
        </p:txBody>
      </p:sp>
      <p:sp>
        <p:nvSpPr>
          <p:cNvPr id="16389" name="Text Box 26"/>
          <p:cNvSpPr txBox="1">
            <a:spLocks noChangeArrowheads="1"/>
          </p:cNvSpPr>
          <p:nvPr/>
        </p:nvSpPr>
        <p:spPr bwMode="auto">
          <a:xfrm>
            <a:off x="939800" y="2940050"/>
            <a:ext cx="2743200" cy="213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Capitalism:</a:t>
            </a:r>
            <a:r>
              <a:rPr lang="en-US" altLang="en-US"/>
              <a:t> </a:t>
            </a:r>
            <a:br>
              <a:rPr lang="en-US" altLang="en-US"/>
            </a:br>
            <a:r>
              <a:rPr lang="en-US" altLang="en-US"/>
              <a:t>Individuals should own and operate the </a:t>
            </a:r>
            <a:r>
              <a:rPr lang="en-US" altLang="en-US" b="1">
                <a:solidFill>
                  <a:srgbClr val="FF0000"/>
                </a:solidFill>
              </a:rPr>
              <a:t>means of production</a:t>
            </a:r>
            <a:r>
              <a:rPr lang="en-US" altLang="en-US"/>
              <a:t> for profit. </a:t>
            </a:r>
          </a:p>
        </p:txBody>
      </p:sp>
    </p:spTree>
    <p:extLst>
      <p:ext uri="{BB962C8B-B14F-4D97-AF65-F5344CB8AC3E}">
        <p14:creationId xmlns:p14="http://schemas.microsoft.com/office/powerpoint/2010/main" val="3381533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4876800" y="1828800"/>
            <a:ext cx="3505200" cy="2047875"/>
            <a:chOff x="4876800" y="1819275"/>
            <a:chExt cx="3505200" cy="1752600"/>
          </a:xfrm>
        </p:grpSpPr>
        <p:sp>
          <p:nvSpPr>
            <p:cNvPr id="516158" name="Rectangle 62"/>
            <p:cNvSpPr>
              <a:spLocks noChangeArrowheads="1"/>
            </p:cNvSpPr>
            <p:nvPr/>
          </p:nvSpPr>
          <p:spPr bwMode="auto">
            <a:xfrm>
              <a:off x="4876800" y="1819275"/>
              <a:ext cx="3505200" cy="1752600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83D7E5"/>
                </a:gs>
              </a:gsLst>
              <a:lin ang="5400000" scaled="1"/>
            </a:gradFill>
            <a:ln w="12700">
              <a:solidFill>
                <a:srgbClr val="666699"/>
              </a:solidFill>
              <a:miter lim="800000"/>
              <a:headEnd/>
              <a:tailEnd/>
            </a:ln>
            <a:effectLst>
              <a:outerShdw dist="53882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Verdana" pitchFamily="-96" charset="0"/>
              </a:endParaRPr>
            </a:p>
          </p:txBody>
        </p:sp>
        <p:sp>
          <p:nvSpPr>
            <p:cNvPr id="17420" name="Text Box 5"/>
            <p:cNvSpPr txBox="1">
              <a:spLocks noChangeArrowheads="1"/>
            </p:cNvSpPr>
            <p:nvPr/>
          </p:nvSpPr>
          <p:spPr bwMode="auto">
            <a:xfrm>
              <a:off x="5048250" y="1971439"/>
              <a:ext cx="3297238" cy="12417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These early socialists were called Utopians. The name implied impractical dreamers.</a:t>
              </a:r>
              <a:endParaRPr lang="en-US" altLang="en-US" b="1">
                <a:solidFill>
                  <a:srgbClr val="FF0000"/>
                </a:solidFill>
              </a:endParaRPr>
            </a:p>
          </p:txBody>
        </p:sp>
      </p:grpSp>
      <p:grpSp>
        <p:nvGrpSpPr>
          <p:cNvPr id="3" name="Group 64"/>
          <p:cNvGrpSpPr>
            <a:grpSpLocks/>
          </p:cNvGrpSpPr>
          <p:nvPr/>
        </p:nvGrpSpPr>
        <p:grpSpPr bwMode="auto">
          <a:xfrm>
            <a:off x="838200" y="4572000"/>
            <a:ext cx="7543800" cy="1003300"/>
            <a:chOff x="288" y="3016"/>
            <a:chExt cx="4320" cy="632"/>
          </a:xfrm>
        </p:grpSpPr>
        <p:sp>
          <p:nvSpPr>
            <p:cNvPr id="516161" name="Rectangle 65"/>
            <p:cNvSpPr>
              <a:spLocks noChangeArrowheads="1"/>
            </p:cNvSpPr>
            <p:nvPr/>
          </p:nvSpPr>
          <p:spPr bwMode="auto">
            <a:xfrm>
              <a:off x="288" y="3016"/>
              <a:ext cx="4320" cy="632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ED273"/>
                </a:gs>
              </a:gsLst>
              <a:lin ang="5400000" scaled="1"/>
            </a:gradFill>
            <a:ln w="12700">
              <a:solidFill>
                <a:srgbClr val="666699"/>
              </a:solidFill>
              <a:miter lim="800000"/>
              <a:headEnd/>
              <a:tailEnd/>
            </a:ln>
            <a:effectLst>
              <a:outerShdw dist="53882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Verdana" pitchFamily="-96" charset="0"/>
              </a:endParaRPr>
            </a:p>
          </p:txBody>
        </p:sp>
        <p:sp>
          <p:nvSpPr>
            <p:cNvPr id="17418" name="Text Box 5"/>
            <p:cNvSpPr txBox="1">
              <a:spLocks noChangeArrowheads="1"/>
            </p:cNvSpPr>
            <p:nvPr/>
          </p:nvSpPr>
          <p:spPr bwMode="auto">
            <a:xfrm>
              <a:off x="359" y="3072"/>
              <a:ext cx="4153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/>
              <a:r>
                <a:rPr lang="en-US" altLang="en-US" b="1">
                  <a:solidFill>
                    <a:srgbClr val="FF0000"/>
                  </a:solidFill>
                </a:rPr>
                <a:t>Robert Owen</a:t>
              </a:r>
              <a:r>
                <a:rPr lang="en-US" altLang="en-US"/>
                <a:t> set up a Utopian community </a:t>
              </a:r>
              <a:br>
                <a:rPr lang="en-US" altLang="en-US"/>
              </a:br>
              <a:r>
                <a:rPr lang="en-US" altLang="en-US"/>
                <a:t>at his cotton mill in New Lanark, Scotland.</a:t>
              </a:r>
            </a:p>
          </p:txBody>
        </p:sp>
      </p:grpSp>
      <p:sp>
        <p:nvSpPr>
          <p:cNvPr id="516163" name="AutoShape 67"/>
          <p:cNvSpPr>
            <a:spLocks noChangeArrowheads="1"/>
          </p:cNvSpPr>
          <p:nvPr/>
        </p:nvSpPr>
        <p:spPr bwMode="auto">
          <a:xfrm>
            <a:off x="2057400" y="3810000"/>
            <a:ext cx="1219200" cy="838200"/>
          </a:xfrm>
          <a:prstGeom prst="downArrow">
            <a:avLst>
              <a:gd name="adj1" fmla="val 50000"/>
              <a:gd name="adj2" fmla="val 32245"/>
            </a:avLst>
          </a:prstGeom>
          <a:gradFill rotWithShape="1">
            <a:gsLst>
              <a:gs pos="0">
                <a:srgbClr val="C9C9FF"/>
              </a:gs>
              <a:gs pos="100000">
                <a:srgbClr val="FED273"/>
              </a:gs>
            </a:gsLst>
            <a:lin ang="5400000" scaled="1"/>
          </a:gradFill>
          <a:ln w="9525">
            <a:solidFill>
              <a:srgbClr val="666699"/>
            </a:solidFill>
            <a:miter lim="800000"/>
            <a:headEnd/>
            <a:tailEnd/>
          </a:ln>
          <a:effectLst>
            <a:outerShdw dist="53882" dir="2700000" algn="ctr" rotWithShape="0">
              <a:schemeClr val="bg2">
                <a:alpha val="50000"/>
              </a:schemeClr>
            </a:outerShdw>
          </a:effectLst>
        </p:spPr>
        <p:txBody>
          <a:bodyPr vert="eaVert" wrap="none" anchor="ctr"/>
          <a:lstStyle/>
          <a:p>
            <a:pPr>
              <a:defRPr/>
            </a:pPr>
            <a:endParaRPr lang="en-US">
              <a:latin typeface="Verdana" pitchFamily="-96" charset="0"/>
            </a:endParaRPr>
          </a:p>
        </p:txBody>
      </p:sp>
      <p:grpSp>
        <p:nvGrpSpPr>
          <p:cNvPr id="17413" name="Group 13"/>
          <p:cNvGrpSpPr>
            <a:grpSpLocks/>
          </p:cNvGrpSpPr>
          <p:nvPr/>
        </p:nvGrpSpPr>
        <p:grpSpPr bwMode="auto">
          <a:xfrm>
            <a:off x="838200" y="1831975"/>
            <a:ext cx="4152900" cy="2054225"/>
            <a:chOff x="838200" y="1527175"/>
            <a:chExt cx="4152900" cy="2336800"/>
          </a:xfrm>
        </p:grpSpPr>
        <p:sp>
          <p:nvSpPr>
            <p:cNvPr id="516164" name="AutoShape 68"/>
            <p:cNvSpPr>
              <a:spLocks noChangeArrowheads="1"/>
            </p:cNvSpPr>
            <p:nvPr/>
          </p:nvSpPr>
          <p:spPr bwMode="auto">
            <a:xfrm rot="-5400000">
              <a:off x="4018765" y="2333626"/>
              <a:ext cx="1220770" cy="723900"/>
            </a:xfrm>
            <a:prstGeom prst="downArrow">
              <a:avLst>
                <a:gd name="adj1" fmla="val 50000"/>
                <a:gd name="adj2" fmla="val 41477"/>
              </a:avLst>
            </a:prstGeom>
            <a:gradFill rotWithShape="1">
              <a:gsLst>
                <a:gs pos="0">
                  <a:srgbClr val="C9C9FF"/>
                </a:gs>
                <a:gs pos="100000">
                  <a:srgbClr val="83D7E5"/>
                </a:gs>
              </a:gsLst>
              <a:lin ang="5400000"/>
            </a:gradFill>
            <a:ln w="9525">
              <a:solidFill>
                <a:srgbClr val="666699"/>
              </a:solidFill>
              <a:miter lim="800000"/>
              <a:headEnd/>
              <a:tailEnd/>
            </a:ln>
            <a:effectLst>
              <a:outerShdw dist="53882" dir="2700000" algn="ctr" rotWithShape="0">
                <a:schemeClr val="bg2">
                  <a:alpha val="50000"/>
                </a:schemeClr>
              </a:outerShdw>
            </a:effectLst>
          </p:spPr>
          <p:txBody>
            <a:bodyPr rot="10800000" wrap="none" anchor="ctr"/>
            <a:lstStyle/>
            <a:p>
              <a:pPr>
                <a:defRPr/>
              </a:pPr>
              <a:endParaRPr lang="en-US">
                <a:latin typeface="Verdana" pitchFamily="-96" charset="0"/>
              </a:endParaRPr>
            </a:p>
          </p:txBody>
        </p:sp>
        <p:sp>
          <p:nvSpPr>
            <p:cNvPr id="516165" name="Rectangle 69"/>
            <p:cNvSpPr>
              <a:spLocks noChangeArrowheads="1"/>
            </p:cNvSpPr>
            <p:nvPr/>
          </p:nvSpPr>
          <p:spPr bwMode="auto">
            <a:xfrm>
              <a:off x="838200" y="1527175"/>
              <a:ext cx="3657600" cy="2336800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C9C9FF"/>
                </a:gs>
              </a:gsLst>
              <a:lin ang="5400000" scaled="1"/>
            </a:gradFill>
            <a:ln w="12700">
              <a:solidFill>
                <a:srgbClr val="666699"/>
              </a:solidFill>
              <a:miter lim="800000"/>
              <a:headEnd/>
              <a:tailEnd/>
            </a:ln>
            <a:effectLst>
              <a:outerShdw dist="53882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Verdana" pitchFamily="-96" charset="0"/>
              </a:endParaRPr>
            </a:p>
          </p:txBody>
        </p:sp>
        <p:sp>
          <p:nvSpPr>
            <p:cNvPr id="17416" name="Text Box 21"/>
            <p:cNvSpPr txBox="1">
              <a:spLocks noChangeArrowheads="1"/>
            </p:cNvSpPr>
            <p:nvPr/>
          </p:nvSpPr>
          <p:spPr bwMode="auto">
            <a:xfrm>
              <a:off x="1066800" y="1644557"/>
              <a:ext cx="3429000" cy="2037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1"/>
                <a:t>Socialists set up communities where  work was shared and property was commonly owned.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946365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19"/>
          <p:cNvSpPr txBox="1">
            <a:spLocks noChangeArrowheads="1"/>
          </p:cNvSpPr>
          <p:nvPr/>
        </p:nvSpPr>
        <p:spPr bwMode="auto">
          <a:xfrm>
            <a:off x="228600" y="1676400"/>
            <a:ext cx="38100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561176" name="AutoShape 24"/>
          <p:cNvSpPr>
            <a:spLocks noChangeArrowheads="1"/>
          </p:cNvSpPr>
          <p:nvPr/>
        </p:nvSpPr>
        <p:spPr bwMode="auto">
          <a:xfrm rot="5400000" flipH="1">
            <a:off x="800100" y="1866900"/>
            <a:ext cx="3505200" cy="3429000"/>
          </a:xfrm>
          <a:prstGeom prst="upArrowCallout">
            <a:avLst>
              <a:gd name="adj1" fmla="val 20843"/>
              <a:gd name="adj2" fmla="val 18875"/>
              <a:gd name="adj3" fmla="val 13669"/>
              <a:gd name="adj4" fmla="val 78837"/>
            </a:avLst>
          </a:prstGeom>
          <a:gradFill rotWithShape="1">
            <a:gsLst>
              <a:gs pos="0">
                <a:srgbClr val="CDCD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  <a:effectLst>
            <a:outerShdw dist="53882" dir="2700000" algn="ctr" rotWithShape="0">
              <a:srgbClr val="ADC793">
                <a:alpha val="46001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Verdana" pitchFamily="-96" charset="0"/>
            </a:endParaRPr>
          </a:p>
        </p:txBody>
      </p:sp>
      <p:sp>
        <p:nvSpPr>
          <p:cNvPr id="18436" name="Text Box 26"/>
          <p:cNvSpPr txBox="1">
            <a:spLocks noChangeArrowheads="1"/>
          </p:cNvSpPr>
          <p:nvPr/>
        </p:nvSpPr>
        <p:spPr bwMode="auto">
          <a:xfrm>
            <a:off x="990600" y="1981200"/>
            <a:ext cx="2895600" cy="310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0033CC"/>
                </a:solidFill>
              </a:rPr>
              <a:t>Owen’s model community was intended to </a:t>
            </a:r>
            <a:br>
              <a:rPr lang="en-US" altLang="en-US">
                <a:solidFill>
                  <a:srgbClr val="0033CC"/>
                </a:solidFill>
              </a:rPr>
            </a:br>
            <a:r>
              <a:rPr lang="en-US" altLang="en-US">
                <a:solidFill>
                  <a:srgbClr val="0033CC"/>
                </a:solidFill>
              </a:rPr>
              <a:t>show that mill owners could make a profit </a:t>
            </a:r>
            <a:br>
              <a:rPr lang="en-US" altLang="en-US">
                <a:solidFill>
                  <a:srgbClr val="0033CC"/>
                </a:solidFill>
              </a:rPr>
            </a:br>
            <a:r>
              <a:rPr lang="en-US" altLang="en-US">
                <a:solidFill>
                  <a:srgbClr val="0033CC"/>
                </a:solidFill>
              </a:rPr>
              <a:t>and still offer decent wages </a:t>
            </a:r>
            <a:br>
              <a:rPr lang="en-US" altLang="en-US">
                <a:solidFill>
                  <a:srgbClr val="0033CC"/>
                </a:solidFill>
              </a:rPr>
            </a:br>
            <a:r>
              <a:rPr lang="en-US" altLang="en-US">
                <a:solidFill>
                  <a:srgbClr val="0033CC"/>
                </a:solidFill>
              </a:rPr>
              <a:t>and conditions.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4572000" y="1714500"/>
            <a:ext cx="3886200" cy="448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Aft>
                <a:spcPct val="60000"/>
              </a:spcAft>
            </a:pPr>
            <a:r>
              <a:rPr lang="en-US" altLang="en-US" b="1">
                <a:cs typeface="Arial" charset="0"/>
              </a:rPr>
              <a:t>At New Lanark, Owen:</a:t>
            </a:r>
            <a:endParaRPr lang="en-US" altLang="en-US">
              <a:cs typeface="Arial" charset="0"/>
            </a:endParaRPr>
          </a:p>
          <a:p>
            <a:pPr>
              <a:spcAft>
                <a:spcPct val="60000"/>
              </a:spcAft>
              <a:buFont typeface="Times" charset="0"/>
              <a:buChar char="•"/>
            </a:pPr>
            <a:r>
              <a:rPr lang="en-US" altLang="en-US">
                <a:cs typeface="Arial" charset="0"/>
              </a:rPr>
              <a:t>Raised wages</a:t>
            </a:r>
          </a:p>
          <a:p>
            <a:pPr>
              <a:spcAft>
                <a:spcPct val="60000"/>
              </a:spcAft>
              <a:buFont typeface="Times" charset="0"/>
              <a:buChar char="•"/>
            </a:pPr>
            <a:r>
              <a:rPr lang="en-US" altLang="en-US">
                <a:cs typeface="Arial" charset="0"/>
              </a:rPr>
              <a:t>Provided schools</a:t>
            </a:r>
          </a:p>
          <a:p>
            <a:pPr>
              <a:spcAft>
                <a:spcPct val="60000"/>
              </a:spcAft>
              <a:buFont typeface="Times" charset="0"/>
              <a:buChar char="•"/>
            </a:pPr>
            <a:r>
              <a:rPr lang="en-US" altLang="en-US">
                <a:cs typeface="Arial" charset="0"/>
              </a:rPr>
              <a:t>Refused to use child labor</a:t>
            </a:r>
          </a:p>
          <a:p>
            <a:pPr>
              <a:spcAft>
                <a:spcPct val="60000"/>
              </a:spcAft>
              <a:buFont typeface="Times" charset="0"/>
              <a:buChar char="•"/>
            </a:pPr>
            <a:r>
              <a:rPr lang="en-US" altLang="en-US">
                <a:cs typeface="Arial" charset="0"/>
              </a:rPr>
              <a:t>Built homes for workers</a:t>
            </a:r>
          </a:p>
          <a:p>
            <a:pPr>
              <a:spcAft>
                <a:spcPct val="60000"/>
              </a:spcAft>
              <a:buFont typeface="Times" charset="0"/>
              <a:buChar char="•"/>
            </a:pPr>
            <a:r>
              <a:rPr lang="en-US" altLang="en-US">
                <a:cs typeface="Arial" charset="0"/>
              </a:rPr>
              <a:t>Ran a profitable business</a:t>
            </a: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19853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8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8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84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84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84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84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84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84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84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184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8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5" descr="ch19_images_wh_se_p062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7988" y="2438400"/>
            <a:ext cx="3656012" cy="3414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0" name="Content Placeholder 5"/>
          <p:cNvSpPr>
            <a:spLocks noGrp="1"/>
          </p:cNvSpPr>
          <p:nvPr>
            <p:ph idx="1"/>
          </p:nvPr>
        </p:nvSpPr>
        <p:spPr bwMode="auto">
          <a:xfrm>
            <a:off x="4953000" y="3048000"/>
            <a:ext cx="2328863" cy="1981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20000"/>
          </a:bodyPr>
          <a:lstStyle/>
          <a:p>
            <a:pPr marL="0" indent="0">
              <a:spcBef>
                <a:spcPct val="0"/>
              </a:spcBef>
              <a:spcAft>
                <a:spcPts val="1588"/>
              </a:spcAft>
              <a:buFontTx/>
              <a:buNone/>
            </a:pPr>
            <a:r>
              <a:rPr lang="en-US" altLang="en-US" smtClean="0">
                <a:solidFill>
                  <a:srgbClr val="0033CC"/>
                </a:solidFill>
              </a:rPr>
              <a:t>He formulated a new theory of “scientific socialism.”</a:t>
            </a:r>
            <a:r>
              <a:rPr lang="en-US" altLang="en-US" smtClean="0"/>
              <a:t> </a:t>
            </a:r>
            <a:endParaRPr lang="en-US" altLang="en-US" smtClean="0">
              <a:solidFill>
                <a:srgbClr val="0033CC"/>
              </a:solidFill>
            </a:endParaRPr>
          </a:p>
        </p:txBody>
      </p:sp>
      <p:sp>
        <p:nvSpPr>
          <p:cNvPr id="19462" name="Title 4"/>
          <p:cNvSpPr>
            <a:spLocks/>
          </p:cNvSpPr>
          <p:nvPr/>
        </p:nvSpPr>
        <p:spPr bwMode="auto">
          <a:xfrm>
            <a:off x="457200" y="1504950"/>
            <a:ext cx="822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4400">
                <a:solidFill>
                  <a:schemeClr val="tx2"/>
                </a:solidFill>
                <a:latin typeface="Verdana" pitchFamily="34" charset="0"/>
              </a:defRPr>
            </a:lvl1pPr>
            <a:lvl2pPr algn="ctr" eaLnBrk="0" hangingPunct="0">
              <a:defRPr sz="4400">
                <a:solidFill>
                  <a:schemeClr val="tx2"/>
                </a:solidFill>
                <a:latin typeface="Verdana" pitchFamily="34" charset="0"/>
              </a:defRPr>
            </a:lvl2pPr>
            <a:lvl3pPr algn="ctr" eaLnBrk="0" hangingPunct="0">
              <a:defRPr sz="4400">
                <a:solidFill>
                  <a:schemeClr val="tx2"/>
                </a:solidFill>
                <a:latin typeface="Verdana" pitchFamily="34" charset="0"/>
              </a:defRPr>
            </a:lvl3pPr>
            <a:lvl4pPr algn="ctr" eaLnBrk="0" hangingPunct="0">
              <a:defRPr sz="4400">
                <a:solidFill>
                  <a:schemeClr val="tx2"/>
                </a:solidFill>
                <a:latin typeface="Verdana" pitchFamily="34" charset="0"/>
              </a:defRPr>
            </a:lvl4pPr>
            <a:lvl5pPr algn="ctr" eaLnBrk="0" hangingPunct="0">
              <a:defRPr sz="4400">
                <a:solidFill>
                  <a:schemeClr val="tx2"/>
                </a:solidFill>
                <a:latin typeface="Verdana" pitchFamily="34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Verdana" pitchFamily="34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Verdana" pitchFamily="34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Verdana" pitchFamily="34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>
              <a:spcAft>
                <a:spcPts val="1588"/>
              </a:spcAft>
            </a:pPr>
            <a:r>
              <a:rPr lang="en-US" altLang="en-US" sz="2200" b="1"/>
              <a:t>German philosopher Karl Marx condemned the ideas of the Utopians as unrealistic idealism. </a:t>
            </a:r>
          </a:p>
        </p:txBody>
      </p:sp>
    </p:spTree>
    <p:extLst>
      <p:ext uri="{BB962C8B-B14F-4D97-AF65-F5344CB8AC3E}">
        <p14:creationId xmlns:p14="http://schemas.microsoft.com/office/powerpoint/2010/main" val="7830329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6"/>
          <p:cNvSpPr>
            <a:spLocks noChangeArrowheads="1"/>
          </p:cNvSpPr>
          <p:nvPr/>
        </p:nvSpPr>
        <p:spPr bwMode="auto">
          <a:xfrm>
            <a:off x="1143000" y="2514600"/>
            <a:ext cx="34290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49908" name="AutoShape 20"/>
          <p:cNvSpPr>
            <a:spLocks noChangeArrowheads="1"/>
          </p:cNvSpPr>
          <p:nvPr/>
        </p:nvSpPr>
        <p:spPr bwMode="auto">
          <a:xfrm rot="10792560" flipH="1">
            <a:off x="836613" y="1592263"/>
            <a:ext cx="7543800" cy="1989137"/>
          </a:xfrm>
          <a:prstGeom prst="upArrowCallout">
            <a:avLst>
              <a:gd name="adj1" fmla="val 33606"/>
              <a:gd name="adj2" fmla="val 30744"/>
              <a:gd name="adj3" fmla="val 24014"/>
              <a:gd name="adj4" fmla="val 66245"/>
            </a:avLst>
          </a:prstGeom>
          <a:gradFill rotWithShape="1">
            <a:gsLst>
              <a:gs pos="0">
                <a:srgbClr val="CDCD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  <a:effectLst>
            <a:outerShdw dist="53882" dir="2700000" algn="ctr" rotWithShape="0">
              <a:srgbClr val="ADC793">
                <a:alpha val="46001"/>
              </a:srgbClr>
            </a:outerShdw>
          </a:effectLst>
        </p:spPr>
        <p:txBody>
          <a:bodyPr rot="10800000" wrap="none" anchor="ctr"/>
          <a:lstStyle/>
          <a:p>
            <a:pPr>
              <a:defRPr/>
            </a:pPr>
            <a:endParaRPr lang="en-US">
              <a:latin typeface="Verdana" pitchFamily="-96" charset="0"/>
            </a:endParaRPr>
          </a:p>
        </p:txBody>
      </p:sp>
      <p:sp>
        <p:nvSpPr>
          <p:cNvPr id="20484" name="Text Box 22"/>
          <p:cNvSpPr txBox="1">
            <a:spLocks noChangeArrowheads="1"/>
          </p:cNvSpPr>
          <p:nvPr/>
        </p:nvSpPr>
        <p:spPr bwMode="auto">
          <a:xfrm>
            <a:off x="990600" y="1703388"/>
            <a:ext cx="7239000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b="1"/>
              <a:t>Along with Englishman Frederick Engels, Marx published </a:t>
            </a:r>
            <a:r>
              <a:rPr lang="en-US" altLang="en-US" b="1" i="1"/>
              <a:t>The Communist Manifesto</a:t>
            </a:r>
            <a:r>
              <a:rPr lang="en-US" altLang="en-US" b="1"/>
              <a:t> </a:t>
            </a:r>
            <a:br>
              <a:rPr lang="en-US" altLang="en-US" b="1"/>
            </a:br>
            <a:r>
              <a:rPr lang="en-US" altLang="en-US" b="1"/>
              <a:t>in 1848.</a:t>
            </a: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838200" y="3810000"/>
            <a:ext cx="7543800" cy="217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Aft>
                <a:spcPts val="1588"/>
              </a:spcAft>
              <a:buSzPct val="80000"/>
              <a:buFontTx/>
              <a:buChar char="•"/>
            </a:pPr>
            <a:r>
              <a:rPr lang="en-US" altLang="en-US"/>
              <a:t>He predicted a struggle between the social classes that would lead to a classless society.</a:t>
            </a:r>
          </a:p>
          <a:p>
            <a:pPr>
              <a:spcAft>
                <a:spcPts val="1588"/>
              </a:spcAft>
              <a:buSzPct val="80000"/>
              <a:buFontTx/>
              <a:buChar char="•"/>
            </a:pPr>
            <a:r>
              <a:rPr lang="en-US" altLang="en-US"/>
              <a:t>The workers would take over all of the means of production, such as the farms, factories, and railways, and run them for the public good.</a:t>
            </a:r>
          </a:p>
        </p:txBody>
      </p:sp>
    </p:spTree>
    <p:extLst>
      <p:ext uri="{BB962C8B-B14F-4D97-AF65-F5344CB8AC3E}">
        <p14:creationId xmlns:p14="http://schemas.microsoft.com/office/powerpoint/2010/main" val="15808638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0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0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04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04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6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028"/>
          <p:cNvSpPr>
            <a:spLocks noChangeArrowheads="1"/>
          </p:cNvSpPr>
          <p:nvPr/>
        </p:nvSpPr>
        <p:spPr bwMode="auto">
          <a:xfrm>
            <a:off x="1143000" y="2346325"/>
            <a:ext cx="34290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85733" name="AutoShape 1029"/>
          <p:cNvSpPr>
            <a:spLocks noChangeArrowheads="1"/>
          </p:cNvSpPr>
          <p:nvPr/>
        </p:nvSpPr>
        <p:spPr bwMode="auto">
          <a:xfrm rot="5400000" flipH="1">
            <a:off x="1295400" y="990600"/>
            <a:ext cx="2362200" cy="4038600"/>
          </a:xfrm>
          <a:prstGeom prst="upArrowCallout">
            <a:avLst>
              <a:gd name="adj1" fmla="val 20843"/>
              <a:gd name="adj2" fmla="val 20958"/>
              <a:gd name="adj3" fmla="val 20397"/>
              <a:gd name="adj4" fmla="val 80833"/>
            </a:avLst>
          </a:prstGeom>
          <a:gradFill rotWithShape="1">
            <a:gsLst>
              <a:gs pos="0">
                <a:srgbClr val="CDCD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  <a:effectLst>
            <a:outerShdw dist="53882" dir="2700000" algn="ctr" rotWithShape="0">
              <a:srgbClr val="ADC793">
                <a:alpha val="46001"/>
              </a:srgbClr>
            </a:outerShdw>
          </a:effectLst>
        </p:spPr>
        <p:txBody>
          <a:bodyPr rot="10800000" vert="eaVert" wrap="none" anchor="ctr"/>
          <a:lstStyle/>
          <a:p>
            <a:pPr>
              <a:defRPr/>
            </a:pPr>
            <a:endParaRPr lang="en-US">
              <a:latin typeface="Verdana" pitchFamily="-96" charset="0"/>
            </a:endParaRPr>
          </a:p>
        </p:txBody>
      </p:sp>
      <p:sp>
        <p:nvSpPr>
          <p:cNvPr id="21508" name="Text Box 1031"/>
          <p:cNvSpPr txBox="1">
            <a:spLocks noChangeArrowheads="1"/>
          </p:cNvSpPr>
          <p:nvPr/>
        </p:nvSpPr>
        <p:spPr bwMode="auto">
          <a:xfrm>
            <a:off x="552450" y="1962150"/>
            <a:ext cx="3257550" cy="210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Marx theorized that all of history was a struggle between the “haves” and </a:t>
            </a:r>
            <a:br>
              <a:rPr lang="en-US" altLang="en-US" b="1"/>
            </a:br>
            <a:r>
              <a:rPr lang="en-US" altLang="en-US" b="1"/>
              <a:t>the “have-nots.”</a:t>
            </a: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4648200" y="1714500"/>
            <a:ext cx="4267200" cy="438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Aft>
                <a:spcPts val="1588"/>
              </a:spcAft>
              <a:buClr>
                <a:schemeClr val="tx1"/>
              </a:buClr>
              <a:buSzPct val="80000"/>
              <a:buFontTx/>
              <a:buChar char="•"/>
            </a:pPr>
            <a:r>
              <a:rPr lang="en-US" altLang="en-US"/>
              <a:t>In industrialized Western Europe, the “haves” were the business owners or  bourgeoisie. </a:t>
            </a:r>
          </a:p>
          <a:p>
            <a:pPr>
              <a:spcAft>
                <a:spcPts val="1588"/>
              </a:spcAft>
              <a:buClr>
                <a:schemeClr val="tx1"/>
              </a:buClr>
              <a:buSzPct val="80000"/>
              <a:buFontTx/>
              <a:buChar char="•"/>
            </a:pPr>
            <a:r>
              <a:rPr lang="en-US" altLang="en-US"/>
              <a:t>The “have-nots” were the workers, or </a:t>
            </a:r>
            <a:r>
              <a:rPr lang="en-US" altLang="en-US" b="1">
                <a:solidFill>
                  <a:srgbClr val="FF0000"/>
                </a:solidFill>
              </a:rPr>
              <a:t>proletariat.</a:t>
            </a:r>
            <a:endParaRPr lang="en-US" altLang="en-US">
              <a:solidFill>
                <a:srgbClr val="FF0000"/>
              </a:solidFill>
            </a:endParaRPr>
          </a:p>
          <a:p>
            <a:pPr>
              <a:spcAft>
                <a:spcPts val="1588"/>
              </a:spcAft>
              <a:buClr>
                <a:schemeClr val="tx1"/>
              </a:buClr>
              <a:buSzPct val="80000"/>
              <a:buFontTx/>
              <a:buChar char="•"/>
            </a:pPr>
            <a:r>
              <a:rPr lang="en-US" altLang="en-US">
                <a:solidFill>
                  <a:srgbClr val="0033CC"/>
                </a:solidFill>
              </a:rPr>
              <a:t>In the end, the proletariat would unite along class lines, take control of the means of production, and end the struggle.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60545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15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15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15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15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215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215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0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418" name="Text Box 2"/>
          <p:cNvSpPr txBox="1">
            <a:spLocks noChangeArrowheads="1"/>
          </p:cNvSpPr>
          <p:nvPr/>
        </p:nvSpPr>
        <p:spPr bwMode="auto">
          <a:xfrm>
            <a:off x="1228725" y="4800600"/>
            <a:ext cx="2743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rgbClr val="0033CC"/>
                </a:solidFill>
                <a:cs typeface="Arial" charset="0"/>
              </a:rPr>
              <a:t>People and labor</a:t>
            </a:r>
            <a:endParaRPr lang="en-US" altLang="en-US">
              <a:cs typeface="Arial" charset="0"/>
            </a:endParaRPr>
          </a:p>
        </p:txBody>
      </p:sp>
      <p:sp>
        <p:nvSpPr>
          <p:cNvPr id="572422" name="AutoShape 6"/>
          <p:cNvSpPr>
            <a:spLocks noChangeArrowheads="1"/>
          </p:cNvSpPr>
          <p:nvPr/>
        </p:nvSpPr>
        <p:spPr bwMode="auto">
          <a:xfrm rot="10792560" flipH="1">
            <a:off x="839788" y="1825625"/>
            <a:ext cx="3349625" cy="2593975"/>
          </a:xfrm>
          <a:prstGeom prst="upArrowCallout">
            <a:avLst>
              <a:gd name="adj1" fmla="val 19681"/>
              <a:gd name="adj2" fmla="val 18198"/>
              <a:gd name="adj3" fmla="val 11444"/>
              <a:gd name="adj4" fmla="val 76639"/>
            </a:avLst>
          </a:prstGeom>
          <a:gradFill rotWithShape="1">
            <a:gsLst>
              <a:gs pos="0">
                <a:srgbClr val="CDCD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  <a:effectLst>
            <a:outerShdw dist="53882" dir="2700000" algn="ctr" rotWithShape="0">
              <a:srgbClr val="ADC793">
                <a:alpha val="46001"/>
              </a:srgbClr>
            </a:outerShdw>
          </a:effectLst>
        </p:spPr>
        <p:txBody>
          <a:bodyPr rot="10800000" wrap="none" anchor="ctr"/>
          <a:lstStyle/>
          <a:p>
            <a:pPr>
              <a:defRPr/>
            </a:pPr>
            <a:endParaRPr lang="en-US">
              <a:latin typeface="Verdana" pitchFamily="1" charset="0"/>
            </a:endParaRPr>
          </a:p>
        </p:txBody>
      </p:sp>
      <p:sp>
        <p:nvSpPr>
          <p:cNvPr id="8196" name="Text Box 7"/>
          <p:cNvSpPr txBox="1">
            <a:spLocks noChangeArrowheads="1"/>
          </p:cNvSpPr>
          <p:nvPr/>
        </p:nvSpPr>
        <p:spPr bwMode="auto">
          <a:xfrm>
            <a:off x="939800" y="1927225"/>
            <a:ext cx="3429000" cy="179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b="1">
                <a:cs typeface="Arial" charset="0"/>
              </a:rPr>
              <a:t>The rapid growth   of population and industry changed the distribution of two key resources.</a:t>
            </a:r>
          </a:p>
        </p:txBody>
      </p:sp>
      <p:pic>
        <p:nvPicPr>
          <p:cNvPr id="8197" name="Picture 8" descr="WH-Ch19_S3_PopGrowthChar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831975"/>
            <a:ext cx="3352800" cy="2697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957626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72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72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2418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780" name="AutoShape 4"/>
          <p:cNvSpPr>
            <a:spLocks noChangeArrowheads="1"/>
          </p:cNvSpPr>
          <p:nvPr/>
        </p:nvSpPr>
        <p:spPr bwMode="auto">
          <a:xfrm rot="5400000" flipH="1">
            <a:off x="1371600" y="1295400"/>
            <a:ext cx="2362200" cy="3429000"/>
          </a:xfrm>
          <a:prstGeom prst="upArrowCallout">
            <a:avLst>
              <a:gd name="adj1" fmla="val 20843"/>
              <a:gd name="adj2" fmla="val 18875"/>
              <a:gd name="adj3" fmla="val 18535"/>
              <a:gd name="adj4" fmla="val 76542"/>
            </a:avLst>
          </a:prstGeom>
          <a:gradFill rotWithShape="1">
            <a:gsLst>
              <a:gs pos="0">
                <a:srgbClr val="CDCD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  <a:effectLst>
            <a:outerShdw dist="53882" dir="2700000" algn="ctr" rotWithShape="0">
              <a:srgbClr val="ADC793">
                <a:alpha val="46001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Verdana" pitchFamily="-96" charset="0"/>
            </a:endParaRPr>
          </a:p>
        </p:txBody>
      </p:sp>
      <p:sp>
        <p:nvSpPr>
          <p:cNvPr id="22531" name="Text Box 5"/>
          <p:cNvSpPr txBox="1">
            <a:spLocks noChangeArrowheads="1"/>
          </p:cNvSpPr>
          <p:nvPr/>
        </p:nvSpPr>
        <p:spPr bwMode="auto">
          <a:xfrm>
            <a:off x="990600" y="2486025"/>
            <a:ext cx="23622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22532" name="Text Box 6"/>
          <p:cNvSpPr txBox="1">
            <a:spLocks noChangeArrowheads="1"/>
          </p:cNvSpPr>
          <p:nvPr/>
        </p:nvSpPr>
        <p:spPr bwMode="auto">
          <a:xfrm>
            <a:off x="914400" y="1981200"/>
            <a:ext cx="2514600" cy="210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Marx called for workers everywhere </a:t>
            </a:r>
            <a:br>
              <a:rPr lang="en-US" altLang="en-US" b="1"/>
            </a:br>
            <a:r>
              <a:rPr lang="en-US" altLang="en-US" b="1"/>
              <a:t>to unite and overthrow the capitalists.</a:t>
            </a:r>
            <a:endParaRPr lang="en-US" altLang="en-US"/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4419600" y="1727200"/>
            <a:ext cx="4267200" cy="451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Aft>
                <a:spcPts val="1588"/>
              </a:spcAft>
              <a:buFont typeface="Times" charset="0"/>
              <a:buChar char="•"/>
            </a:pPr>
            <a:r>
              <a:rPr lang="en-US" altLang="en-US"/>
              <a:t>In Germany, socialists adapted Marx’s beliefs to form </a:t>
            </a:r>
            <a:r>
              <a:rPr lang="en-US" altLang="en-US" b="1">
                <a:solidFill>
                  <a:srgbClr val="FF0000"/>
                </a:solidFill>
                <a:cs typeface="Arial" charset="0"/>
              </a:rPr>
              <a:t>social democracy, </a:t>
            </a:r>
            <a:r>
              <a:rPr lang="en-US" altLang="en-US" b="1">
                <a:cs typeface="Arial" charset="0"/>
              </a:rPr>
              <a:t> </a:t>
            </a:r>
            <a:br>
              <a:rPr lang="en-US" altLang="en-US" b="1">
                <a:cs typeface="Arial" charset="0"/>
              </a:rPr>
            </a:br>
            <a:r>
              <a:rPr lang="en-US" altLang="en-US"/>
              <a:t>a political ideology </a:t>
            </a:r>
            <a:br>
              <a:rPr lang="en-US" altLang="en-US"/>
            </a:br>
            <a:r>
              <a:rPr lang="en-US" altLang="en-US"/>
              <a:t>calling for a gradual transition from capitalism to socialism. </a:t>
            </a:r>
          </a:p>
          <a:p>
            <a:pPr>
              <a:spcAft>
                <a:spcPts val="1588"/>
              </a:spcAft>
              <a:buFont typeface="Times" charset="0"/>
              <a:buChar char="•"/>
            </a:pPr>
            <a:r>
              <a:rPr lang="en-US" altLang="en-US"/>
              <a:t>Russian socialists embraced Marx’s ideas </a:t>
            </a:r>
            <a:br>
              <a:rPr lang="en-US" altLang="en-US"/>
            </a:br>
            <a:r>
              <a:rPr lang="en-US" altLang="en-US"/>
              <a:t>and set up a communist-inspired government in 1917.</a:t>
            </a:r>
          </a:p>
        </p:txBody>
      </p:sp>
    </p:spTree>
    <p:extLst>
      <p:ext uri="{BB962C8B-B14F-4D97-AF65-F5344CB8AC3E}">
        <p14:creationId xmlns:p14="http://schemas.microsoft.com/office/powerpoint/2010/main" val="21318486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25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25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25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25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4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5867400" y="1828800"/>
            <a:ext cx="2819400" cy="2362200"/>
            <a:chOff x="3696" y="1680"/>
            <a:chExt cx="1776" cy="1488"/>
          </a:xfrm>
        </p:grpSpPr>
        <p:sp>
          <p:nvSpPr>
            <p:cNvPr id="23560" name="Rectangle 6"/>
            <p:cNvSpPr>
              <a:spLocks noChangeArrowheads="1"/>
            </p:cNvSpPr>
            <p:nvPr/>
          </p:nvSpPr>
          <p:spPr bwMode="auto">
            <a:xfrm>
              <a:off x="3696" y="1680"/>
              <a:ext cx="1776" cy="1488"/>
            </a:xfrm>
            <a:prstGeom prst="rect">
              <a:avLst/>
            </a:prstGeom>
            <a:gradFill rotWithShape="0">
              <a:gsLst>
                <a:gs pos="0">
                  <a:srgbClr val="FED273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rgbClr val="666699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561" name="Text Box 7"/>
            <p:cNvSpPr txBox="1">
              <a:spLocks noChangeArrowheads="1"/>
            </p:cNvSpPr>
            <p:nvPr/>
          </p:nvSpPr>
          <p:spPr bwMode="auto">
            <a:xfrm>
              <a:off x="3760" y="1744"/>
              <a:ext cx="1712" cy="1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en-US">
                  <a:solidFill>
                    <a:srgbClr val="0033CC"/>
                  </a:solidFill>
                  <a:cs typeface="Arial" charset="0"/>
                </a:rPr>
                <a:t>The later failures of communist nations illustrated </a:t>
              </a:r>
              <a:br>
                <a:rPr lang="en-US" altLang="en-US">
                  <a:solidFill>
                    <a:srgbClr val="0033CC"/>
                  </a:solidFill>
                  <a:cs typeface="Arial" charset="0"/>
                </a:rPr>
              </a:br>
              <a:r>
                <a:rPr lang="en-US" altLang="en-US">
                  <a:solidFill>
                    <a:srgbClr val="0033CC"/>
                  </a:solidFill>
                  <a:cs typeface="Arial" charset="0"/>
                </a:rPr>
                <a:t>flaws in Marx’s theories.</a:t>
              </a:r>
              <a:endParaRPr lang="en-US" altLang="en-US" b="1">
                <a:solidFill>
                  <a:srgbClr val="0033CC"/>
                </a:solidFill>
                <a:cs typeface="Arial" charset="0"/>
              </a:endParaRPr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3333750" y="1828800"/>
            <a:ext cx="2686050" cy="2362200"/>
            <a:chOff x="2100" y="1680"/>
            <a:chExt cx="1692" cy="1488"/>
          </a:xfrm>
        </p:grpSpPr>
        <p:sp>
          <p:nvSpPr>
            <p:cNvPr id="588804" name="AutoShape 4"/>
            <p:cNvSpPr>
              <a:spLocks noChangeArrowheads="1"/>
            </p:cNvSpPr>
            <p:nvPr/>
          </p:nvSpPr>
          <p:spPr bwMode="auto">
            <a:xfrm rot="5400000" flipH="1">
              <a:off x="2202" y="1578"/>
              <a:ext cx="1488" cy="1692"/>
            </a:xfrm>
            <a:prstGeom prst="upArrowCallout">
              <a:avLst>
                <a:gd name="adj1" fmla="val 20231"/>
                <a:gd name="adj2" fmla="val 18319"/>
                <a:gd name="adj3" fmla="val 15651"/>
                <a:gd name="adj4" fmla="val 77750"/>
              </a:avLst>
            </a:prstGeom>
            <a:gradFill rotWithShape="1">
              <a:gsLst>
                <a:gs pos="0">
                  <a:srgbClr val="83D7E5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ADC793">
                  <a:alpha val="46001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Verdana" pitchFamily="-96" charset="0"/>
              </a:endParaRPr>
            </a:p>
          </p:txBody>
        </p:sp>
        <p:sp>
          <p:nvSpPr>
            <p:cNvPr id="23559" name="Text Box 5"/>
            <p:cNvSpPr txBox="1">
              <a:spLocks noChangeArrowheads="1"/>
            </p:cNvSpPr>
            <p:nvPr/>
          </p:nvSpPr>
          <p:spPr bwMode="auto">
            <a:xfrm>
              <a:off x="2160" y="1741"/>
              <a:ext cx="1200" cy="1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>
                  <a:cs typeface="Arial" charset="0"/>
                </a:rPr>
                <a:t>But workers</a:t>
              </a:r>
            </a:p>
            <a:p>
              <a:pPr eaLnBrk="1" hangingPunct="1"/>
              <a:r>
                <a:rPr lang="en-US" altLang="en-US">
                  <a:cs typeface="Arial" charset="0"/>
                </a:rPr>
                <a:t>worldwide never united as </a:t>
              </a:r>
              <a:br>
                <a:rPr lang="en-US" altLang="en-US">
                  <a:cs typeface="Arial" charset="0"/>
                </a:rPr>
              </a:br>
              <a:r>
                <a:rPr lang="en-US" altLang="en-US">
                  <a:cs typeface="Arial" charset="0"/>
                </a:rPr>
                <a:t>a class.</a:t>
              </a:r>
              <a:endParaRPr lang="en-US" altLang="en-US" b="1">
                <a:cs typeface="Arial" charset="0"/>
              </a:endParaRPr>
            </a:p>
          </p:txBody>
        </p:sp>
      </p:grpSp>
      <p:sp>
        <p:nvSpPr>
          <p:cNvPr id="588802" name="AutoShape 2"/>
          <p:cNvSpPr>
            <a:spLocks noChangeArrowheads="1"/>
          </p:cNvSpPr>
          <p:nvPr/>
        </p:nvSpPr>
        <p:spPr bwMode="auto">
          <a:xfrm rot="5400000" flipH="1">
            <a:off x="800100" y="1485900"/>
            <a:ext cx="2362200" cy="3048000"/>
          </a:xfrm>
          <a:prstGeom prst="upArrowCallout">
            <a:avLst>
              <a:gd name="adj1" fmla="val 20843"/>
              <a:gd name="adj2" fmla="val 18875"/>
              <a:gd name="adj3" fmla="val 14797"/>
              <a:gd name="adj4" fmla="val 82333"/>
            </a:avLst>
          </a:prstGeom>
          <a:gradFill rotWithShape="1">
            <a:gsLst>
              <a:gs pos="0">
                <a:srgbClr val="CDCD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  <a:effectLst>
            <a:outerShdw dist="53882" dir="2700000" algn="ctr" rotWithShape="0">
              <a:srgbClr val="ADC793">
                <a:alpha val="46001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Verdana" pitchFamily="-96" charset="0"/>
            </a:endParaRPr>
          </a:p>
        </p:txBody>
      </p:sp>
      <p:sp>
        <p:nvSpPr>
          <p:cNvPr id="23557" name="Text Box 3"/>
          <p:cNvSpPr txBox="1">
            <a:spLocks noChangeArrowheads="1"/>
          </p:cNvSpPr>
          <p:nvPr/>
        </p:nvSpPr>
        <p:spPr bwMode="auto">
          <a:xfrm>
            <a:off x="555625" y="1930400"/>
            <a:ext cx="2438400" cy="210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>
                <a:cs typeface="Arial" charset="0"/>
              </a:rPr>
              <a:t>Revolutionaries around the world adapted Marx to their local goals </a:t>
            </a:r>
            <a:br>
              <a:rPr lang="en-US" altLang="en-US">
                <a:cs typeface="Arial" charset="0"/>
              </a:rPr>
            </a:br>
            <a:r>
              <a:rPr lang="en-US" altLang="en-US">
                <a:cs typeface="Arial" charset="0"/>
              </a:rPr>
              <a:t>and needs.</a:t>
            </a:r>
          </a:p>
        </p:txBody>
      </p:sp>
    </p:spTree>
    <p:extLst>
      <p:ext uri="{BB962C8B-B14F-4D97-AF65-F5344CB8AC3E}">
        <p14:creationId xmlns:p14="http://schemas.microsoft.com/office/powerpoint/2010/main" val="14020300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1"/>
          <p:cNvSpPr>
            <a:spLocks noChangeArrowheads="1"/>
          </p:cNvSpPr>
          <p:nvPr/>
        </p:nvSpPr>
        <p:spPr bwMode="auto">
          <a:xfrm>
            <a:off x="1216025" y="1695450"/>
            <a:ext cx="7165975" cy="1201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400" b="1"/>
              <a:t>What new ideas about economics and society were fostered as a result of the Industrial Revolution?</a:t>
            </a:r>
          </a:p>
        </p:txBody>
      </p:sp>
      <p:pic>
        <p:nvPicPr>
          <p:cNvPr id="8196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828800"/>
            <a:ext cx="530225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35257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3962400" y="1844675"/>
            <a:ext cx="4684713" cy="1965325"/>
            <a:chOff x="2496" y="1162"/>
            <a:chExt cx="2951" cy="1238"/>
          </a:xfrm>
        </p:grpSpPr>
        <p:sp>
          <p:nvSpPr>
            <p:cNvPr id="575491" name="Rectangle 3"/>
            <p:cNvSpPr>
              <a:spLocks noChangeArrowheads="1"/>
            </p:cNvSpPr>
            <p:nvPr/>
          </p:nvSpPr>
          <p:spPr bwMode="auto">
            <a:xfrm>
              <a:off x="2496" y="1162"/>
              <a:ext cx="2951" cy="1238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83D7E5"/>
                </a:gs>
              </a:gsLst>
              <a:lin ang="5400000" scaled="1"/>
            </a:gradFill>
            <a:ln w="12700">
              <a:solidFill>
                <a:srgbClr val="666699"/>
              </a:solidFill>
              <a:miter lim="800000"/>
              <a:headEnd/>
              <a:tailEnd/>
            </a:ln>
            <a:effectLst>
              <a:outerShdw dist="53882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Verdana" pitchFamily="1" charset="0"/>
              </a:endParaRPr>
            </a:p>
          </p:txBody>
        </p:sp>
        <p:sp>
          <p:nvSpPr>
            <p:cNvPr id="9227" name="Text Box 5"/>
            <p:cNvSpPr txBox="1">
              <a:spLocks noChangeArrowheads="1"/>
            </p:cNvSpPr>
            <p:nvPr/>
          </p:nvSpPr>
          <p:spPr bwMode="auto">
            <a:xfrm>
              <a:off x="2568" y="1234"/>
              <a:ext cx="2845" cy="1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/>
                <a:t>The middle class lived in clean neighborhoods with running water and paved streets. Women stayed home to raise their children.</a:t>
              </a:r>
              <a:endParaRPr lang="en-US" altLang="en-US" b="1">
                <a:solidFill>
                  <a:srgbClr val="FF0000"/>
                </a:solidFill>
              </a:endParaRPr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457200" y="4445000"/>
            <a:ext cx="8229600" cy="1219200"/>
            <a:chOff x="288" y="2928"/>
            <a:chExt cx="5184" cy="768"/>
          </a:xfrm>
        </p:grpSpPr>
        <p:sp>
          <p:nvSpPr>
            <p:cNvPr id="575494" name="Rectangle 6"/>
            <p:cNvSpPr>
              <a:spLocks noChangeArrowheads="1"/>
            </p:cNvSpPr>
            <p:nvPr/>
          </p:nvSpPr>
          <p:spPr bwMode="auto">
            <a:xfrm>
              <a:off x="288" y="2928"/>
              <a:ext cx="5184" cy="768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ED273"/>
                </a:gs>
              </a:gsLst>
              <a:lin ang="5400000" scaled="1"/>
            </a:gradFill>
            <a:ln w="12700">
              <a:solidFill>
                <a:srgbClr val="666699"/>
              </a:solidFill>
              <a:miter lim="800000"/>
              <a:headEnd/>
              <a:tailEnd/>
            </a:ln>
            <a:effectLst>
              <a:outerShdw dist="53882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Verdana" pitchFamily="1" charset="0"/>
              </a:endParaRPr>
            </a:p>
          </p:txBody>
        </p:sp>
        <p:sp>
          <p:nvSpPr>
            <p:cNvPr id="9225" name="Text Box 5"/>
            <p:cNvSpPr txBox="1">
              <a:spLocks noChangeArrowheads="1"/>
            </p:cNvSpPr>
            <p:nvPr/>
          </p:nvSpPr>
          <p:spPr bwMode="auto">
            <a:xfrm>
              <a:off x="357" y="2945"/>
              <a:ext cx="5003" cy="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>
                  <a:solidFill>
                    <a:srgbClr val="0033CC"/>
                  </a:solidFill>
                </a:rPr>
                <a:t>They included merchants, inventors, investors, and “rags-to-riches” individuals who were admired for their hard work and “get-ahead” attitude.</a:t>
              </a:r>
            </a:p>
          </p:txBody>
        </p:sp>
      </p:grpSp>
      <p:sp>
        <p:nvSpPr>
          <p:cNvPr id="575496" name="AutoShape 8"/>
          <p:cNvSpPr>
            <a:spLocks noChangeArrowheads="1"/>
          </p:cNvSpPr>
          <p:nvPr/>
        </p:nvSpPr>
        <p:spPr bwMode="auto">
          <a:xfrm>
            <a:off x="1371600" y="3810000"/>
            <a:ext cx="1219200" cy="685800"/>
          </a:xfrm>
          <a:prstGeom prst="downArrow">
            <a:avLst>
              <a:gd name="adj1" fmla="val 50000"/>
              <a:gd name="adj2" fmla="val 40452"/>
            </a:avLst>
          </a:prstGeom>
          <a:gradFill rotWithShape="1">
            <a:gsLst>
              <a:gs pos="0">
                <a:srgbClr val="C9C9FF"/>
              </a:gs>
              <a:gs pos="100000">
                <a:srgbClr val="FED273"/>
              </a:gs>
            </a:gsLst>
            <a:lin ang="5400000" scaled="1"/>
          </a:gradFill>
          <a:ln w="9525">
            <a:solidFill>
              <a:srgbClr val="666699"/>
            </a:solidFill>
            <a:miter lim="800000"/>
            <a:headEnd/>
            <a:tailEnd/>
          </a:ln>
          <a:effectLst>
            <a:outerShdw dist="53882" dir="2700000" algn="ctr" rotWithShape="0">
              <a:schemeClr val="bg2">
                <a:alpha val="50000"/>
              </a:schemeClr>
            </a:outerShdw>
          </a:effectLst>
        </p:spPr>
        <p:txBody>
          <a:bodyPr vert="eaVert" wrap="none" anchor="ctr"/>
          <a:lstStyle/>
          <a:p>
            <a:pPr>
              <a:defRPr/>
            </a:pPr>
            <a:endParaRPr lang="en-US">
              <a:latin typeface="Verdana" pitchFamily="1" charset="0"/>
            </a:endParaRPr>
          </a:p>
        </p:txBody>
      </p:sp>
      <p:sp>
        <p:nvSpPr>
          <p:cNvPr id="575497" name="AutoShape 9"/>
          <p:cNvSpPr>
            <a:spLocks noChangeArrowheads="1"/>
          </p:cNvSpPr>
          <p:nvPr/>
        </p:nvSpPr>
        <p:spPr bwMode="auto">
          <a:xfrm rot="-5400000">
            <a:off x="3009900" y="2363788"/>
            <a:ext cx="1219200" cy="990600"/>
          </a:xfrm>
          <a:prstGeom prst="downArrow">
            <a:avLst>
              <a:gd name="adj1" fmla="val 50000"/>
              <a:gd name="adj2" fmla="val 40023"/>
            </a:avLst>
          </a:prstGeom>
          <a:gradFill rotWithShape="1">
            <a:gsLst>
              <a:gs pos="0">
                <a:srgbClr val="C9C9FF"/>
              </a:gs>
              <a:gs pos="100000">
                <a:srgbClr val="83D7E5"/>
              </a:gs>
            </a:gsLst>
            <a:lin ang="0" scaled="1"/>
          </a:gradFill>
          <a:ln w="9525">
            <a:solidFill>
              <a:srgbClr val="666699"/>
            </a:solidFill>
            <a:miter lim="800000"/>
            <a:headEnd/>
            <a:tailEnd/>
          </a:ln>
          <a:effectLst>
            <a:outerShdw dist="53882" dir="2700000" algn="ctr" rotWithShape="0">
              <a:schemeClr val="bg2">
                <a:alpha val="50000"/>
              </a:schemeClr>
            </a:outerShdw>
          </a:effectLst>
        </p:spPr>
        <p:txBody>
          <a:bodyPr rot="10800000" wrap="none" anchor="ctr"/>
          <a:lstStyle/>
          <a:p>
            <a:pPr>
              <a:defRPr/>
            </a:pPr>
            <a:endParaRPr lang="en-US">
              <a:latin typeface="Verdana" pitchFamily="1" charset="0"/>
            </a:endParaRPr>
          </a:p>
        </p:txBody>
      </p:sp>
      <p:sp>
        <p:nvSpPr>
          <p:cNvPr id="575498" name="Rectangle 10"/>
          <p:cNvSpPr>
            <a:spLocks noChangeArrowheads="1"/>
          </p:cNvSpPr>
          <p:nvPr/>
        </p:nvSpPr>
        <p:spPr bwMode="auto">
          <a:xfrm>
            <a:off x="457200" y="1828800"/>
            <a:ext cx="2971800" cy="19796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9C9FF"/>
              </a:gs>
            </a:gsLst>
            <a:lin ang="5400000" scaled="1"/>
          </a:gradFill>
          <a:ln w="12700">
            <a:solidFill>
              <a:srgbClr val="666699"/>
            </a:solidFill>
            <a:miter lim="800000"/>
            <a:headEnd/>
            <a:tailEnd/>
          </a:ln>
          <a:effectLst>
            <a:outerShdw dist="53882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Verdana" pitchFamily="1" charset="0"/>
            </a:endParaRPr>
          </a:p>
        </p:txBody>
      </p:sp>
      <p:sp>
        <p:nvSpPr>
          <p:cNvPr id="9223" name="Text Box 21"/>
          <p:cNvSpPr txBox="1">
            <a:spLocks noChangeArrowheads="1"/>
          </p:cNvSpPr>
          <p:nvPr/>
        </p:nvSpPr>
        <p:spPr bwMode="auto">
          <a:xfrm>
            <a:off x="558800" y="1928813"/>
            <a:ext cx="2743200" cy="179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/>
              <a:t>The Industrial Revolution created a new middle class, </a:t>
            </a:r>
            <a:br>
              <a:rPr lang="en-US" altLang="en-US" b="1"/>
            </a:br>
            <a:r>
              <a:rPr lang="en-US" altLang="en-US" b="1"/>
              <a:t>or bourgeoisie.</a:t>
            </a:r>
          </a:p>
        </p:txBody>
      </p:sp>
    </p:spTree>
    <p:extLst>
      <p:ext uri="{BB962C8B-B14F-4D97-AF65-F5344CB8AC3E}">
        <p14:creationId xmlns:p14="http://schemas.microsoft.com/office/powerpoint/2010/main" val="35531644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Content Placeholder 7"/>
          <p:cNvSpPr>
            <a:spLocks noGrp="1"/>
          </p:cNvSpPr>
          <p:nvPr>
            <p:ph idx="1"/>
          </p:nvPr>
        </p:nvSpPr>
        <p:spPr bwMode="auto">
          <a:xfrm>
            <a:off x="838200" y="2819400"/>
            <a:ext cx="7848600" cy="2743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85000" lnSpcReduction="10000"/>
          </a:bodyPr>
          <a:lstStyle/>
          <a:p>
            <a:pPr>
              <a:spcBef>
                <a:spcPct val="0"/>
              </a:spcBef>
              <a:spcAft>
                <a:spcPts val="1588"/>
              </a:spcAft>
              <a:buFont typeface="Times" charset="0"/>
              <a:buChar char="•"/>
            </a:pPr>
            <a:r>
              <a:rPr lang="en-US" altLang="en-US" dirty="0" smtClean="0"/>
              <a:t>The poor lived in tiny, crowded rooms in multistory </a:t>
            </a:r>
            <a:r>
              <a:rPr lang="en-US" altLang="en-US" b="1" dirty="0" smtClean="0">
                <a:solidFill>
                  <a:srgbClr val="FF0000"/>
                </a:solidFill>
                <a:cs typeface="Arial" charset="0"/>
              </a:rPr>
              <a:t>tenements </a:t>
            </a:r>
            <a:r>
              <a:rPr lang="en-US" altLang="en-US" dirty="0" smtClean="0"/>
              <a:t>packed into vile-smelling slums.</a:t>
            </a:r>
          </a:p>
          <a:p>
            <a:pPr>
              <a:spcBef>
                <a:spcPct val="0"/>
              </a:spcBef>
              <a:spcAft>
                <a:spcPts val="1588"/>
              </a:spcAft>
              <a:buFont typeface="Times" charset="0"/>
              <a:buChar char="•"/>
            </a:pPr>
            <a:r>
              <a:rPr lang="en-US" altLang="en-US" dirty="0" smtClean="0"/>
              <a:t>Lack of sanitation left waste and rotting garbage in the streets, creating a terrible stench. </a:t>
            </a:r>
          </a:p>
          <a:p>
            <a:pPr>
              <a:spcBef>
                <a:spcPct val="0"/>
              </a:spcBef>
              <a:spcAft>
                <a:spcPts val="1588"/>
              </a:spcAft>
              <a:buFont typeface="Times" charset="0"/>
              <a:buChar char="•"/>
            </a:pPr>
            <a:r>
              <a:rPr lang="en-US" altLang="en-US" dirty="0" smtClean="0"/>
              <a:t>Raw sewage was dumped in rivers, contaminating drinking water and spreading disease.</a:t>
            </a:r>
          </a:p>
        </p:txBody>
      </p:sp>
      <p:sp>
        <p:nvSpPr>
          <p:cNvPr id="10245" name="Title 6"/>
          <p:cNvSpPr>
            <a:spLocks/>
          </p:cNvSpPr>
          <p:nvPr/>
        </p:nvSpPr>
        <p:spPr bwMode="auto">
          <a:xfrm>
            <a:off x="838200" y="1828800"/>
            <a:ext cx="7467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4400">
                <a:solidFill>
                  <a:schemeClr val="tx2"/>
                </a:solidFill>
                <a:latin typeface="Verdana" pitchFamily="34" charset="0"/>
              </a:defRPr>
            </a:lvl1pPr>
            <a:lvl2pPr algn="ctr" eaLnBrk="0" hangingPunct="0">
              <a:defRPr sz="4400">
                <a:solidFill>
                  <a:schemeClr val="tx2"/>
                </a:solidFill>
                <a:latin typeface="Verdana" pitchFamily="34" charset="0"/>
              </a:defRPr>
            </a:lvl2pPr>
            <a:lvl3pPr algn="ctr" eaLnBrk="0" hangingPunct="0">
              <a:defRPr sz="4400">
                <a:solidFill>
                  <a:schemeClr val="tx2"/>
                </a:solidFill>
                <a:latin typeface="Verdana" pitchFamily="34" charset="0"/>
              </a:defRPr>
            </a:lvl3pPr>
            <a:lvl4pPr algn="ctr" eaLnBrk="0" hangingPunct="0">
              <a:defRPr sz="4400">
                <a:solidFill>
                  <a:schemeClr val="tx2"/>
                </a:solidFill>
                <a:latin typeface="Verdana" pitchFamily="34" charset="0"/>
              </a:defRPr>
            </a:lvl4pPr>
            <a:lvl5pPr algn="ctr" eaLnBrk="0" hangingPunct="0">
              <a:defRPr sz="4400">
                <a:solidFill>
                  <a:schemeClr val="tx2"/>
                </a:solidFill>
                <a:latin typeface="Verdana" pitchFamily="34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Verdana" pitchFamily="34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Verdana" pitchFamily="34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Verdana" pitchFamily="34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algn="l">
              <a:spcAft>
                <a:spcPts val="1588"/>
              </a:spcAft>
            </a:pPr>
            <a:r>
              <a:rPr lang="en-US" altLang="en-US" sz="2200" b="1" dirty="0"/>
              <a:t>The cities where the working class lived were crowded, dark, dirty, and smoky.</a:t>
            </a:r>
          </a:p>
        </p:txBody>
      </p:sp>
    </p:spTree>
    <p:extLst>
      <p:ext uri="{BB962C8B-B14F-4D97-AF65-F5344CB8AC3E}">
        <p14:creationId xmlns:p14="http://schemas.microsoft.com/office/powerpoint/2010/main" val="39882155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790" name="AutoShape 22"/>
          <p:cNvSpPr>
            <a:spLocks noChangeArrowheads="1"/>
          </p:cNvSpPr>
          <p:nvPr/>
        </p:nvSpPr>
        <p:spPr bwMode="auto">
          <a:xfrm rot="5400000" flipH="1">
            <a:off x="1143000" y="1828800"/>
            <a:ext cx="2667000" cy="3733800"/>
          </a:xfrm>
          <a:prstGeom prst="upArrowCallout">
            <a:avLst>
              <a:gd name="adj1" fmla="val 25361"/>
              <a:gd name="adj2" fmla="val 18810"/>
              <a:gd name="adj3" fmla="val 12496"/>
              <a:gd name="adj4" fmla="val 82361"/>
            </a:avLst>
          </a:prstGeom>
          <a:gradFill rotWithShape="1">
            <a:gsLst>
              <a:gs pos="0">
                <a:srgbClr val="CDCDFF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chemeClr val="accent2"/>
            </a:solidFill>
            <a:miter lim="800000"/>
            <a:headEnd/>
            <a:tailEnd/>
          </a:ln>
          <a:effectLst>
            <a:outerShdw dist="125724" dir="2700000" algn="ctr" rotWithShape="0">
              <a:srgbClr val="ADC793">
                <a:alpha val="46001"/>
              </a:srgbClr>
            </a:outerShdw>
          </a:effectLst>
        </p:spPr>
        <p:txBody>
          <a:bodyPr rot="10800000" vert="eaVert" wrap="none" anchor="ctr"/>
          <a:lstStyle/>
          <a:p>
            <a:pPr>
              <a:defRPr/>
            </a:pPr>
            <a:endParaRPr lang="en-US">
              <a:latin typeface="Verdana" pitchFamily="1" charset="0"/>
            </a:endParaRPr>
          </a:p>
        </p:txBody>
      </p:sp>
      <p:sp>
        <p:nvSpPr>
          <p:cNvPr id="11267" name="Text Box 23"/>
          <p:cNvSpPr txBox="1">
            <a:spLocks noChangeArrowheads="1"/>
          </p:cNvSpPr>
          <p:nvPr/>
        </p:nvSpPr>
        <p:spPr bwMode="auto">
          <a:xfrm>
            <a:off x="711200" y="2463800"/>
            <a:ext cx="3048000" cy="247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0033CC"/>
                </a:solidFill>
              </a:rPr>
              <a:t>Frustrated workers tried to organize secretly,</a:t>
            </a:r>
            <a:r>
              <a:rPr lang="en-US" altLang="en-US"/>
              <a:t> but they lacked a political voice and were powerless to affect change. </a:t>
            </a:r>
            <a:endParaRPr lang="en-US" altLang="en-US" sz="2000"/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4572000" y="3200400"/>
            <a:ext cx="4114800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Aft>
                <a:spcPct val="60000"/>
              </a:spcAft>
              <a:buSzPct val="80000"/>
              <a:buFontTx/>
              <a:buChar char="•"/>
            </a:pPr>
            <a:r>
              <a:rPr lang="en-US" altLang="en-US"/>
              <a:t>Between 1811 and 1813, textile workers rioted.</a:t>
            </a:r>
          </a:p>
          <a:p>
            <a:pPr>
              <a:spcAft>
                <a:spcPct val="60000"/>
              </a:spcAft>
              <a:buSzPct val="80000"/>
              <a:buFontTx/>
              <a:buChar char="•"/>
            </a:pPr>
            <a:r>
              <a:rPr lang="en-US" altLang="en-US"/>
              <a:t>Groups called Luddites smashed labor-saving machines that were replacing workers.</a:t>
            </a:r>
          </a:p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4572000" y="2286000"/>
            <a:ext cx="4114800" cy="97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Aft>
                <a:spcPct val="60000"/>
              </a:spcAft>
            </a:pPr>
            <a:r>
              <a:rPr lang="en-US" altLang="en-US"/>
              <a:t>Frustration at times turned to violence:</a:t>
            </a:r>
          </a:p>
        </p:txBody>
      </p:sp>
      <p:sp>
        <p:nvSpPr>
          <p:cNvPr id="2" name="Title 6"/>
          <p:cNvSpPr>
            <a:spLocks/>
          </p:cNvSpPr>
          <p:nvPr/>
        </p:nvSpPr>
        <p:spPr bwMode="auto">
          <a:xfrm>
            <a:off x="457200" y="1497013"/>
            <a:ext cx="822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4400">
                <a:solidFill>
                  <a:schemeClr val="tx2"/>
                </a:solidFill>
                <a:latin typeface="Verdana" pitchFamily="34" charset="0"/>
              </a:defRPr>
            </a:lvl1pPr>
            <a:lvl2pPr algn="ctr" eaLnBrk="0" hangingPunct="0">
              <a:defRPr sz="4400">
                <a:solidFill>
                  <a:schemeClr val="tx2"/>
                </a:solidFill>
                <a:latin typeface="Verdana" pitchFamily="34" charset="0"/>
              </a:defRPr>
            </a:lvl2pPr>
            <a:lvl3pPr algn="ctr" eaLnBrk="0" hangingPunct="0">
              <a:defRPr sz="4400">
                <a:solidFill>
                  <a:schemeClr val="tx2"/>
                </a:solidFill>
                <a:latin typeface="Verdana" pitchFamily="34" charset="0"/>
              </a:defRPr>
            </a:lvl3pPr>
            <a:lvl4pPr algn="ctr" eaLnBrk="0" hangingPunct="0">
              <a:defRPr sz="4400">
                <a:solidFill>
                  <a:schemeClr val="tx2"/>
                </a:solidFill>
                <a:latin typeface="Verdana" pitchFamily="34" charset="0"/>
              </a:defRPr>
            </a:lvl4pPr>
            <a:lvl5pPr algn="ctr" eaLnBrk="0" hangingPunct="0">
              <a:defRPr sz="4400">
                <a:solidFill>
                  <a:schemeClr val="tx2"/>
                </a:solidFill>
                <a:latin typeface="Verdana" pitchFamily="34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Verdana" pitchFamily="34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Verdana" pitchFamily="34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Verdana" pitchFamily="34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>
              <a:spcAft>
                <a:spcPts val="1588"/>
              </a:spcAft>
            </a:pPr>
            <a:r>
              <a:rPr lang="en-US" altLang="en-US" sz="2200" b="1"/>
              <a:t>Organizations such as labor unions were illegal.</a:t>
            </a:r>
            <a:br>
              <a:rPr lang="en-US" altLang="en-US" sz="2200" b="1"/>
            </a:br>
            <a:endParaRPr lang="en-US" altLang="en-US" sz="2200" b="1"/>
          </a:p>
        </p:txBody>
      </p:sp>
    </p:spTree>
    <p:extLst>
      <p:ext uri="{BB962C8B-B14F-4D97-AF65-F5344CB8AC3E}">
        <p14:creationId xmlns:p14="http://schemas.microsoft.com/office/powerpoint/2010/main" val="1347542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1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1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12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12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1" grpId="0" build="p"/>
      <p:bldP spid="1127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324600" y="2819400"/>
            <a:ext cx="2257425" cy="2667000"/>
            <a:chOff x="4272" y="1104"/>
            <a:chExt cx="1200" cy="1680"/>
          </a:xfrm>
        </p:grpSpPr>
        <p:sp>
          <p:nvSpPr>
            <p:cNvPr id="12298" name="Rectangle 5"/>
            <p:cNvSpPr>
              <a:spLocks noChangeArrowheads="1"/>
            </p:cNvSpPr>
            <p:nvPr/>
          </p:nvSpPr>
          <p:spPr bwMode="auto">
            <a:xfrm>
              <a:off x="4272" y="1104"/>
              <a:ext cx="1200" cy="1680"/>
            </a:xfrm>
            <a:prstGeom prst="rect">
              <a:avLst/>
            </a:prstGeom>
            <a:gradFill rotWithShape="0">
              <a:gsLst>
                <a:gs pos="0">
                  <a:srgbClr val="FED273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rgbClr val="666699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299" name="Text Box 6"/>
            <p:cNvSpPr txBox="1">
              <a:spLocks noChangeArrowheads="1"/>
            </p:cNvSpPr>
            <p:nvPr/>
          </p:nvSpPr>
          <p:spPr bwMode="auto">
            <a:xfrm>
              <a:off x="4393" y="1147"/>
              <a:ext cx="1012" cy="15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0033CC"/>
                  </a:solidFill>
                </a:rPr>
                <a:t>Methodism rekindled workers’ hopes and channeled anger into reform.</a:t>
              </a:r>
              <a:r>
                <a:rPr lang="en-US" altLang="en-US" b="1">
                  <a:solidFill>
                    <a:srgbClr val="0033CC"/>
                  </a:solidFill>
                </a:rPr>
                <a:t> </a:t>
              </a:r>
              <a:endParaRPr lang="en-US" altLang="en-US">
                <a:solidFill>
                  <a:srgbClr val="0033CC"/>
                </a:solidFill>
              </a:endParaRPr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3429000" y="2819400"/>
            <a:ext cx="3048000" cy="2667000"/>
            <a:chOff x="2208" y="1104"/>
            <a:chExt cx="2064" cy="1680"/>
          </a:xfrm>
        </p:grpSpPr>
        <p:sp>
          <p:nvSpPr>
            <p:cNvPr id="576520" name="AutoShape 8"/>
            <p:cNvSpPr>
              <a:spLocks noChangeArrowheads="1"/>
            </p:cNvSpPr>
            <p:nvPr/>
          </p:nvSpPr>
          <p:spPr bwMode="auto">
            <a:xfrm rot="5400000" flipH="1">
              <a:off x="2400" y="912"/>
              <a:ext cx="1680" cy="2064"/>
            </a:xfrm>
            <a:prstGeom prst="upArrowCallout">
              <a:avLst>
                <a:gd name="adj1" fmla="val 20843"/>
                <a:gd name="adj2" fmla="val 18875"/>
                <a:gd name="adj3" fmla="val 15233"/>
                <a:gd name="adj4" fmla="val 79676"/>
              </a:avLst>
            </a:prstGeom>
            <a:gradFill rotWithShape="1">
              <a:gsLst>
                <a:gs pos="0">
                  <a:srgbClr val="83D7E5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ADC793">
                  <a:alpha val="46001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Verdana" pitchFamily="1" charset="0"/>
              </a:endParaRPr>
            </a:p>
          </p:txBody>
        </p:sp>
        <p:sp>
          <p:nvSpPr>
            <p:cNvPr id="12297" name="Text Box 9"/>
            <p:cNvSpPr txBox="1">
              <a:spLocks noChangeArrowheads="1"/>
            </p:cNvSpPr>
            <p:nvPr/>
          </p:nvSpPr>
          <p:spPr bwMode="auto">
            <a:xfrm>
              <a:off x="2363" y="1171"/>
              <a:ext cx="1496" cy="15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Meetings featured hymns and sermons  stressing forgiveness and salvation. </a:t>
              </a:r>
            </a:p>
          </p:txBody>
        </p:sp>
      </p:grpSp>
      <p:grpSp>
        <p:nvGrpSpPr>
          <p:cNvPr id="12293" name="Group 10"/>
          <p:cNvGrpSpPr>
            <a:grpSpLocks/>
          </p:cNvGrpSpPr>
          <p:nvPr/>
        </p:nvGrpSpPr>
        <p:grpSpPr bwMode="auto">
          <a:xfrm>
            <a:off x="457200" y="2819400"/>
            <a:ext cx="3048000" cy="2667000"/>
            <a:chOff x="457200" y="2819400"/>
            <a:chExt cx="3048000" cy="2667000"/>
          </a:xfrm>
        </p:grpSpPr>
        <p:sp>
          <p:nvSpPr>
            <p:cNvPr id="576514" name="AutoShape 2"/>
            <p:cNvSpPr>
              <a:spLocks noChangeArrowheads="1"/>
            </p:cNvSpPr>
            <p:nvPr/>
          </p:nvSpPr>
          <p:spPr bwMode="auto">
            <a:xfrm rot="5400000" flipH="1">
              <a:off x="647700" y="2628900"/>
              <a:ext cx="2667000" cy="3048000"/>
            </a:xfrm>
            <a:prstGeom prst="upArrowCallout">
              <a:avLst>
                <a:gd name="adj1" fmla="val 19889"/>
                <a:gd name="adj2" fmla="val 18875"/>
                <a:gd name="adj3" fmla="val 18403"/>
                <a:gd name="adj4" fmla="val 78108"/>
              </a:avLst>
            </a:prstGeom>
            <a:gradFill rotWithShape="1">
              <a:gsLst>
                <a:gs pos="0">
                  <a:srgbClr val="CDCDF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ADC793">
                  <a:alpha val="46001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Verdana" pitchFamily="1" charset="0"/>
              </a:endParaRPr>
            </a:p>
          </p:txBody>
        </p:sp>
        <p:sp>
          <p:nvSpPr>
            <p:cNvPr id="12295" name="Text Box 9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2413000" cy="2436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Wesley encouraged self-improve-ment through adopting sober and moral ways.</a:t>
              </a:r>
              <a:endParaRPr lang="en-US" altLang="en-US">
                <a:solidFill>
                  <a:srgbClr val="0066CC"/>
                </a:solidFill>
              </a:endParaRPr>
            </a:p>
          </p:txBody>
        </p:sp>
      </p:grpSp>
      <p:sp>
        <p:nvSpPr>
          <p:cNvPr id="12301" name="Text Box 10"/>
          <p:cNvSpPr txBox="1">
            <a:spLocks noChangeArrowheads="1"/>
          </p:cNvSpPr>
          <p:nvPr/>
        </p:nvSpPr>
        <p:spPr bwMode="auto">
          <a:xfrm>
            <a:off x="457200" y="1489075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b="1"/>
              <a:t>Many workers were comforted by religions such as Methodism, founded by John Wesley in the 1700s.</a:t>
            </a:r>
          </a:p>
        </p:txBody>
      </p:sp>
    </p:spTree>
    <p:extLst>
      <p:ext uri="{BB962C8B-B14F-4D97-AF65-F5344CB8AC3E}">
        <p14:creationId xmlns:p14="http://schemas.microsoft.com/office/powerpoint/2010/main" val="34757518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Content Placeholder 5"/>
          <p:cNvSpPr>
            <a:spLocks noGrp="1"/>
          </p:cNvSpPr>
          <p:nvPr>
            <p:ph idx="1"/>
          </p:nvPr>
        </p:nvSpPr>
        <p:spPr bwMode="auto">
          <a:xfrm>
            <a:off x="5130800" y="2120900"/>
            <a:ext cx="3276600" cy="2438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85000" lnSpcReduction="20000"/>
          </a:bodyPr>
          <a:lstStyle/>
          <a:p>
            <a:pPr marL="0" indent="0">
              <a:spcBef>
                <a:spcPct val="0"/>
              </a:spcBef>
              <a:spcAft>
                <a:spcPts val="1588"/>
              </a:spcAft>
              <a:buFontTx/>
              <a:buNone/>
            </a:pPr>
            <a:r>
              <a:rPr lang="en-US" altLang="en-US" smtClean="0"/>
              <a:t>The technology of </a:t>
            </a:r>
            <a:br>
              <a:rPr lang="en-US" altLang="en-US" smtClean="0"/>
            </a:br>
            <a:r>
              <a:rPr lang="en-US" altLang="en-US" smtClean="0"/>
              <a:t>the machine age and the rapid pace of industrialization imposed a harsh new way of life on factory workers.</a:t>
            </a:r>
            <a:endParaRPr lang="en-US" altLang="en-US" b="1" smtClean="0"/>
          </a:p>
        </p:txBody>
      </p:sp>
      <p:pic>
        <p:nvPicPr>
          <p:cNvPr id="13316" name="Picture 5" descr="ch19_images_wh_se_p06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251075"/>
            <a:ext cx="4038600" cy="3789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8" name="Title 3"/>
          <p:cNvSpPr>
            <a:spLocks/>
          </p:cNvSpPr>
          <p:nvPr/>
        </p:nvSpPr>
        <p:spPr bwMode="auto">
          <a:xfrm>
            <a:off x="457200" y="1495425"/>
            <a:ext cx="822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4400">
                <a:solidFill>
                  <a:schemeClr val="tx2"/>
                </a:solidFill>
                <a:latin typeface="Verdana" pitchFamily="34" charset="0"/>
              </a:defRPr>
            </a:lvl1pPr>
            <a:lvl2pPr algn="ctr" eaLnBrk="0" hangingPunct="0">
              <a:defRPr sz="4400">
                <a:solidFill>
                  <a:schemeClr val="tx2"/>
                </a:solidFill>
                <a:latin typeface="Verdana" pitchFamily="34" charset="0"/>
              </a:defRPr>
            </a:lvl2pPr>
            <a:lvl3pPr algn="ctr" eaLnBrk="0" hangingPunct="0">
              <a:defRPr sz="4400">
                <a:solidFill>
                  <a:schemeClr val="tx2"/>
                </a:solidFill>
                <a:latin typeface="Verdana" pitchFamily="34" charset="0"/>
              </a:defRPr>
            </a:lvl3pPr>
            <a:lvl4pPr algn="ctr" eaLnBrk="0" hangingPunct="0">
              <a:defRPr sz="4400">
                <a:solidFill>
                  <a:schemeClr val="tx2"/>
                </a:solidFill>
                <a:latin typeface="Verdana" pitchFamily="34" charset="0"/>
              </a:defRPr>
            </a:lvl4pPr>
            <a:lvl5pPr algn="ctr" eaLnBrk="0" hangingPunct="0">
              <a:defRPr sz="4400">
                <a:solidFill>
                  <a:schemeClr val="tx2"/>
                </a:solidFill>
                <a:latin typeface="Verdana" pitchFamily="34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Verdana" pitchFamily="34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Verdana" pitchFamily="34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Verdana" pitchFamily="34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>
              <a:spcAft>
                <a:spcPts val="1588"/>
              </a:spcAft>
            </a:pPr>
            <a:r>
              <a:rPr lang="en-US" altLang="en-US" sz="2200" b="1"/>
              <a:t>The heart of the industrial city was the factory.</a:t>
            </a:r>
          </a:p>
        </p:txBody>
      </p:sp>
    </p:spTree>
    <p:extLst>
      <p:ext uri="{BB962C8B-B14F-4D97-AF65-F5344CB8AC3E}">
        <p14:creationId xmlns:p14="http://schemas.microsoft.com/office/powerpoint/2010/main" val="24103278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ChangeArrowheads="1"/>
          </p:cNvSpPr>
          <p:nvPr/>
        </p:nvSpPr>
        <p:spPr bwMode="auto">
          <a:xfrm>
            <a:off x="4610100" y="2438400"/>
            <a:ext cx="3695700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14339" name="Group 8"/>
          <p:cNvGrpSpPr>
            <a:grpSpLocks/>
          </p:cNvGrpSpPr>
          <p:nvPr/>
        </p:nvGrpSpPr>
        <p:grpSpPr bwMode="auto">
          <a:xfrm>
            <a:off x="838200" y="2590800"/>
            <a:ext cx="3581400" cy="2819400"/>
            <a:chOff x="838200" y="2705100"/>
            <a:chExt cx="3581400" cy="2819400"/>
          </a:xfrm>
        </p:grpSpPr>
        <p:sp>
          <p:nvSpPr>
            <p:cNvPr id="579588" name="AutoShape 4"/>
            <p:cNvSpPr>
              <a:spLocks noChangeArrowheads="1"/>
            </p:cNvSpPr>
            <p:nvPr/>
          </p:nvSpPr>
          <p:spPr bwMode="auto">
            <a:xfrm rot="5400000" flipH="1">
              <a:off x="1219200" y="2324100"/>
              <a:ext cx="2819400" cy="3581400"/>
            </a:xfrm>
            <a:prstGeom prst="upArrowCallout">
              <a:avLst>
                <a:gd name="adj1" fmla="val 22714"/>
                <a:gd name="adj2" fmla="val 17669"/>
                <a:gd name="adj3" fmla="val 16137"/>
                <a:gd name="adj4" fmla="val 79103"/>
              </a:avLst>
            </a:prstGeom>
            <a:gradFill rotWithShape="1">
              <a:gsLst>
                <a:gs pos="0">
                  <a:srgbClr val="CDCDFF"/>
                </a:gs>
                <a:gs pos="100000">
                  <a:schemeClr val="bg1"/>
                </a:gs>
              </a:gsLst>
              <a:lin ang="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  <a:effectLst>
              <a:outerShdw dist="53340" dir="2700000" algn="ctr" rotWithShape="0">
                <a:srgbClr val="ADC793">
                  <a:alpha val="46001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Verdana" pitchFamily="1" charset="0"/>
              </a:endParaRPr>
            </a:p>
          </p:txBody>
        </p:sp>
        <p:sp>
          <p:nvSpPr>
            <p:cNvPr id="14343" name="Text Box 5"/>
            <p:cNvSpPr txBox="1">
              <a:spLocks noChangeArrowheads="1"/>
            </p:cNvSpPr>
            <p:nvPr/>
          </p:nvSpPr>
          <p:spPr bwMode="auto">
            <a:xfrm>
              <a:off x="1057275" y="2849563"/>
              <a:ext cx="2438400" cy="2470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In rural villages people worked hard, but work varied by the season. They controlled their own work pace.</a:t>
              </a:r>
              <a:endParaRPr lang="en-US" altLang="en-US" sz="2000"/>
            </a:p>
          </p:txBody>
        </p:sp>
      </p:grp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4800600" y="2438400"/>
            <a:ext cx="3886200" cy="355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Aft>
                <a:spcPts val="1600"/>
              </a:spcAft>
              <a:buClr>
                <a:schemeClr val="tx1"/>
              </a:buClr>
              <a:buFont typeface="Times" charset="0"/>
              <a:buChar char="•"/>
            </a:pPr>
            <a:r>
              <a:rPr lang="en-US" altLang="en-US">
                <a:solidFill>
                  <a:srgbClr val="0033CC"/>
                </a:solidFill>
              </a:rPr>
              <a:t>In factories the work pace was rigidly set. Shifts lasted 12 to 16 hours. </a:t>
            </a:r>
          </a:p>
          <a:p>
            <a:pPr>
              <a:spcAft>
                <a:spcPts val="1600"/>
              </a:spcAft>
              <a:buFont typeface="Times" charset="0"/>
              <a:buChar char="•"/>
            </a:pPr>
            <a:r>
              <a:rPr lang="en-US" altLang="en-US"/>
              <a:t>Tired workers were easily hurt by machines with no safety devices. Textile factory air was polluted with lint.</a:t>
            </a:r>
          </a:p>
        </p:txBody>
      </p:sp>
      <p:sp>
        <p:nvSpPr>
          <p:cNvPr id="2" name="Title 6"/>
          <p:cNvSpPr>
            <a:spLocks/>
          </p:cNvSpPr>
          <p:nvPr/>
        </p:nvSpPr>
        <p:spPr bwMode="auto">
          <a:xfrm>
            <a:off x="457200" y="1495425"/>
            <a:ext cx="822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4400">
                <a:solidFill>
                  <a:schemeClr val="tx2"/>
                </a:solidFill>
                <a:latin typeface="Verdana" pitchFamily="34" charset="0"/>
              </a:defRPr>
            </a:lvl1pPr>
            <a:lvl2pPr algn="ctr" eaLnBrk="0" hangingPunct="0">
              <a:defRPr sz="4400">
                <a:solidFill>
                  <a:schemeClr val="tx2"/>
                </a:solidFill>
                <a:latin typeface="Verdana" pitchFamily="34" charset="0"/>
              </a:defRPr>
            </a:lvl2pPr>
            <a:lvl3pPr algn="ctr" eaLnBrk="0" hangingPunct="0">
              <a:defRPr sz="4400">
                <a:solidFill>
                  <a:schemeClr val="tx2"/>
                </a:solidFill>
                <a:latin typeface="Verdana" pitchFamily="34" charset="0"/>
              </a:defRPr>
            </a:lvl3pPr>
            <a:lvl4pPr algn="ctr" eaLnBrk="0" hangingPunct="0">
              <a:defRPr sz="4400">
                <a:solidFill>
                  <a:schemeClr val="tx2"/>
                </a:solidFill>
                <a:latin typeface="Verdana" pitchFamily="34" charset="0"/>
              </a:defRPr>
            </a:lvl4pPr>
            <a:lvl5pPr algn="ctr" eaLnBrk="0" hangingPunct="0">
              <a:defRPr sz="4400">
                <a:solidFill>
                  <a:schemeClr val="tx2"/>
                </a:solidFill>
                <a:latin typeface="Verdana" pitchFamily="34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Verdana" pitchFamily="34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Verdana" pitchFamily="34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Verdana" pitchFamily="34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>
              <a:spcAft>
                <a:spcPts val="1588"/>
              </a:spcAft>
            </a:pPr>
            <a:r>
              <a:rPr lang="en-US" altLang="en-US" sz="2200" b="1"/>
              <a:t>Factory workers lived and worked in </a:t>
            </a:r>
            <a:br>
              <a:rPr lang="en-US" altLang="en-US" sz="2200" b="1"/>
            </a:br>
            <a:r>
              <a:rPr lang="en-US" altLang="en-US" sz="2200" b="1"/>
              <a:t>unpleasant conditions.</a:t>
            </a:r>
            <a:br>
              <a:rPr lang="en-US" altLang="en-US" sz="2200" b="1"/>
            </a:br>
            <a:endParaRPr lang="en-US" altLang="en-US" sz="2200" b="1"/>
          </a:p>
        </p:txBody>
      </p:sp>
    </p:spTree>
    <p:extLst>
      <p:ext uri="{BB962C8B-B14F-4D97-AF65-F5344CB8AC3E}">
        <p14:creationId xmlns:p14="http://schemas.microsoft.com/office/powerpoint/2010/main" val="40981942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43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43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43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43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4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1177</Words>
  <Application>Microsoft Office PowerPoint</Application>
  <PresentationFormat>On-screen Show (4:3)</PresentationFormat>
  <Paragraphs>113</Paragraphs>
  <Slides>32</Slides>
  <Notes>30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 Theme</vt:lpstr>
      <vt:lpstr>Unit 9 The Industrial Revolution Part 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19-4 New Ways of Thinking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Marion County Public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9 The Industrial Revolution Part 2</dc:title>
  <dc:creator>shawiakm</dc:creator>
  <cp:lastModifiedBy>shawiakm</cp:lastModifiedBy>
  <cp:revision>2</cp:revision>
  <dcterms:created xsi:type="dcterms:W3CDTF">2014-01-21T16:10:24Z</dcterms:created>
  <dcterms:modified xsi:type="dcterms:W3CDTF">2014-01-21T16:25:56Z</dcterms:modified>
</cp:coreProperties>
</file>