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9E66-6304-4448-AE17-C065EBC3651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F105-0BC1-420A-B20B-E77D42F4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B5374E1-61CF-4530-A840-1B2E0A92E2D8}" type="slidenum">
              <a:rPr lang="en-US" altLang="en-US" sz="1200" b="0" smtClean="0">
                <a:latin typeface="Arial" charset="0"/>
              </a:rPr>
              <a:pPr eaLnBrk="1" hangingPunct="1"/>
              <a:t>14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F64E84C-CE2E-48D2-863C-20DEF089F01B}" type="slidenum">
              <a:rPr lang="en-US" altLang="en-US" sz="1200" b="0" smtClean="0">
                <a:latin typeface="Arial" charset="0"/>
              </a:rPr>
              <a:pPr eaLnBrk="1" hangingPunct="1"/>
              <a:t>15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13A0400-4004-487B-AEC2-720F792FB461}" type="slidenum">
              <a:rPr lang="en-US" altLang="en-US" sz="1200" b="0" smtClean="0">
                <a:latin typeface="Arial" charset="0"/>
              </a:rPr>
              <a:pPr eaLnBrk="1" hangingPunct="1"/>
              <a:t>19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D3E9B2D-CBF4-4EB2-9A2D-D2376677E277}" type="slidenum">
              <a:rPr lang="en-US" altLang="en-US" sz="1200" b="0" smtClean="0">
                <a:latin typeface="Arial" charset="0"/>
              </a:rPr>
              <a:pPr eaLnBrk="1" hangingPunct="1"/>
              <a:t>20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C81E1FF3-850D-4E78-B5AA-34B79468EC27}" type="slidenum">
              <a:rPr lang="en-US" altLang="en-US" sz="1200" b="0">
                <a:latin typeface="Arial" charset="0"/>
              </a:rPr>
              <a:pPr algn="r" eaLnBrk="1" hangingPunct="1"/>
              <a:t>23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63B09F0-E054-4B1E-B9F3-15ED367C956A}" type="slidenum">
              <a:rPr lang="en-US" altLang="en-US" sz="1200" b="0" smtClean="0">
                <a:latin typeface="Arial" charset="0"/>
              </a:rPr>
              <a:pPr eaLnBrk="1" hangingPunct="1"/>
              <a:t>27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553448D-285C-4011-B2C1-F76085A6A37B}" type="slidenum">
              <a:rPr lang="en-US" altLang="en-US" sz="1200" b="0" smtClean="0">
                <a:latin typeface="Arial" charset="0"/>
              </a:rPr>
              <a:pPr eaLnBrk="1" hangingPunct="1"/>
              <a:t>28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04C0131-0CCE-4A53-A484-F8169610759C}" type="slidenum">
              <a:rPr lang="en-US" altLang="en-US" sz="1200" b="0" smtClean="0">
                <a:latin typeface="Arial" charset="0"/>
              </a:rPr>
              <a:pPr eaLnBrk="1" hangingPunct="1"/>
              <a:t>5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3D3710F-084C-4502-B549-281A03981518}" type="slidenum">
              <a:rPr lang="en-US" altLang="en-US" sz="1200" b="0" smtClean="0">
                <a:latin typeface="Arial" charset="0"/>
              </a:rPr>
              <a:pPr eaLnBrk="1" hangingPunct="1"/>
              <a:t>7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770CBA0-74AB-4A8D-A00D-542A305E9133}" type="slidenum">
              <a:rPr lang="en-US" altLang="en-US" sz="1200" b="0" smtClean="0">
                <a:latin typeface="Arial" charset="0"/>
              </a:rPr>
              <a:pPr eaLnBrk="1" hangingPunct="1"/>
              <a:t>9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9CB9-06DE-47D6-AFEB-6DBEFE3006B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2F9A-16D7-494D-9163-4239882F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9 </a:t>
            </a:r>
            <a:br>
              <a:rPr lang="en-US" dirty="0" smtClean="0"/>
            </a:br>
            <a:r>
              <a:rPr lang="en-US" dirty="0" smtClean="0"/>
              <a:t>The Industrial Revolution</a:t>
            </a:r>
            <a:br>
              <a:rPr lang="en-US" dirty="0" smtClean="0"/>
            </a:br>
            <a:r>
              <a:rPr lang="en-US" dirty="0" smtClean="0"/>
              <a:t>Part 3</a:t>
            </a:r>
            <a:br>
              <a:rPr lang="en-US" dirty="0" smtClean="0"/>
            </a:br>
            <a:r>
              <a:rPr lang="en-US" dirty="0" smtClean="0"/>
              <a:t>(The Second Industrial Revolution)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21-2</a:t>
            </a:r>
            <a:br>
              <a:rPr lang="en-US" dirty="0" smtClean="0"/>
            </a:br>
            <a:r>
              <a:rPr lang="en-US" dirty="0" smtClean="0"/>
              <a:t>The Rise of Cities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AutoShape 11"/>
          <p:cNvSpPr>
            <a:spLocks noChangeArrowheads="1"/>
          </p:cNvSpPr>
          <p:nvPr/>
        </p:nvSpPr>
        <p:spPr bwMode="auto">
          <a:xfrm rot="5400000" flipH="1">
            <a:off x="2438400" y="3111500"/>
            <a:ext cx="609600" cy="3657600"/>
          </a:xfrm>
          <a:prstGeom prst="upArrowCallout">
            <a:avLst>
              <a:gd name="adj1" fmla="val 35648"/>
              <a:gd name="adj2" fmla="val 37269"/>
              <a:gd name="adj3" fmla="val 47000"/>
              <a:gd name="adj4" fmla="val 863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0243" name="Text Box 1031"/>
          <p:cNvSpPr txBox="1">
            <a:spLocks noChangeArrowheads="1"/>
          </p:cNvSpPr>
          <p:nvPr/>
        </p:nvSpPr>
        <p:spPr bwMode="auto">
          <a:xfrm>
            <a:off x="457200" y="2408238"/>
            <a:ext cx="7848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City planners led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urban renewal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 b="0"/>
              <a:t>projects.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Settlement patterns changed</a:t>
            </a:r>
            <a:r>
              <a:rPr lang="en-US" altLang="en-US" b="0"/>
              <a:t> as the rich moved to the outskirts of cities and the poor lived in slums at the center.</a:t>
            </a: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4686300" y="4381500"/>
            <a:ext cx="3657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Electric </a:t>
            </a:r>
            <a:r>
              <a:rPr lang="en-US" altLang="en-US" b="0">
                <a:solidFill>
                  <a:srgbClr val="0033CC"/>
                </a:solidFill>
              </a:rPr>
              <a:t>street lights lit up the night</a:t>
            </a:r>
            <a:r>
              <a:rPr lang="en-US" altLang="en-US" b="0"/>
              <a:t> and cities organized police forces.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0245" name="Text Box 1050"/>
          <p:cNvSpPr txBox="1">
            <a:spLocks noChangeArrowheads="1"/>
          </p:cNvSpPr>
          <p:nvPr/>
        </p:nvSpPr>
        <p:spPr bwMode="auto">
          <a:xfrm>
            <a:off x="1003300" y="4724400"/>
            <a:ext cx="3200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Cities became safer.</a:t>
            </a:r>
          </a:p>
        </p:txBody>
      </p:sp>
      <p:sp>
        <p:nvSpPr>
          <p:cNvPr id="10246" name="Text Box 1057"/>
          <p:cNvSpPr txBox="1">
            <a:spLocks noChangeArrowheads="1"/>
          </p:cNvSpPr>
          <p:nvPr/>
        </p:nvSpPr>
        <p:spPr bwMode="auto">
          <a:xfrm>
            <a:off x="457200" y="1503363"/>
            <a:ext cx="822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Cities experienced big changes as </a:t>
            </a:r>
            <a:br>
              <a:rPr lang="en-US" altLang="en-US"/>
            </a:br>
            <a:r>
              <a:rPr lang="en-US" altLang="en-US"/>
              <a:t>industrialization progressed.</a:t>
            </a:r>
          </a:p>
        </p:txBody>
      </p:sp>
    </p:spTree>
    <p:extLst>
      <p:ext uri="{BB962C8B-B14F-4D97-AF65-F5344CB8AC3E}">
        <p14:creationId xmlns:p14="http://schemas.microsoft.com/office/powerpoint/2010/main" val="32249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AutoShape 8"/>
          <p:cNvSpPr>
            <a:spLocks noChangeArrowheads="1"/>
          </p:cNvSpPr>
          <p:nvPr/>
        </p:nvSpPr>
        <p:spPr bwMode="auto">
          <a:xfrm rot="5400000" flipH="1">
            <a:off x="1676400" y="989013"/>
            <a:ext cx="2057400" cy="3733800"/>
          </a:xfrm>
          <a:prstGeom prst="upArrowCallout">
            <a:avLst>
              <a:gd name="adj1" fmla="val 20833"/>
              <a:gd name="adj2" fmla="val 18875"/>
              <a:gd name="adj3" fmla="val 18283"/>
              <a:gd name="adj4" fmla="val 86144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939800" y="1946275"/>
            <a:ext cx="3048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Sewers made cities healthier and steel skyscrapers </a:t>
            </a:r>
            <a:br>
              <a:rPr lang="en-US" altLang="en-US"/>
            </a:br>
            <a:r>
              <a:rPr lang="en-US" altLang="en-US"/>
              <a:t>made them taller.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838200" y="4492625"/>
            <a:ext cx="7467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On the whole, however, </a:t>
            </a:r>
            <a:r>
              <a:rPr lang="en-US" altLang="en-US" b="0">
                <a:solidFill>
                  <a:srgbClr val="0033CC"/>
                </a:solidFill>
              </a:rPr>
              <a:t>cities were very attractive.</a:t>
            </a:r>
            <a:r>
              <a:rPr lang="en-US" altLang="en-US" b="0"/>
              <a:t> People were drawn by the excitement, the promise of work, and entertainment.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0" y="1827213"/>
            <a:ext cx="3733800" cy="2068512"/>
            <a:chOff x="2880" y="1104"/>
            <a:chExt cx="2352" cy="1303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 rot="16205722" flipH="1">
              <a:off x="3408" y="576"/>
              <a:ext cx="1296" cy="2352"/>
            </a:xfrm>
            <a:prstGeom prst="upArrowCallout">
              <a:avLst>
                <a:gd name="adj1" fmla="val 20833"/>
                <a:gd name="adj2" fmla="val 18875"/>
                <a:gd name="adj3" fmla="val 18283"/>
                <a:gd name="adj4" fmla="val 8614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3280" y="1167"/>
              <a:ext cx="1952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b="0"/>
                <a:t>Despite these improvements, </a:t>
              </a:r>
              <a:br>
                <a:rPr lang="en-US" altLang="en-US" b="0"/>
              </a:br>
              <a:r>
                <a:rPr lang="en-US" altLang="en-US" b="0">
                  <a:solidFill>
                    <a:srgbClr val="0033CC"/>
                  </a:solidFill>
                </a:rPr>
                <a:t>poor people lived </a:t>
              </a:r>
              <a:br>
                <a:rPr lang="en-US" altLang="en-US" b="0">
                  <a:solidFill>
                    <a:srgbClr val="0033CC"/>
                  </a:solidFill>
                </a:rPr>
              </a:br>
              <a:r>
                <a:rPr lang="en-US" altLang="en-US" b="0">
                  <a:solidFill>
                    <a:srgbClr val="0033CC"/>
                  </a:solidFill>
                </a:rPr>
                <a:t>in bad conditions </a:t>
              </a:r>
              <a:br>
                <a:rPr lang="en-US" altLang="en-US" b="0">
                  <a:solidFill>
                    <a:srgbClr val="0033CC"/>
                  </a:solidFill>
                </a:rPr>
              </a:br>
              <a:r>
                <a:rPr lang="en-US" altLang="en-US" b="0">
                  <a:solidFill>
                    <a:srgbClr val="0033CC"/>
                  </a:solidFill>
                </a:rPr>
                <a:t>in slums.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4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308600" y="1493838"/>
            <a:ext cx="3378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standard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of living</a:t>
            </a:r>
            <a:r>
              <a:rPr lang="en-US" altLang="en-US"/>
              <a:t> rose </a:t>
            </a:r>
            <a:br>
              <a:rPr lang="en-US" altLang="en-US"/>
            </a:br>
            <a:r>
              <a:rPr lang="en-US" altLang="en-US"/>
              <a:t>among workers.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b="0"/>
              <a:t>People had </a:t>
            </a:r>
            <a:r>
              <a:rPr lang="en-US" altLang="en-US" b="0">
                <a:solidFill>
                  <a:srgbClr val="0033CC"/>
                </a:solidFill>
              </a:rPr>
              <a:t>more time for leisure activities</a:t>
            </a:r>
            <a:r>
              <a:rPr lang="en-US" altLang="en-US" b="0"/>
              <a:t> such as going to </a:t>
            </a:r>
            <a:br>
              <a:rPr lang="en-US" altLang="en-US" b="0"/>
            </a:br>
            <a:r>
              <a:rPr lang="en-US" altLang="en-US" b="0"/>
              <a:t>the movies.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38200" y="5029200"/>
            <a:ext cx="7848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People </a:t>
            </a:r>
            <a:r>
              <a:rPr lang="en-US" altLang="en-US" b="0">
                <a:solidFill>
                  <a:srgbClr val="0033CC"/>
                </a:solidFill>
              </a:rPr>
              <a:t>ate better and dressed in mass-produced clothing.</a:t>
            </a:r>
            <a:r>
              <a:rPr lang="en-US" altLang="en-US" b="0"/>
              <a:t> Health improved, and some workers moved to the suburbs.</a:t>
            </a:r>
          </a:p>
        </p:txBody>
      </p:sp>
      <p:pic>
        <p:nvPicPr>
          <p:cNvPr id="14340" name="Picture 7" descr="ch21_images_wh_se_p06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3375"/>
            <a:ext cx="4267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14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57200" y="150495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Causes and Effects of the Industrial Revolution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16200000">
            <a:off x="4230687" y="3055938"/>
            <a:ext cx="682625" cy="838200"/>
          </a:xfrm>
          <a:prstGeom prst="downArrow">
            <a:avLst>
              <a:gd name="adj1" fmla="val 50806"/>
              <a:gd name="adj2" fmla="val 59161"/>
            </a:avLst>
          </a:prstGeom>
          <a:gradFill rotWithShape="1">
            <a:gsLst>
              <a:gs pos="0">
                <a:srgbClr val="83D7E5">
                  <a:gamma/>
                  <a:tint val="30196"/>
                  <a:invGamma/>
                </a:srgbClr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pic>
        <p:nvPicPr>
          <p:cNvPr id="15364" name="Picture 8" descr="WH-Ch21_S2_CauseEffect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9325"/>
            <a:ext cx="35798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WH-Ch21_S2_IndustRev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19325"/>
            <a:ext cx="35814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216025" y="1717675"/>
            <a:ext cx="670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/>
              <a:t>How did the Industrial Revolution change life in the cities?</a:t>
            </a:r>
            <a:endParaRPr lang="en-US" altLang="en-US"/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1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21-3</a:t>
            </a:r>
            <a:br>
              <a:rPr lang="en-US" dirty="0" smtClean="0"/>
            </a:br>
            <a:r>
              <a:rPr lang="en-US" dirty="0" smtClean="0"/>
              <a:t>Changing Attitudes and 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/>
          <p:cNvSpPr>
            <a:spLocks noChangeArrowheads="1"/>
          </p:cNvSpPr>
          <p:nvPr/>
        </p:nvSpPr>
        <p:spPr bwMode="auto">
          <a:xfrm rot="5400000" flipH="1">
            <a:off x="1447800" y="2819400"/>
            <a:ext cx="1981200" cy="3962400"/>
          </a:xfrm>
          <a:prstGeom prst="upArrowCallout">
            <a:avLst>
              <a:gd name="adj1" fmla="val 22120"/>
              <a:gd name="adj2" fmla="val 19875"/>
              <a:gd name="adj3" fmla="val 17861"/>
              <a:gd name="adj4" fmla="val 83676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7" name="Text Box 1031"/>
          <p:cNvSpPr txBox="1">
            <a:spLocks noChangeArrowheads="1"/>
          </p:cNvSpPr>
          <p:nvPr/>
        </p:nvSpPr>
        <p:spPr bwMode="auto">
          <a:xfrm>
            <a:off x="457200" y="23431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sz="2000" b="0"/>
              <a:t>They sought fairness in marriage, divorce, and property laws.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sz="2000" b="0"/>
              <a:t>Many women’s groups also supported the </a:t>
            </a:r>
            <a:r>
              <a:rPr lang="en-US" altLang="en-US" sz="2000">
                <a:solidFill>
                  <a:srgbClr val="FF0000"/>
                </a:solidFill>
              </a:rPr>
              <a:t>temperance movement.</a:t>
            </a: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4800600" y="4140200"/>
            <a:ext cx="3581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000">
                <a:solidFill>
                  <a:srgbClr val="FF0000"/>
                </a:solidFill>
              </a:rPr>
              <a:t>Elizabeth Cady Stanton</a:t>
            </a:r>
            <a:r>
              <a:rPr lang="en-US" altLang="en-US" sz="2000" b="0"/>
              <a:t> and </a:t>
            </a:r>
            <a:r>
              <a:rPr lang="en-US" altLang="en-US" sz="2000">
                <a:solidFill>
                  <a:srgbClr val="FF0000"/>
                </a:solidFill>
              </a:rPr>
              <a:t>Sojourner Truth</a:t>
            </a:r>
            <a:r>
              <a:rPr lang="en-US" altLang="en-US" sz="2000" b="0"/>
              <a:t> were two of the leaders </a:t>
            </a:r>
            <a:br>
              <a:rPr lang="en-US" altLang="en-US" sz="2000" b="0"/>
            </a:br>
            <a:r>
              <a:rPr lang="en-US" altLang="en-US" sz="2000" b="0"/>
              <a:t>of the movement.</a:t>
            </a:r>
            <a:endParaRPr lang="en-US" altLang="en-US" sz="2000" b="0">
              <a:solidFill>
                <a:srgbClr val="0033CC"/>
              </a:solidFill>
            </a:endParaRPr>
          </a:p>
        </p:txBody>
      </p:sp>
      <p:sp>
        <p:nvSpPr>
          <p:cNvPr id="11269" name="Text Box 1050"/>
          <p:cNvSpPr txBox="1">
            <a:spLocks noChangeArrowheads="1"/>
          </p:cNvSpPr>
          <p:nvPr/>
        </p:nvSpPr>
        <p:spPr bwMode="auto">
          <a:xfrm>
            <a:off x="558800" y="3911600"/>
            <a:ext cx="3175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The struggle for political rights, including </a:t>
            </a:r>
            <a:r>
              <a:rPr lang="en-US" altLang="en-US">
                <a:solidFill>
                  <a:srgbClr val="FF0000"/>
                </a:solidFill>
              </a:rPr>
              <a:t>women’s suffrage,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posed the biggest challenge.</a:t>
            </a:r>
          </a:p>
        </p:txBody>
      </p:sp>
      <p:sp>
        <p:nvSpPr>
          <p:cNvPr id="11270" name="Text Box 1057"/>
          <p:cNvSpPr txBox="1">
            <a:spLocks noChangeArrowheads="1"/>
          </p:cNvSpPr>
          <p:nvPr/>
        </p:nvSpPr>
        <p:spPr bwMode="auto">
          <a:xfrm>
            <a:off x="457200" y="150495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Some women worked to change the restrictions placed upon them.</a:t>
            </a:r>
          </a:p>
        </p:txBody>
      </p:sp>
    </p:spTree>
    <p:extLst>
      <p:ext uri="{BB962C8B-B14F-4D97-AF65-F5344CB8AC3E}">
        <p14:creationId xmlns:p14="http://schemas.microsoft.com/office/powerpoint/2010/main" val="195512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Many governments set up public schools by the late 1800s.</a:t>
            </a:r>
          </a:p>
        </p:txBody>
      </p:sp>
      <p:sp>
        <p:nvSpPr>
          <p:cNvPr id="12291" name="Text Box 17"/>
          <p:cNvSpPr txBox="1">
            <a:spLocks noChangeArrowheads="1"/>
          </p:cNvSpPr>
          <p:nvPr/>
        </p:nvSpPr>
        <p:spPr bwMode="auto">
          <a:xfrm>
            <a:off x="457200" y="541020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Universities expanded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at this time,</a:t>
            </a:r>
            <a:r>
              <a:rPr lang="en-US" altLang="en-US" b="0"/>
              <a:t> and reformers sought greater educational opportunities for women.</a:t>
            </a:r>
          </a:p>
        </p:txBody>
      </p:sp>
      <p:pic>
        <p:nvPicPr>
          <p:cNvPr id="12292" name="Picture 6" descr="ch21_images_wh_se_p06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4425"/>
            <a:ext cx="3810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572000" y="2289175"/>
            <a:ext cx="42164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227013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Industrialized societies </a:t>
            </a:r>
            <a:r>
              <a:rPr lang="en-US" altLang="en-US" b="0">
                <a:solidFill>
                  <a:srgbClr val="0033CC"/>
                </a:solidFill>
              </a:rPr>
              <a:t>needed literate workers.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Education was different for boys and girls, with few girls receiving training in science or math.</a:t>
            </a:r>
          </a:p>
        </p:txBody>
      </p:sp>
    </p:spTree>
    <p:extLst>
      <p:ext uri="{BB962C8B-B14F-4D97-AF65-F5344CB8AC3E}">
        <p14:creationId xmlns:p14="http://schemas.microsoft.com/office/powerpoint/2010/main" val="272057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8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Some people used Darwin’s theory of natural selection to support their own beliefs about society.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457200" y="2895600"/>
            <a:ext cx="82296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Social Darwinists, for example, contended that industrial tycoons were more “fit” than those they put out of business. </a:t>
            </a:r>
            <a:endParaRPr lang="en-US" altLang="en-US"/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Some argued that victory in war or business was proof of superiority, a view that encouraged </a:t>
            </a:r>
            <a:r>
              <a:rPr lang="en-US" altLang="en-US">
                <a:solidFill>
                  <a:srgbClr val="FF0000"/>
                </a:solidFill>
              </a:rPr>
              <a:t>racism.</a:t>
            </a:r>
            <a:r>
              <a:rPr lang="en-US" altLang="en-US" b="0"/>
              <a:t> </a:t>
            </a:r>
            <a:endParaRPr lang="en-US" altLang="en-US" b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21-1</a:t>
            </a:r>
            <a:br>
              <a:rPr lang="en-US" dirty="0" smtClean="0"/>
            </a:br>
            <a:r>
              <a:rPr lang="en-US" dirty="0" smtClean="0"/>
              <a:t>The Industrial Revolution Spreads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216025" y="1717675"/>
            <a:ext cx="6705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/>
              <a:t>How did the Industrial Revolution change the old social order and long-held traditions in the Western world?</a:t>
            </a:r>
            <a:endParaRPr lang="en-US" altLang="en-US"/>
          </a:p>
        </p:txBody>
      </p:sp>
      <p:pic>
        <p:nvPicPr>
          <p:cNvPr id="8196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275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4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21-4</a:t>
            </a:r>
            <a:br>
              <a:rPr lang="en-US" dirty="0" smtClean="0"/>
            </a:br>
            <a:r>
              <a:rPr lang="en-US" dirty="0" smtClean="0"/>
              <a:t>Arts in the Industrial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1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114800" y="1450975"/>
            <a:ext cx="45720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Romanticism glorified nature and communicated intense feelings.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b="0"/>
              <a:t>This artistic style emerged </a:t>
            </a:r>
            <a:br>
              <a:rPr lang="en-US" altLang="en-US" b="0"/>
            </a:br>
            <a:r>
              <a:rPr lang="en-US" altLang="en-US" b="0"/>
              <a:t>in the mid 1700s and was </a:t>
            </a:r>
            <a:br>
              <a:rPr lang="en-US" altLang="en-US" b="0"/>
            </a:br>
            <a:r>
              <a:rPr lang="en-US" altLang="en-US" b="0">
                <a:solidFill>
                  <a:srgbClr val="0033CC"/>
                </a:solidFill>
              </a:rPr>
              <a:t>a reaction to neoclassicism,</a:t>
            </a:r>
            <a:r>
              <a:rPr lang="en-US" altLang="en-US" b="0"/>
              <a:t> which focused on reason </a:t>
            </a:r>
            <a:br>
              <a:rPr lang="en-US" altLang="en-US" b="0"/>
            </a:br>
            <a:r>
              <a:rPr lang="en-US" altLang="en-US" b="0"/>
              <a:t>and restraint.</a:t>
            </a:r>
            <a:endParaRPr lang="en-US" altLang="en-US" sz="1600" b="0" i="1"/>
          </a:p>
        </p:txBody>
      </p:sp>
      <p:pic>
        <p:nvPicPr>
          <p:cNvPr id="9219" name="Picture 10" descr="ch21_images_wh_se_p06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3357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39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 rot="5400000" flipH="1">
            <a:off x="1714500" y="1476375"/>
            <a:ext cx="1981200" cy="3733800"/>
          </a:xfrm>
          <a:prstGeom prst="upArrowCallout">
            <a:avLst>
              <a:gd name="adj1" fmla="val 21704"/>
              <a:gd name="adj2" fmla="val 18875"/>
              <a:gd name="adj3" fmla="val 21410"/>
              <a:gd name="adj4" fmla="val 81889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0243" name="Rectangle 1083"/>
          <p:cNvSpPr>
            <a:spLocks noChangeArrowheads="1"/>
          </p:cNvSpPr>
          <p:nvPr/>
        </p:nvSpPr>
        <p:spPr bwMode="auto">
          <a:xfrm>
            <a:off x="838200" y="1646238"/>
            <a:ext cx="746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Romantic writers created a new kind of hero.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2" name="Text Box 1104"/>
          <p:cNvSpPr txBox="1">
            <a:spLocks noChangeArrowheads="1"/>
          </p:cNvSpPr>
          <p:nvPr/>
        </p:nvSpPr>
        <p:spPr bwMode="auto">
          <a:xfrm>
            <a:off x="838200" y="4876800"/>
            <a:ext cx="746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Two other examples of this sort of character were Goethe’s Faust and Charlotte Brontë’s Rochester in her novel </a:t>
            </a:r>
            <a:r>
              <a:rPr lang="en-US" altLang="en-US" b="0" i="1"/>
              <a:t>Jane Eyre.</a:t>
            </a:r>
          </a:p>
        </p:txBody>
      </p:sp>
      <p:sp>
        <p:nvSpPr>
          <p:cNvPr id="10245" name="Text Box 1109"/>
          <p:cNvSpPr txBox="1">
            <a:spLocks noChangeArrowheads="1"/>
          </p:cNvSpPr>
          <p:nvPr/>
        </p:nvSpPr>
        <p:spPr bwMode="auto">
          <a:xfrm>
            <a:off x="5029200" y="2738438"/>
            <a:ext cx="3200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His hero was often mysterious and </a:t>
            </a:r>
            <a:r>
              <a:rPr lang="en-US" altLang="en-US" b="0">
                <a:solidFill>
                  <a:srgbClr val="0033CC"/>
                </a:solidFill>
              </a:rPr>
              <a:t>different from others in society.</a:t>
            </a:r>
          </a:p>
        </p:txBody>
      </p:sp>
      <p:sp>
        <p:nvSpPr>
          <p:cNvPr id="10246" name="Text Box 1112"/>
          <p:cNvSpPr txBox="1">
            <a:spLocks noChangeArrowheads="1"/>
          </p:cNvSpPr>
          <p:nvPr/>
        </p:nvSpPr>
        <p:spPr bwMode="auto">
          <a:xfrm>
            <a:off x="933450" y="2447925"/>
            <a:ext cx="29527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Lord Byron</a:t>
            </a:r>
            <a:r>
              <a:rPr lang="en-US" altLang="en-US" b="0"/>
              <a:t> was known for creating isolated, larger-than-life characters in his poetry.</a:t>
            </a:r>
          </a:p>
        </p:txBody>
      </p:sp>
    </p:spTree>
    <p:extLst>
      <p:ext uri="{BB962C8B-B14F-4D97-AF65-F5344CB8AC3E}">
        <p14:creationId xmlns:p14="http://schemas.microsoft.com/office/powerpoint/2010/main" val="270633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31"/>
          <p:cNvSpPr txBox="1">
            <a:spLocks noChangeArrowheads="1"/>
          </p:cNvSpPr>
          <p:nvPr/>
        </p:nvSpPr>
        <p:spPr bwMode="auto">
          <a:xfrm>
            <a:off x="838200" y="2924175"/>
            <a:ext cx="7620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Ludwig van Beethoven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took advantage of all the instruments</a:t>
            </a:r>
            <a:r>
              <a:rPr lang="en-US" altLang="en-US" b="0"/>
              <a:t> in the orchestra to produce a stirring range of sound.</a:t>
            </a:r>
            <a:endParaRPr lang="en-US" altLang="en-US" b="0">
              <a:solidFill>
                <a:srgbClr val="0033CC"/>
              </a:solidFill>
            </a:endParaRP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/>
              <a:t>Landscape painters such as J. M. W. Turner </a:t>
            </a:r>
            <a:r>
              <a:rPr lang="en-US" altLang="en-US" b="0">
                <a:solidFill>
                  <a:srgbClr val="0033CC"/>
                </a:solidFill>
              </a:rPr>
              <a:t>tried to show the power of nature</a:t>
            </a:r>
            <a:r>
              <a:rPr lang="en-US" altLang="en-US" b="0"/>
              <a:t> in their work with bold color.</a:t>
            </a:r>
          </a:p>
        </p:txBody>
      </p:sp>
      <p:sp>
        <p:nvSpPr>
          <p:cNvPr id="12291" name="Text Box 1057"/>
          <p:cNvSpPr txBox="1">
            <a:spLocks noChangeArrowheads="1"/>
          </p:cNvSpPr>
          <p:nvPr/>
        </p:nvSpPr>
        <p:spPr bwMode="auto">
          <a:xfrm>
            <a:off x="838200" y="1828800"/>
            <a:ext cx="7848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Romantic composers and artists stirred deep emotions.</a:t>
            </a:r>
          </a:p>
        </p:txBody>
      </p:sp>
    </p:spTree>
    <p:extLst>
      <p:ext uri="{BB962C8B-B14F-4D97-AF65-F5344CB8AC3E}">
        <p14:creationId xmlns:p14="http://schemas.microsoft.com/office/powerpoint/2010/main" val="425230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2171700" y="1087438"/>
            <a:ext cx="1981200" cy="3429000"/>
          </a:xfrm>
          <a:prstGeom prst="upArrowCallout">
            <a:avLst>
              <a:gd name="adj1" fmla="val 21704"/>
              <a:gd name="adj2" fmla="val 18875"/>
              <a:gd name="adj3" fmla="val 21410"/>
              <a:gd name="adj4" fmla="val 81889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181600" y="1811338"/>
            <a:ext cx="2895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Realists sought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to depict life as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it really was,</a:t>
            </a:r>
            <a:r>
              <a:rPr lang="en-US" altLang="en-US" b="0"/>
              <a:t> and often focused on the harsh side of existence.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49400" y="1912938"/>
            <a:ext cx="2667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new artistic movement </a:t>
            </a:r>
            <a:br>
              <a:rPr lang="en-US" altLang="en-US"/>
            </a:br>
            <a:r>
              <a:rPr lang="en-US" altLang="en-US"/>
              <a:t>called </a:t>
            </a:r>
            <a:r>
              <a:rPr lang="en-US" altLang="en-US">
                <a:solidFill>
                  <a:srgbClr val="FF0000"/>
                </a:solidFill>
              </a:rPr>
              <a:t>realism</a:t>
            </a:r>
            <a:r>
              <a:rPr lang="en-US" altLang="en-US"/>
              <a:t> emerged in the </a:t>
            </a:r>
            <a:br>
              <a:rPr lang="en-US" altLang="en-US"/>
            </a:br>
            <a:r>
              <a:rPr lang="en-US" altLang="en-US"/>
              <a:t>mid-1800s.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838200" y="4541838"/>
            <a:ext cx="7848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>
                <a:solidFill>
                  <a:srgbClr val="FF0000"/>
                </a:solidFill>
              </a:rPr>
              <a:t>Charles Dickens</a:t>
            </a:r>
            <a:r>
              <a:rPr lang="en-US" altLang="en-US" b="0"/>
              <a:t> portrayed </a:t>
            </a:r>
            <a:r>
              <a:rPr lang="en-US" altLang="en-US" b="0">
                <a:solidFill>
                  <a:srgbClr val="0033CC"/>
                </a:solidFill>
              </a:rPr>
              <a:t>the lives of slum dwellers and orphans in his popular novels,</a:t>
            </a:r>
            <a:r>
              <a:rPr lang="en-US" altLang="en-US" b="0"/>
              <a:t> and Émile Zola wrote of class warfare in his work.</a:t>
            </a:r>
          </a:p>
        </p:txBody>
      </p:sp>
    </p:spTree>
    <p:extLst>
      <p:ext uri="{BB962C8B-B14F-4D97-AF65-F5344CB8AC3E}">
        <p14:creationId xmlns:p14="http://schemas.microsoft.com/office/powerpoint/2010/main" val="78675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74676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227013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As photography emerged, painters took new directions in their work.</a:t>
            </a:r>
            <a:endParaRPr lang="en-US" altLang="en-US" b="0"/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Louis Daguerre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 b="0"/>
              <a:t>improved on earlier technology to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 b="0"/>
              <a:t>produce photographs by the 1840s.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Since </a:t>
            </a:r>
            <a:r>
              <a:rPr lang="en-US" altLang="en-US" b="0">
                <a:solidFill>
                  <a:srgbClr val="0033CC"/>
                </a:solidFill>
              </a:rPr>
              <a:t>the camera could be used to realistically depict life,</a:t>
            </a:r>
            <a:r>
              <a:rPr lang="en-US" altLang="en-US" b="0"/>
              <a:t> painters faced the challenge of what </a:t>
            </a:r>
            <a:br>
              <a:rPr lang="en-US" altLang="en-US" b="0"/>
            </a:br>
            <a:r>
              <a:rPr lang="en-US" altLang="en-US" b="0"/>
              <a:t>to do next. </a:t>
            </a:r>
            <a:r>
              <a:rPr lang="en-US" altLang="en-US">
                <a:solidFill>
                  <a:srgbClr val="FF0000"/>
                </a:solidFill>
              </a:rPr>
              <a:t>Impressionism</a:t>
            </a:r>
            <a:r>
              <a:rPr lang="en-US" altLang="en-US" b="0">
                <a:solidFill>
                  <a:srgbClr val="0033CC"/>
                </a:solidFill>
              </a:rPr>
              <a:t> evolved</a:t>
            </a:r>
            <a:r>
              <a:rPr lang="en-US" altLang="en-US" b="0"/>
              <a:t> as a result.</a:t>
            </a:r>
          </a:p>
        </p:txBody>
      </p:sp>
    </p:spTree>
    <p:extLst>
      <p:ext uri="{BB962C8B-B14F-4D97-AF65-F5344CB8AC3E}">
        <p14:creationId xmlns:p14="http://schemas.microsoft.com/office/powerpoint/2010/main" val="20739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"/>
          <p:cNvSpPr>
            <a:spLocks noChangeArrowheads="1"/>
          </p:cNvSpPr>
          <p:nvPr/>
        </p:nvSpPr>
        <p:spPr bwMode="auto">
          <a:xfrm rot="5400000" flipH="1">
            <a:off x="990600" y="1295400"/>
            <a:ext cx="2362200" cy="3429000"/>
          </a:xfrm>
          <a:prstGeom prst="upArrowCallout">
            <a:avLst>
              <a:gd name="adj1" fmla="val 20833"/>
              <a:gd name="adj2" fmla="val 18875"/>
              <a:gd name="adj3" fmla="val 12776"/>
              <a:gd name="adj4" fmla="val 8342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1975" y="1930400"/>
            <a:ext cx="2895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Impressionist painters sought to capture an “impression” </a:t>
            </a:r>
            <a:br>
              <a:rPr lang="en-US" altLang="en-US"/>
            </a:br>
            <a:r>
              <a:rPr lang="en-US" altLang="en-US"/>
              <a:t>of an object </a:t>
            </a:r>
            <a:br>
              <a:rPr lang="en-US" altLang="en-US"/>
            </a:br>
            <a:r>
              <a:rPr lang="en-US" altLang="en-US"/>
              <a:t>or a scene.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962400" y="1714500"/>
            <a:ext cx="5029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Unlike earlier artists,</a:t>
            </a:r>
            <a:r>
              <a:rPr lang="en-US" altLang="en-US">
                <a:solidFill>
                  <a:srgbClr val="FF0000"/>
                </a:solidFill>
              </a:rPr>
              <a:t> Claude Monet</a:t>
            </a:r>
            <a:r>
              <a:rPr lang="en-US" altLang="en-US" b="0"/>
              <a:t> and other impressionists did not attempt to hide their  brush strokes.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These artists attempted to create a fresh view of the world.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Postimpressionists, such as </a:t>
            </a:r>
            <a:r>
              <a:rPr lang="en-US" altLang="en-US">
                <a:solidFill>
                  <a:srgbClr val="FF0000"/>
                </a:solidFill>
              </a:rPr>
              <a:t>Vincent van Gogh,</a:t>
            </a:r>
            <a:r>
              <a:rPr lang="en-US" altLang="en-US" b="0"/>
              <a:t> experimented further with line and color </a:t>
            </a:r>
            <a:r>
              <a:rPr lang="en-US" altLang="en-US" b="0">
                <a:solidFill>
                  <a:srgbClr val="0033CC"/>
                </a:solidFill>
              </a:rPr>
              <a:t>to add a dreamlike quality to images in their work.</a:t>
            </a:r>
          </a:p>
        </p:txBody>
      </p:sp>
    </p:spTree>
    <p:extLst>
      <p:ext uri="{BB962C8B-B14F-4D97-AF65-F5344CB8AC3E}">
        <p14:creationId xmlns:p14="http://schemas.microsoft.com/office/powerpoint/2010/main" val="117833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216025" y="1711325"/>
            <a:ext cx="670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/>
              <a:t>What artistic movements emerged in reaction to the Industrial Revolution?</a:t>
            </a:r>
            <a:endParaRPr lang="en-US" altLang="en-US"/>
          </a:p>
        </p:txBody>
      </p:sp>
      <p:pic>
        <p:nvPicPr>
          <p:cNvPr id="8196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625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AutoShape 8"/>
          <p:cNvSpPr>
            <a:spLocks noChangeArrowheads="1"/>
          </p:cNvSpPr>
          <p:nvPr/>
        </p:nvSpPr>
        <p:spPr bwMode="auto">
          <a:xfrm rot="5400000" flipH="1">
            <a:off x="1333500" y="938213"/>
            <a:ext cx="1981200" cy="3733800"/>
          </a:xfrm>
          <a:prstGeom prst="upArrowCallout">
            <a:avLst>
              <a:gd name="adj1" fmla="val 21667"/>
              <a:gd name="adj2" fmla="val 18875"/>
              <a:gd name="adj3" fmla="val 19788"/>
              <a:gd name="adj4" fmla="val 8381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558800" y="1922463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William Kelly and Henry Bessemer invented a new process for </a:t>
            </a:r>
            <a:br>
              <a:rPr lang="en-US" altLang="en-US"/>
            </a:br>
            <a:r>
              <a:rPr lang="en-US" altLang="en-US"/>
              <a:t>making steel.</a:t>
            </a:r>
          </a:p>
        </p:txBody>
      </p: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457200" y="4038600"/>
            <a:ext cx="39624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0"/>
              <a:t>Because steel was so cheap and strong, it became the main material used to make tools, bridges, and railroads.</a:t>
            </a:r>
            <a:endParaRPr lang="en-US" altLang="en-US" b="0">
              <a:solidFill>
                <a:srgbClr val="0033CC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48200" y="1676400"/>
            <a:ext cx="4191000" cy="4203700"/>
            <a:chOff x="2928" y="1017"/>
            <a:chExt cx="2640" cy="2648"/>
          </a:xfrm>
        </p:grpSpPr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2928" y="1017"/>
              <a:ext cx="2640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Henry Bessemer</a:t>
              </a:r>
              <a:r>
                <a:rPr lang="en-US" altLang="en-US" b="0"/>
                <a:t> patented his process in 1856, and </a:t>
              </a:r>
              <a:r>
                <a:rPr lang="en-US" altLang="en-US" b="0">
                  <a:solidFill>
                    <a:srgbClr val="0033CC"/>
                  </a:solidFill>
                </a:rPr>
                <a:t>steel production soared.</a:t>
              </a:r>
            </a:p>
          </p:txBody>
        </p:sp>
        <p:pic>
          <p:nvPicPr>
            <p:cNvPr id="14343" name="Picture 11" descr="WH-Ch21_S1_SteelCh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" y="1920"/>
              <a:ext cx="2332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670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647825"/>
            <a:ext cx="8001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Innovations in chemistry and electricity changed how industry operated in the late 1800s.</a:t>
            </a:r>
            <a:endParaRPr lang="en-US" altLang="en-US" b="0"/>
          </a:p>
        </p:txBody>
      </p:sp>
      <p:sp>
        <p:nvSpPr>
          <p:cNvPr id="15363" name="Rectangle 25"/>
          <p:cNvSpPr>
            <a:spLocks noChangeArrowheads="1"/>
          </p:cNvSpPr>
          <p:nvPr/>
        </p:nvSpPr>
        <p:spPr bwMode="auto">
          <a:xfrm>
            <a:off x="838200" y="2819400"/>
            <a:ext cx="74676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aphicFrame>
        <p:nvGraphicFramePr>
          <p:cNvPr id="15382" name="Group 22"/>
          <p:cNvGraphicFramePr>
            <a:graphicFrameLocks noGrp="1"/>
          </p:cNvGraphicFramePr>
          <p:nvPr/>
        </p:nvGraphicFramePr>
        <p:xfrm>
          <a:off x="914400" y="2895600"/>
          <a:ext cx="7315200" cy="2439670"/>
        </p:xfrm>
        <a:graphic>
          <a:graphicData uri="http://schemas.openxmlformats.org/drawingml/2006/table">
            <a:tbl>
              <a:tblPr/>
              <a:tblGrid>
                <a:gridCol w="2514600"/>
                <a:gridCol w="3581400"/>
                <a:gridCol w="1219200"/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Inventor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Major invention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Alfred Nobel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Dynamite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Michael Faraday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First simple electric motor and the 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dynamo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Late 1800s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Thomas Edison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Electric light bulb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1870s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94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1654175"/>
            <a:ext cx="79629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New methods of production improved efficiency in factories.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838200" y="2649538"/>
            <a:ext cx="7467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Manufacturers designed products with </a:t>
            </a:r>
            <a:r>
              <a:rPr lang="en-US" altLang="en-US">
                <a:solidFill>
                  <a:srgbClr val="FF0000"/>
                </a:solidFill>
              </a:rPr>
              <a:t>interchangeable parts.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Workers on an </a:t>
            </a:r>
            <a:r>
              <a:rPr lang="en-US" altLang="en-US">
                <a:solidFill>
                  <a:srgbClr val="FF0000"/>
                </a:solidFill>
              </a:rPr>
              <a:t>assembly line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added these parts to the product as it moved along a belt</a:t>
            </a:r>
            <a:r>
              <a:rPr lang="en-US" altLang="en-US" b="0"/>
              <a:t> through the factory.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838200" y="4960938"/>
            <a:ext cx="7467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As goods were produced more quickly and cheaply, </a:t>
            </a:r>
            <a:r>
              <a:rPr lang="en-US" altLang="en-US" b="0">
                <a:solidFill>
                  <a:srgbClr val="0033CC"/>
                </a:solidFill>
              </a:rPr>
              <a:t>their prices decreased.</a:t>
            </a:r>
          </a:p>
        </p:txBody>
      </p:sp>
    </p:spTree>
    <p:extLst>
      <p:ext uri="{BB962C8B-B14F-4D97-AF65-F5344CB8AC3E}">
        <p14:creationId xmlns:p14="http://schemas.microsoft.com/office/powerpoint/2010/main" val="186199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1652588"/>
            <a:ext cx="7467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Transportation was transformed during the Industrial Revolution.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2749550"/>
            <a:ext cx="7848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Transcontinental railroads linked cities together.</a:t>
            </a:r>
            <a:r>
              <a:rPr lang="en-US" altLang="en-US" b="0"/>
              <a:t> Automakers such as </a:t>
            </a:r>
            <a:r>
              <a:rPr lang="en-US" altLang="en-US" b="0">
                <a:solidFill>
                  <a:srgbClr val="0033CC"/>
                </a:solidFill>
              </a:rPr>
              <a:t>Nikolaus Otto, Karl Benz, Gottlieb Daimler, and Henry Ford changed the way people traveled</a:t>
            </a:r>
            <a:r>
              <a:rPr lang="en-US" altLang="en-US" b="0"/>
              <a:t> by using gasoline, the international combustion engine, and the assembly line.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internal combustion engine also made sustained flight possible. </a:t>
            </a:r>
            <a:r>
              <a:rPr lang="en-US" altLang="en-US">
                <a:solidFill>
                  <a:srgbClr val="FF0000"/>
                </a:solidFill>
              </a:rPr>
              <a:t>Orville and Wilbur Wright</a:t>
            </a:r>
            <a:r>
              <a:rPr lang="en-US" altLang="en-US" b="0"/>
              <a:t> flew the first airplane at Kitty Hawk in 1903.</a:t>
            </a:r>
          </a:p>
        </p:txBody>
      </p:sp>
    </p:spTree>
    <p:extLst>
      <p:ext uri="{BB962C8B-B14F-4D97-AF65-F5344CB8AC3E}">
        <p14:creationId xmlns:p14="http://schemas.microsoft.com/office/powerpoint/2010/main" val="16764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1646238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revolution in communication made the world seem smaller.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838200" y="3048000"/>
            <a:ext cx="74676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35921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aphicFrame>
        <p:nvGraphicFramePr>
          <p:cNvPr id="1846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29231"/>
              </p:ext>
            </p:extLst>
          </p:nvPr>
        </p:nvGraphicFramePr>
        <p:xfrm>
          <a:off x="914400" y="3124200"/>
          <a:ext cx="7315200" cy="2651125"/>
        </p:xfrm>
        <a:graphic>
          <a:graphicData uri="http://schemas.openxmlformats.org/drawingml/2006/table">
            <a:tbl>
              <a:tblPr/>
              <a:tblGrid>
                <a:gridCol w="2438400"/>
                <a:gridCol w="3581400"/>
                <a:gridCol w="1295400"/>
              </a:tblGrid>
              <a:tr h="426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Inventor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Major invention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Year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Samuel Morse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Telegraph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1844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Alexander Graham Bell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Telephone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1876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Guglielmo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 Marconi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Radio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Late 1890s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1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5562600" y="2505075"/>
            <a:ext cx="342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This created a debate </a:t>
            </a:r>
            <a:br>
              <a:rPr lang="en-US" altLang="en-US" b="0"/>
            </a:br>
            <a:r>
              <a:rPr lang="en-US" altLang="en-US" b="0"/>
              <a:t>between those who </a:t>
            </a:r>
            <a:br>
              <a:rPr lang="en-US" altLang="en-US" b="0"/>
            </a:br>
            <a:r>
              <a:rPr lang="en-US" altLang="en-US" b="0"/>
              <a:t>saw big business </a:t>
            </a:r>
            <a:br>
              <a:rPr lang="en-US" altLang="en-US" b="0"/>
            </a:br>
            <a:r>
              <a:rPr lang="en-US" altLang="en-US" b="0"/>
              <a:t>as positive and </a:t>
            </a:r>
            <a:br>
              <a:rPr lang="en-US" altLang="en-US" b="0"/>
            </a:br>
            <a:r>
              <a:rPr lang="en-US" altLang="en-US" b="0"/>
              <a:t>those who viewed </a:t>
            </a:r>
            <a:br>
              <a:rPr lang="en-US" altLang="en-US" b="0"/>
            </a:br>
            <a:r>
              <a:rPr lang="en-US" altLang="en-US" b="0"/>
              <a:t>it negatively. </a:t>
            </a:r>
            <a:br>
              <a:rPr lang="en-US" altLang="en-US" b="0"/>
            </a:br>
            <a:r>
              <a:rPr lang="en-US" altLang="en-US" b="0">
                <a:solidFill>
                  <a:srgbClr val="0033CC"/>
                </a:solidFill>
              </a:rPr>
              <a:t>Reformers called for laws to break up monopolies and regulate corporations.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57200" y="1500188"/>
            <a:ext cx="8229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Business leaders created monopolies and cartels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their pursuit of profit.</a:t>
            </a:r>
          </a:p>
        </p:txBody>
      </p:sp>
      <p:pic>
        <p:nvPicPr>
          <p:cNvPr id="20484" name="Picture 7" descr="ch21_images_wh_se_p0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8263"/>
            <a:ext cx="48768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8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216025" y="1717675"/>
            <a:ext cx="670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/>
              <a:t>How did science, technology, and big business promote industrial growth?</a:t>
            </a:r>
            <a:endParaRPr lang="en-US" altLang="en-US"/>
          </a:p>
        </p:txBody>
      </p:sp>
      <p:pic>
        <p:nvPicPr>
          <p:cNvPr id="8196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2245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863</Words>
  <Application>Microsoft Office PowerPoint</Application>
  <PresentationFormat>On-screen Show (4:3)</PresentationFormat>
  <Paragraphs>100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Unit 9  The Industrial Revolution Part 3 (The Second Industrial Revolution)</vt:lpstr>
      <vt:lpstr>21-1 The Industrial Revolution Spreads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21-2 The Rise of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21-3 Changing Attitudes and Values</vt:lpstr>
      <vt:lpstr>PowerPoint Presentation</vt:lpstr>
      <vt:lpstr>PowerPoint Presentation</vt:lpstr>
      <vt:lpstr>PowerPoint Presentation</vt:lpstr>
      <vt:lpstr>PowerPoint Presentation</vt:lpstr>
      <vt:lpstr>21-4 Arts in the Industrial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 The Industrial Revolution Part 3 (The Second Industrial Revolution)</dc:title>
  <dc:creator>shawiakm</dc:creator>
  <cp:lastModifiedBy>shawiakm</cp:lastModifiedBy>
  <cp:revision>2</cp:revision>
  <dcterms:created xsi:type="dcterms:W3CDTF">2014-01-21T16:30:47Z</dcterms:created>
  <dcterms:modified xsi:type="dcterms:W3CDTF">2014-01-21T16:46:11Z</dcterms:modified>
</cp:coreProperties>
</file>